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handoutMasterIdLst>
    <p:handoutMasterId r:id="rId72"/>
  </p:handoutMasterIdLst>
  <p:sldIdLst>
    <p:sldId id="373" r:id="rId2"/>
    <p:sldId id="374" r:id="rId3"/>
    <p:sldId id="316" r:id="rId4"/>
    <p:sldId id="361" r:id="rId5"/>
    <p:sldId id="257" r:id="rId6"/>
    <p:sldId id="370" r:id="rId7"/>
    <p:sldId id="309" r:id="rId8"/>
    <p:sldId id="341" r:id="rId9"/>
    <p:sldId id="310" r:id="rId10"/>
    <p:sldId id="368" r:id="rId11"/>
    <p:sldId id="334" r:id="rId12"/>
    <p:sldId id="371" r:id="rId13"/>
    <p:sldId id="372" r:id="rId14"/>
    <p:sldId id="317" r:id="rId15"/>
    <p:sldId id="261" r:id="rId16"/>
    <p:sldId id="352" r:id="rId17"/>
    <p:sldId id="337" r:id="rId18"/>
    <p:sldId id="336" r:id="rId19"/>
    <p:sldId id="359" r:id="rId20"/>
    <p:sldId id="264" r:id="rId21"/>
    <p:sldId id="267" r:id="rId22"/>
    <p:sldId id="268" r:id="rId23"/>
    <p:sldId id="350" r:id="rId24"/>
    <p:sldId id="346" r:id="rId25"/>
    <p:sldId id="348" r:id="rId26"/>
    <p:sldId id="349" r:id="rId27"/>
    <p:sldId id="351" r:id="rId28"/>
    <p:sldId id="355" r:id="rId29"/>
    <p:sldId id="273" r:id="rId30"/>
    <p:sldId id="357" r:id="rId31"/>
    <p:sldId id="307" r:id="rId32"/>
    <p:sldId id="308" r:id="rId33"/>
    <p:sldId id="323" r:id="rId34"/>
    <p:sldId id="277" r:id="rId35"/>
    <p:sldId id="295" r:id="rId36"/>
    <p:sldId id="369" r:id="rId37"/>
    <p:sldId id="358" r:id="rId38"/>
    <p:sldId id="362" r:id="rId39"/>
    <p:sldId id="353" r:id="rId40"/>
    <p:sldId id="360" r:id="rId41"/>
    <p:sldId id="347" r:id="rId42"/>
    <p:sldId id="286" r:id="rId43"/>
    <p:sldId id="285" r:id="rId44"/>
    <p:sldId id="289" r:id="rId45"/>
    <p:sldId id="290" r:id="rId46"/>
    <p:sldId id="366" r:id="rId47"/>
    <p:sldId id="283" r:id="rId48"/>
    <p:sldId id="279" r:id="rId49"/>
    <p:sldId id="305" r:id="rId50"/>
    <p:sldId id="280" r:id="rId51"/>
    <p:sldId id="304" r:id="rId52"/>
    <p:sldId id="306" r:id="rId53"/>
    <p:sldId id="291" r:id="rId54"/>
    <p:sldId id="292" r:id="rId55"/>
    <p:sldId id="293" r:id="rId56"/>
    <p:sldId id="294" r:id="rId57"/>
    <p:sldId id="332" r:id="rId58"/>
    <p:sldId id="338" r:id="rId59"/>
    <p:sldId id="333" r:id="rId60"/>
    <p:sldId id="340" r:id="rId61"/>
    <p:sldId id="339" r:id="rId62"/>
    <p:sldId id="342" r:id="rId63"/>
    <p:sldId id="328" r:id="rId64"/>
    <p:sldId id="329" r:id="rId65"/>
    <p:sldId id="330" r:id="rId66"/>
    <p:sldId id="331" r:id="rId67"/>
    <p:sldId id="363" r:id="rId68"/>
    <p:sldId id="364" r:id="rId69"/>
    <p:sldId id="365" r:id="rId70"/>
  </p:sldIdLst>
  <p:sldSz cx="9144000" cy="6858000" type="screen4x3"/>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CCFFCC"/>
    <a:srgbClr val="99FF99"/>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53" autoAdjust="0"/>
    <p:restoredTop sz="94660"/>
  </p:normalViewPr>
  <p:slideViewPr>
    <p:cSldViewPr>
      <p:cViewPr varScale="1">
        <p:scale>
          <a:sx n="69" d="100"/>
          <a:sy n="69" d="100"/>
        </p:scale>
        <p:origin x="-1344" y="-108"/>
      </p:cViewPr>
      <p:guideLst>
        <p:guide orient="horz" pos="2160"/>
        <p:guide pos="2880"/>
      </p:guideLst>
    </p:cSldViewPr>
  </p:slideViewPr>
  <p:notesTextViewPr>
    <p:cViewPr>
      <p:scale>
        <a:sx n="1" d="1"/>
        <a:sy n="1" d="1"/>
      </p:scale>
      <p:origin x="0" y="0"/>
    </p:cViewPr>
  </p:notesTextViewPr>
  <p:notesViewPr>
    <p:cSldViewPr>
      <p:cViewPr varScale="1">
        <p:scale>
          <a:sx n="52" d="100"/>
          <a:sy n="52" d="100"/>
        </p:scale>
        <p:origin x="-2934" y="-96"/>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FDE1024A-3208-48F0-A7BF-96BED0E74665}" type="datetime1">
              <a:rPr kumimoji="1" lang="ja-JP" altLang="en-US" smtClean="0"/>
              <a:t>2017/2/16</a:t>
            </a:fld>
            <a:endParaRPr kumimoji="1" lang="ja-JP" altLang="en-US"/>
          </a:p>
        </p:txBody>
      </p:sp>
      <p:sp>
        <p:nvSpPr>
          <p:cNvPr id="4" name="フッター プレースホルダー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28E18200-7B7D-441F-A590-12CF97100AAB}" type="slidenum">
              <a:rPr kumimoji="1" lang="ja-JP" altLang="en-US" smtClean="0"/>
              <a:t>‹#›</a:t>
            </a:fld>
            <a:endParaRPr kumimoji="1" lang="ja-JP" altLang="en-US"/>
          </a:p>
        </p:txBody>
      </p:sp>
    </p:spTree>
    <p:extLst>
      <p:ext uri="{BB962C8B-B14F-4D97-AF65-F5344CB8AC3E}">
        <p14:creationId xmlns:p14="http://schemas.microsoft.com/office/powerpoint/2010/main" val="132337146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95CA9EE9-00E0-4E8D-8D65-54678E531ABF}" type="datetime1">
              <a:rPr kumimoji="1" lang="ja-JP" altLang="en-US" smtClean="0"/>
              <a:t>2017/2/16</a:t>
            </a:fld>
            <a:endParaRPr kumimoji="1" lang="ja-JP" altLang="en-US"/>
          </a:p>
        </p:txBody>
      </p:sp>
      <p:sp>
        <p:nvSpPr>
          <p:cNvPr id="4" name="スライド イメージ プレースホルダー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806F697E-C108-4C9E-9972-5E9BAEB3827A}" type="slidenum">
              <a:rPr kumimoji="1" lang="ja-JP" altLang="en-US" smtClean="0"/>
              <a:t>‹#›</a:t>
            </a:fld>
            <a:endParaRPr kumimoji="1" lang="ja-JP" altLang="en-US"/>
          </a:p>
        </p:txBody>
      </p:sp>
    </p:spTree>
    <p:extLst>
      <p:ext uri="{BB962C8B-B14F-4D97-AF65-F5344CB8AC3E}">
        <p14:creationId xmlns:p14="http://schemas.microsoft.com/office/powerpoint/2010/main" val="254796115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634671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213886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932276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616018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615241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056648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152936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307895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935413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498856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268632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007022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638112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331112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571458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7603801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9203476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6357539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5391563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839953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1331038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362252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0546501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3619855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3836552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6633874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6237958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888482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5671820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932276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723460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021705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935639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622135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166631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208826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2097474D-665B-43AB-9B2D-76DD0DD94C36}" type="datetime1">
              <a:rPr kumimoji="1" lang="ja-JP" altLang="en-US" smtClean="0"/>
              <a:t>2017/2/16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6871E53-E07F-451A-A094-3C13A06D5282}" type="slidenum">
              <a:rPr kumimoji="1" lang="ja-JP" altLang="en-US" smtClean="0"/>
              <a:t>‹#›</a:t>
            </a:fld>
            <a:endParaRPr kumimoji="1" lang="ja-JP" altLang="en-US"/>
          </a:p>
        </p:txBody>
      </p:sp>
    </p:spTree>
    <p:extLst>
      <p:ext uri="{BB962C8B-B14F-4D97-AF65-F5344CB8AC3E}">
        <p14:creationId xmlns:p14="http://schemas.microsoft.com/office/powerpoint/2010/main" val="186022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E6516E0-3064-412D-986F-6722DA3039E2}" type="datetime1">
              <a:rPr kumimoji="1" lang="ja-JP" altLang="en-US" smtClean="0"/>
              <a:t>2017/2/16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6871E53-E07F-451A-A094-3C13A06D5282}" type="slidenum">
              <a:rPr kumimoji="1" lang="ja-JP" altLang="en-US" smtClean="0"/>
              <a:t>‹#›</a:t>
            </a:fld>
            <a:endParaRPr kumimoji="1" lang="ja-JP" altLang="en-US"/>
          </a:p>
        </p:txBody>
      </p:sp>
    </p:spTree>
    <p:extLst>
      <p:ext uri="{BB962C8B-B14F-4D97-AF65-F5344CB8AC3E}">
        <p14:creationId xmlns:p14="http://schemas.microsoft.com/office/powerpoint/2010/main" val="467043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42F75F3-F8CF-49B3-B9F2-30A3ADEA68CC}" type="datetime1">
              <a:rPr kumimoji="1" lang="ja-JP" altLang="en-US" smtClean="0"/>
              <a:t>2017/2/16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6871E53-E07F-451A-A094-3C13A06D5282}" type="slidenum">
              <a:rPr kumimoji="1" lang="ja-JP" altLang="en-US" smtClean="0"/>
              <a:t>‹#›</a:t>
            </a:fld>
            <a:endParaRPr kumimoji="1" lang="ja-JP" altLang="en-US"/>
          </a:p>
        </p:txBody>
      </p:sp>
    </p:spTree>
    <p:extLst>
      <p:ext uri="{BB962C8B-B14F-4D97-AF65-F5344CB8AC3E}">
        <p14:creationId xmlns:p14="http://schemas.microsoft.com/office/powerpoint/2010/main" val="3024368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84D38B1-84A0-4AA5-8714-B94998D4B616}" type="datetime1">
              <a:rPr kumimoji="1" lang="ja-JP" altLang="en-US" smtClean="0"/>
              <a:t>2017/2/16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6871E53-E07F-451A-A094-3C13A06D5282}" type="slidenum">
              <a:rPr kumimoji="1" lang="ja-JP" altLang="en-US" smtClean="0"/>
              <a:t>‹#›</a:t>
            </a:fld>
            <a:endParaRPr kumimoji="1" lang="ja-JP" altLang="en-US"/>
          </a:p>
        </p:txBody>
      </p:sp>
    </p:spTree>
    <p:extLst>
      <p:ext uri="{BB962C8B-B14F-4D97-AF65-F5344CB8AC3E}">
        <p14:creationId xmlns:p14="http://schemas.microsoft.com/office/powerpoint/2010/main" val="3874408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91838B5A-CBBA-483C-9F87-8343072B1B98}" type="datetime1">
              <a:rPr kumimoji="1" lang="ja-JP" altLang="en-US" smtClean="0"/>
              <a:t>2017/2/16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6871E53-E07F-451A-A094-3C13A06D5282}" type="slidenum">
              <a:rPr kumimoji="1" lang="ja-JP" altLang="en-US" smtClean="0"/>
              <a:t>‹#›</a:t>
            </a:fld>
            <a:endParaRPr kumimoji="1" lang="ja-JP" altLang="en-US"/>
          </a:p>
        </p:txBody>
      </p:sp>
    </p:spTree>
    <p:extLst>
      <p:ext uri="{BB962C8B-B14F-4D97-AF65-F5344CB8AC3E}">
        <p14:creationId xmlns:p14="http://schemas.microsoft.com/office/powerpoint/2010/main" val="2669624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84E04724-EBE2-4ECE-9EEF-D01246DCC6FE}" type="datetime1">
              <a:rPr kumimoji="1" lang="ja-JP" altLang="en-US" smtClean="0"/>
              <a:t>2017/2/16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6871E53-E07F-451A-A094-3C13A06D5282}" type="slidenum">
              <a:rPr kumimoji="1" lang="ja-JP" altLang="en-US" smtClean="0"/>
              <a:t>‹#›</a:t>
            </a:fld>
            <a:endParaRPr kumimoji="1" lang="ja-JP" altLang="en-US"/>
          </a:p>
        </p:txBody>
      </p:sp>
    </p:spTree>
    <p:extLst>
      <p:ext uri="{BB962C8B-B14F-4D97-AF65-F5344CB8AC3E}">
        <p14:creationId xmlns:p14="http://schemas.microsoft.com/office/powerpoint/2010/main" val="3178815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4CF85AA8-F040-442D-8C8D-F8611FBFA898}" type="datetime1">
              <a:rPr kumimoji="1" lang="ja-JP" altLang="en-US" smtClean="0"/>
              <a:t>2017/2/16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16871E53-E07F-451A-A094-3C13A06D5282}" type="slidenum">
              <a:rPr kumimoji="1" lang="ja-JP" altLang="en-US" smtClean="0"/>
              <a:t>‹#›</a:t>
            </a:fld>
            <a:endParaRPr kumimoji="1" lang="ja-JP" altLang="en-US"/>
          </a:p>
        </p:txBody>
      </p:sp>
    </p:spTree>
    <p:extLst>
      <p:ext uri="{BB962C8B-B14F-4D97-AF65-F5344CB8AC3E}">
        <p14:creationId xmlns:p14="http://schemas.microsoft.com/office/powerpoint/2010/main" val="1255037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34E8DBF5-D75E-49D4-8DD0-8D2F80E2F2D6}" type="datetime1">
              <a:rPr kumimoji="1" lang="ja-JP" altLang="en-US" smtClean="0"/>
              <a:t>2017/2/16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16871E53-E07F-451A-A094-3C13A06D5282}" type="slidenum">
              <a:rPr kumimoji="1" lang="ja-JP" altLang="en-US" smtClean="0"/>
              <a:t>‹#›</a:t>
            </a:fld>
            <a:endParaRPr kumimoji="1" lang="ja-JP" altLang="en-US"/>
          </a:p>
        </p:txBody>
      </p:sp>
    </p:spTree>
    <p:extLst>
      <p:ext uri="{BB962C8B-B14F-4D97-AF65-F5344CB8AC3E}">
        <p14:creationId xmlns:p14="http://schemas.microsoft.com/office/powerpoint/2010/main" val="3784052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34E14CD-21A6-45CC-A1BE-48117ABC09BF}" type="datetime1">
              <a:rPr kumimoji="1" lang="ja-JP" altLang="en-US" smtClean="0"/>
              <a:t>2017/2/16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16871E53-E07F-451A-A094-3C13A06D5282}" type="slidenum">
              <a:rPr kumimoji="1" lang="ja-JP" altLang="en-US" smtClean="0"/>
              <a:t>‹#›</a:t>
            </a:fld>
            <a:endParaRPr kumimoji="1" lang="ja-JP" altLang="en-US"/>
          </a:p>
        </p:txBody>
      </p:sp>
    </p:spTree>
    <p:extLst>
      <p:ext uri="{BB962C8B-B14F-4D97-AF65-F5344CB8AC3E}">
        <p14:creationId xmlns:p14="http://schemas.microsoft.com/office/powerpoint/2010/main" val="1429460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21E539F-E4B6-403C-89AF-1C2B6E9CFB3E}" type="datetime1">
              <a:rPr kumimoji="1" lang="ja-JP" altLang="en-US" smtClean="0"/>
              <a:t>2017/2/16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6871E53-E07F-451A-A094-3C13A06D5282}" type="slidenum">
              <a:rPr kumimoji="1" lang="ja-JP" altLang="en-US" smtClean="0"/>
              <a:t>‹#›</a:t>
            </a:fld>
            <a:endParaRPr kumimoji="1" lang="ja-JP" altLang="en-US"/>
          </a:p>
        </p:txBody>
      </p:sp>
    </p:spTree>
    <p:extLst>
      <p:ext uri="{BB962C8B-B14F-4D97-AF65-F5344CB8AC3E}">
        <p14:creationId xmlns:p14="http://schemas.microsoft.com/office/powerpoint/2010/main" val="894896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0F019BD-4550-4724-96E3-2F10B5219C8C}" type="datetime1">
              <a:rPr kumimoji="1" lang="ja-JP" altLang="en-US" smtClean="0"/>
              <a:t>2017/2/16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6871E53-E07F-451A-A094-3C13A06D5282}" type="slidenum">
              <a:rPr kumimoji="1" lang="ja-JP" altLang="en-US" smtClean="0"/>
              <a:t>‹#›</a:t>
            </a:fld>
            <a:endParaRPr kumimoji="1" lang="ja-JP" altLang="en-US"/>
          </a:p>
        </p:txBody>
      </p:sp>
    </p:spTree>
    <p:extLst>
      <p:ext uri="{BB962C8B-B14F-4D97-AF65-F5344CB8AC3E}">
        <p14:creationId xmlns:p14="http://schemas.microsoft.com/office/powerpoint/2010/main" val="3072911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EFE25B-2D5E-4E9F-A569-9F9CC158EB8C}" type="datetime1">
              <a:rPr kumimoji="1" lang="ja-JP" altLang="en-US" smtClean="0"/>
              <a:t>2017/2/16</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871E53-E07F-451A-A094-3C13A06D5282}" type="slidenum">
              <a:rPr kumimoji="1" lang="ja-JP" altLang="en-US" smtClean="0"/>
              <a:t>‹#›</a:t>
            </a:fld>
            <a:endParaRPr kumimoji="1" lang="ja-JP" altLang="en-US"/>
          </a:p>
        </p:txBody>
      </p:sp>
    </p:spTree>
    <p:extLst>
      <p:ext uri="{BB962C8B-B14F-4D97-AF65-F5344CB8AC3E}">
        <p14:creationId xmlns:p14="http://schemas.microsoft.com/office/powerpoint/2010/main" val="6988676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9.emf"/><Relationship Id="rId4" Type="http://schemas.openxmlformats.org/officeDocument/2006/relationships/oleObject" Target="../embeddings/oleObject4.bin"/></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jpeg"/><Relationship Id="rId18" Type="http://schemas.openxmlformats.org/officeDocument/2006/relationships/image" Target="../media/image24.png"/><Relationship Id="rId26" Type="http://schemas.openxmlformats.org/officeDocument/2006/relationships/image" Target="../media/image28.png"/><Relationship Id="rId3" Type="http://schemas.openxmlformats.org/officeDocument/2006/relationships/image" Target="../media/image11.png"/><Relationship Id="rId21" Type="http://schemas.microsoft.com/office/2007/relationships/hdphoto" Target="../media/hdphoto4.wdp"/><Relationship Id="rId7" Type="http://schemas.openxmlformats.org/officeDocument/2006/relationships/image" Target="../media/image14.png"/><Relationship Id="rId12" Type="http://schemas.openxmlformats.org/officeDocument/2006/relationships/image" Target="../media/image18.jpeg"/><Relationship Id="rId17" Type="http://schemas.openxmlformats.org/officeDocument/2006/relationships/image" Target="../media/image23.png"/><Relationship Id="rId25" Type="http://schemas.microsoft.com/office/2007/relationships/hdphoto" Target="../media/hdphoto6.wdp"/><Relationship Id="rId2" Type="http://schemas.openxmlformats.org/officeDocument/2006/relationships/notesSlide" Target="../notesSlides/notesSlide15.xml"/><Relationship Id="rId16" Type="http://schemas.openxmlformats.org/officeDocument/2006/relationships/image" Target="../media/image22.png"/><Relationship Id="rId20"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7.jpeg"/><Relationship Id="rId24" Type="http://schemas.openxmlformats.org/officeDocument/2006/relationships/image" Target="../media/image27.png"/><Relationship Id="rId5" Type="http://schemas.openxmlformats.org/officeDocument/2006/relationships/image" Target="../media/image12.jpeg"/><Relationship Id="rId15" Type="http://schemas.openxmlformats.org/officeDocument/2006/relationships/image" Target="../media/image21.png"/><Relationship Id="rId23" Type="http://schemas.microsoft.com/office/2007/relationships/hdphoto" Target="../media/hdphoto5.wdp"/><Relationship Id="rId10" Type="http://schemas.openxmlformats.org/officeDocument/2006/relationships/image" Target="../media/image16.png"/><Relationship Id="rId19"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15.jpeg"/><Relationship Id="rId14" Type="http://schemas.openxmlformats.org/officeDocument/2006/relationships/image" Target="../media/image20.jpeg"/><Relationship Id="rId22" Type="http://schemas.openxmlformats.org/officeDocument/2006/relationships/image" Target="../media/image26.png"/><Relationship Id="rId27"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29.emf"/><Relationship Id="rId4" Type="http://schemas.openxmlformats.org/officeDocument/2006/relationships/oleObject" Target="../embeddings/oleObject5.bin"/></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9.emf"/><Relationship Id="rId4" Type="http://schemas.openxmlformats.org/officeDocument/2006/relationships/oleObject" Target="../embeddings/oleObject6.bin"/></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9.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4.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6.emf"/><Relationship Id="rId4"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575555" y="2564904"/>
            <a:ext cx="7916908" cy="1008112"/>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lnSpc>
                <a:spcPts val="4500"/>
              </a:lnSpc>
            </a:pPr>
            <a:r>
              <a:rPr lang="ja-JP" altLang="en-US" sz="36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介護予防・日常生活支援総合事業</a:t>
            </a:r>
            <a:endParaRPr lang="en-US" altLang="ja-JP" sz="36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4" name="角丸四角形 3"/>
          <p:cNvSpPr/>
          <p:nvPr/>
        </p:nvSpPr>
        <p:spPr>
          <a:xfrm>
            <a:off x="179513" y="1112874"/>
            <a:ext cx="4392487" cy="659942"/>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600" b="1" dirty="0" smtClean="0">
                <a:solidFill>
                  <a:schemeClr val="tx1"/>
                </a:solidFill>
                <a:latin typeface="メイリオ" pitchFamily="50" charset="-128"/>
                <a:ea typeface="メイリオ" pitchFamily="50" charset="-128"/>
                <a:cs typeface="メイリオ" pitchFamily="50" charset="-128"/>
              </a:rPr>
              <a:t>　　</a:t>
            </a:r>
            <a:r>
              <a:rPr kumimoji="1" lang="ja-JP" altLang="en-US" sz="1600" dirty="0" smtClean="0">
                <a:solidFill>
                  <a:schemeClr val="tx1"/>
                </a:solidFill>
                <a:latin typeface="メイリオ" pitchFamily="50" charset="-128"/>
                <a:ea typeface="メイリオ" pitchFamily="50" charset="-128"/>
                <a:cs typeface="メイリオ" pitchFamily="50" charset="-128"/>
              </a:rPr>
              <a:t>高齢者が住み慣れた地域で健やかに、</a:t>
            </a:r>
            <a:endParaRPr kumimoji="1" lang="en-US" altLang="ja-JP" sz="1600" dirty="0" smtClean="0">
              <a:solidFill>
                <a:schemeClr val="tx1"/>
              </a:solidFill>
              <a:latin typeface="メイリオ" pitchFamily="50" charset="-128"/>
              <a:ea typeface="メイリオ" pitchFamily="50" charset="-128"/>
              <a:cs typeface="メイリオ" pitchFamily="50" charset="-128"/>
            </a:endParaRPr>
          </a:p>
          <a:p>
            <a:r>
              <a:rPr kumimoji="1" lang="ja-JP" altLang="en-US" sz="1600" dirty="0" smtClean="0">
                <a:solidFill>
                  <a:schemeClr val="tx1"/>
                </a:solidFill>
                <a:latin typeface="メイリオ" pitchFamily="50" charset="-128"/>
                <a:ea typeface="メイリオ" pitchFamily="50" charset="-128"/>
                <a:cs typeface="メイリオ" pitchFamily="50" charset="-128"/>
              </a:rPr>
              <a:t>　　安心して生活できる町の実現を目指して</a:t>
            </a:r>
            <a:endParaRPr kumimoji="1" lang="ja-JP" altLang="en-US" sz="1600" dirty="0">
              <a:solidFill>
                <a:schemeClr val="tx1"/>
              </a:solidFill>
              <a:latin typeface="メイリオ" pitchFamily="50" charset="-128"/>
              <a:ea typeface="メイリオ" pitchFamily="50" charset="-128"/>
              <a:cs typeface="メイリオ" pitchFamily="50" charset="-128"/>
            </a:endParaRPr>
          </a:p>
        </p:txBody>
      </p:sp>
      <p:sp>
        <p:nvSpPr>
          <p:cNvPr id="5" name="角丸四角形 4"/>
          <p:cNvSpPr/>
          <p:nvPr/>
        </p:nvSpPr>
        <p:spPr>
          <a:xfrm>
            <a:off x="613546" y="3356992"/>
            <a:ext cx="7916908" cy="4571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dirty="0"/>
          </a:p>
        </p:txBody>
      </p:sp>
      <p:sp>
        <p:nvSpPr>
          <p:cNvPr id="6" name="角丸四角形 5"/>
          <p:cNvSpPr/>
          <p:nvPr/>
        </p:nvSpPr>
        <p:spPr>
          <a:xfrm>
            <a:off x="323528" y="6165304"/>
            <a:ext cx="8640959" cy="51592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600" dirty="0" smtClean="0">
                <a:solidFill>
                  <a:schemeClr val="tx1"/>
                </a:solidFill>
                <a:latin typeface="メイリオ" pitchFamily="50" charset="-128"/>
                <a:ea typeface="メイリオ" pitchFamily="50" charset="-128"/>
                <a:cs typeface="メイリオ" pitchFamily="50" charset="-128"/>
              </a:rPr>
              <a:t>民生部保健福祉グループ 介護保険担当</a:t>
            </a:r>
            <a:endParaRPr kumimoji="1" lang="ja-JP" altLang="en-US" sz="1600" dirty="0">
              <a:solidFill>
                <a:schemeClr val="tx1"/>
              </a:solidFill>
              <a:latin typeface="メイリオ" pitchFamily="50" charset="-128"/>
              <a:ea typeface="メイリオ" pitchFamily="50" charset="-128"/>
              <a:cs typeface="メイリオ" pitchFamily="50" charset="-128"/>
            </a:endParaRPr>
          </a:p>
        </p:txBody>
      </p:sp>
      <p:sp>
        <p:nvSpPr>
          <p:cNvPr id="8" name="角丸四角形 7"/>
          <p:cNvSpPr/>
          <p:nvPr/>
        </p:nvSpPr>
        <p:spPr>
          <a:xfrm>
            <a:off x="162504" y="620688"/>
            <a:ext cx="2613992" cy="504056"/>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lnSpc>
                <a:spcPts val="4500"/>
              </a:lnSpc>
            </a:pPr>
            <a:r>
              <a:rPr lang="ja-JP" altLang="en-US" sz="28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美  幌  町</a:t>
            </a:r>
            <a:endParaRPr lang="en-US" altLang="ja-JP" sz="28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9" name="角丸四角形 8"/>
          <p:cNvSpPr/>
          <p:nvPr/>
        </p:nvSpPr>
        <p:spPr>
          <a:xfrm>
            <a:off x="1043608" y="3851955"/>
            <a:ext cx="6912767" cy="1233229"/>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lnSpc>
                <a:spcPts val="4500"/>
              </a:lnSpc>
            </a:pPr>
            <a:r>
              <a:rPr lang="en-US" altLang="ja-JP" sz="24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 </a:t>
            </a:r>
            <a:r>
              <a:rPr lang="ja-JP" altLang="en-US" sz="24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事業者説明会</a:t>
            </a:r>
            <a:r>
              <a:rPr lang="en-US" altLang="ja-JP" sz="24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a:t>
            </a:r>
          </a:p>
          <a:p>
            <a:pPr algn="ctr">
              <a:lnSpc>
                <a:spcPts val="4500"/>
              </a:lnSpc>
            </a:pPr>
            <a:r>
              <a:rPr lang="ja-JP" altLang="en-US" sz="20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平成</a:t>
            </a:r>
            <a:r>
              <a:rPr lang="en-US" altLang="ja-JP" sz="20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29</a:t>
            </a:r>
            <a:r>
              <a:rPr lang="ja-JP" altLang="en-US" sz="20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年</a:t>
            </a:r>
            <a:r>
              <a:rPr lang="en-US" altLang="ja-JP" sz="2000" b="1"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2</a:t>
            </a:r>
            <a:r>
              <a:rPr lang="ja-JP" altLang="en-US" sz="20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月</a:t>
            </a:r>
            <a:r>
              <a:rPr lang="en-US" altLang="ja-JP" sz="20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17</a:t>
            </a:r>
            <a:r>
              <a:rPr lang="ja-JP" altLang="en-US" sz="20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日 </a:t>
            </a:r>
            <a:r>
              <a:rPr lang="en-US" altLang="ja-JP" sz="20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18:00</a:t>
            </a:r>
            <a:r>
              <a:rPr lang="ja-JP" altLang="en-US" sz="20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a:t>
            </a:r>
            <a:endParaRPr lang="en-US" altLang="ja-JP" sz="2000" b="1"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pic>
        <p:nvPicPr>
          <p:cNvPr id="3" name="Picture 2" descr="C:\Users\bihoro041\Desktop\第６期介護保険事業計画\イラスト\画像\illust325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9949" y="4479451"/>
            <a:ext cx="2668515" cy="1685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6121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bihoro041\Desktop\111.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9124140" cy="6741368"/>
          </a:xfrm>
          <a:prstGeom prst="rect">
            <a:avLst/>
          </a:prstGeom>
          <a:noFill/>
          <a:extLst>
            <a:ext uri="{909E8E84-426E-40DD-AFC4-6F175D3DCCD1}">
              <a14:hiddenFill xmlns:a14="http://schemas.microsoft.com/office/drawing/2010/main">
                <a:solidFill>
                  <a:srgbClr val="FFFFFF"/>
                </a:solidFill>
              </a14:hiddenFill>
            </a:ext>
          </a:extLst>
        </p:spPr>
      </p:pic>
      <p:sp>
        <p:nvSpPr>
          <p:cNvPr id="6" name="角丸四角形 5"/>
          <p:cNvSpPr/>
          <p:nvPr/>
        </p:nvSpPr>
        <p:spPr>
          <a:xfrm>
            <a:off x="8676456" y="6309320"/>
            <a:ext cx="360040" cy="2880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 10"/>
          <p:cNvSpPr/>
          <p:nvPr/>
        </p:nvSpPr>
        <p:spPr>
          <a:xfrm>
            <a:off x="107504" y="5511497"/>
            <a:ext cx="2016224" cy="293767"/>
          </a:xfrm>
          <a:prstGeom prst="roundRect">
            <a:avLst/>
          </a:prstGeom>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500"/>
              </a:lnSpc>
              <a:spcAft>
                <a:spcPts val="0"/>
              </a:spcAft>
            </a:pPr>
            <a:r>
              <a:rPr lang="ja-JP" altLang="en-US" sz="1100" b="1" kern="100" dirty="0" smtClean="0">
                <a:effectLst/>
                <a:ea typeface="メイリオ"/>
                <a:cs typeface="Times New Roman"/>
              </a:rPr>
              <a:t>一般介護予防事業</a:t>
            </a:r>
            <a:endParaRPr lang="ja-JP" sz="1600" kern="100" dirty="0">
              <a:effectLst/>
              <a:ea typeface="ＭＳ 明朝"/>
              <a:cs typeface="Times New Roman"/>
            </a:endParaRPr>
          </a:p>
        </p:txBody>
      </p:sp>
      <p:sp>
        <p:nvSpPr>
          <p:cNvPr id="14" name="二等辺三角形 13"/>
          <p:cNvSpPr/>
          <p:nvPr/>
        </p:nvSpPr>
        <p:spPr>
          <a:xfrm rot="5400000">
            <a:off x="5220072" y="4005064"/>
            <a:ext cx="4248472" cy="360040"/>
          </a:xfrm>
          <a:prstGeom prst="triangle">
            <a:avLst>
              <a:gd name="adj" fmla="val 40733"/>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2" name="角丸四角形 11"/>
          <p:cNvSpPr/>
          <p:nvPr/>
        </p:nvSpPr>
        <p:spPr>
          <a:xfrm>
            <a:off x="4716016" y="4365104"/>
            <a:ext cx="2376264" cy="1728192"/>
          </a:xfrm>
          <a:prstGeom prst="roundRect">
            <a:avLst>
              <a:gd name="adj" fmla="val 0"/>
            </a:avLst>
          </a:prstGeom>
          <a:noFill/>
          <a:ln w="269875">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 14"/>
          <p:cNvSpPr/>
          <p:nvPr/>
        </p:nvSpPr>
        <p:spPr>
          <a:xfrm>
            <a:off x="7042472" y="4365104"/>
            <a:ext cx="118988" cy="1512168"/>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角丸四角形 15"/>
          <p:cNvSpPr/>
          <p:nvPr/>
        </p:nvSpPr>
        <p:spPr>
          <a:xfrm>
            <a:off x="6898456" y="5835600"/>
            <a:ext cx="288032" cy="288032"/>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下矢印 16"/>
          <p:cNvSpPr/>
          <p:nvPr/>
        </p:nvSpPr>
        <p:spPr>
          <a:xfrm>
            <a:off x="5508104" y="3933056"/>
            <a:ext cx="864096" cy="432048"/>
          </a:xfrm>
          <a:prstGeom prst="downArrow">
            <a:avLst>
              <a:gd name="adj1" fmla="val 50000"/>
              <a:gd name="adj2" fmla="val 5449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p:cNvSpPr/>
          <p:nvPr/>
        </p:nvSpPr>
        <p:spPr>
          <a:xfrm>
            <a:off x="7161460" y="1901978"/>
            <a:ext cx="182848" cy="518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 19"/>
          <p:cNvSpPr/>
          <p:nvPr/>
        </p:nvSpPr>
        <p:spPr>
          <a:xfrm>
            <a:off x="7161460" y="3846195"/>
            <a:ext cx="207876" cy="26071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二等辺三角形 18"/>
          <p:cNvSpPr/>
          <p:nvPr/>
        </p:nvSpPr>
        <p:spPr>
          <a:xfrm rot="5400000">
            <a:off x="5232946" y="4114974"/>
            <a:ext cx="4147888" cy="240804"/>
          </a:xfrm>
          <a:prstGeom prst="triangle">
            <a:avLst>
              <a:gd name="adj" fmla="val 44688"/>
            </a:avLst>
          </a:prstGeom>
          <a:solidFill>
            <a:schemeClr val="accent6">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2" name="角丸四角形 21"/>
          <p:cNvSpPr/>
          <p:nvPr/>
        </p:nvSpPr>
        <p:spPr>
          <a:xfrm>
            <a:off x="0" y="476672"/>
            <a:ext cx="9144000" cy="1324721"/>
          </a:xfrm>
          <a:prstGeom prst="roundRect">
            <a:avLst>
              <a:gd name="adj" fmla="val 0"/>
            </a:avLst>
          </a:prstGeom>
          <a:solidFill>
            <a:schemeClr val="bg1"/>
          </a:solidFill>
          <a:ln w="12700">
            <a:noFill/>
          </a:ln>
        </p:spPr>
        <p:style>
          <a:lnRef idx="2">
            <a:schemeClr val="dk1"/>
          </a:lnRef>
          <a:fillRef idx="1">
            <a:schemeClr val="lt1"/>
          </a:fillRef>
          <a:effectRef idx="0">
            <a:schemeClr val="dk1"/>
          </a:effectRef>
          <a:fontRef idx="minor">
            <a:schemeClr val="dk1"/>
          </a:fontRef>
        </p:style>
        <p:txBody>
          <a:bodyPr rtlCol="0" anchor="ctr"/>
          <a:lstStyle/>
          <a:p>
            <a:pPr>
              <a:lnSpc>
                <a:spcPts val="1800"/>
              </a:lnSpc>
            </a:pPr>
            <a:r>
              <a:rPr kumimoji="1" lang="ja-JP" altLang="en-US" sz="1100" dirty="0" smtClean="0">
                <a:solidFill>
                  <a:schemeClr val="tx1"/>
                </a:solidFill>
                <a:latin typeface="メイリオ" pitchFamily="50" charset="-128"/>
                <a:ea typeface="メイリオ" pitchFamily="50" charset="-128"/>
                <a:cs typeface="メイリオ" pitchFamily="50" charset="-128"/>
              </a:rPr>
              <a:t>　</a:t>
            </a:r>
            <a:r>
              <a:rPr kumimoji="1" lang="ja-JP" altLang="en-US" sz="1100" b="1" dirty="0" smtClean="0">
                <a:solidFill>
                  <a:schemeClr val="tx1"/>
                </a:solidFill>
                <a:latin typeface="メイリオ" pitchFamily="50" charset="-128"/>
                <a:ea typeface="メイリオ" pitchFamily="50" charset="-128"/>
                <a:cs typeface="メイリオ" pitchFamily="50" charset="-128"/>
              </a:rPr>
              <a:t>予防給付（要支援１・２の方）のうち「訪問介護（ホームヘルプ）」・「通所介護（デイサービス）」</a:t>
            </a:r>
            <a:r>
              <a:rPr kumimoji="1" lang="ja-JP" altLang="en-US" sz="1100" dirty="0" smtClean="0">
                <a:solidFill>
                  <a:schemeClr val="tx1"/>
                </a:solidFill>
                <a:latin typeface="メイリオ" pitchFamily="50" charset="-128"/>
                <a:ea typeface="メイリオ" pitchFamily="50" charset="-128"/>
                <a:cs typeface="メイリオ" pitchFamily="50" charset="-128"/>
              </a:rPr>
              <a:t>について、市町村が地域の実情に応じた取組ができる介護保険制度の</a:t>
            </a:r>
            <a:r>
              <a:rPr kumimoji="1" lang="ja-JP" altLang="en-US" sz="1100" b="1" dirty="0" smtClean="0">
                <a:solidFill>
                  <a:schemeClr val="tx1"/>
                </a:solidFill>
                <a:latin typeface="メイリオ" pitchFamily="50" charset="-128"/>
                <a:ea typeface="メイリオ" pitchFamily="50" charset="-128"/>
                <a:cs typeface="メイリオ" pitchFamily="50" charset="-128"/>
              </a:rPr>
              <a:t>地域支援事業へ移行</a:t>
            </a:r>
            <a:r>
              <a:rPr kumimoji="1" lang="ja-JP" altLang="en-US" sz="1100" dirty="0" smtClean="0">
                <a:solidFill>
                  <a:schemeClr val="tx1"/>
                </a:solidFill>
                <a:latin typeface="メイリオ" pitchFamily="50" charset="-128"/>
                <a:ea typeface="メイリオ" pitchFamily="50" charset="-128"/>
                <a:cs typeface="メイリオ" pitchFamily="50" charset="-128"/>
              </a:rPr>
              <a:t>。</a:t>
            </a:r>
            <a:endParaRPr kumimoji="1" lang="en-US" altLang="ja-JP" sz="1100" dirty="0" smtClean="0">
              <a:solidFill>
                <a:schemeClr val="tx1"/>
              </a:solidFill>
              <a:latin typeface="メイリオ" pitchFamily="50" charset="-128"/>
              <a:ea typeface="メイリオ" pitchFamily="50" charset="-128"/>
              <a:cs typeface="メイリオ" pitchFamily="50" charset="-128"/>
            </a:endParaRPr>
          </a:p>
          <a:p>
            <a:pPr>
              <a:lnSpc>
                <a:spcPts val="1800"/>
              </a:lnSpc>
            </a:pPr>
            <a:r>
              <a:rPr lang="ja-JP" altLang="en-US" sz="1100" dirty="0">
                <a:solidFill>
                  <a:schemeClr val="tx1"/>
                </a:solidFill>
                <a:latin typeface="メイリオ" pitchFamily="50" charset="-128"/>
                <a:ea typeface="メイリオ" pitchFamily="50" charset="-128"/>
                <a:cs typeface="メイリオ" pitchFamily="50" charset="-128"/>
              </a:rPr>
              <a:t>　</a:t>
            </a:r>
            <a:r>
              <a:rPr lang="ja-JP" altLang="en-US" sz="1100" dirty="0" smtClean="0">
                <a:solidFill>
                  <a:schemeClr val="tx1"/>
                </a:solidFill>
                <a:latin typeface="メイリオ" pitchFamily="50" charset="-128"/>
                <a:ea typeface="メイリオ" pitchFamily="50" charset="-128"/>
                <a:cs typeface="メイリオ" pitchFamily="50" charset="-128"/>
              </a:rPr>
              <a:t>例えば、既存の専門サービス事業所によるサービスに加えて、</a:t>
            </a:r>
            <a:r>
              <a:rPr lang="en-US" altLang="ja-JP" sz="1100" dirty="0" smtClean="0">
                <a:solidFill>
                  <a:schemeClr val="tx1"/>
                </a:solidFill>
                <a:latin typeface="メイリオ" pitchFamily="50" charset="-128"/>
                <a:ea typeface="メイリオ" pitchFamily="50" charset="-128"/>
                <a:cs typeface="メイリオ" pitchFamily="50" charset="-128"/>
              </a:rPr>
              <a:t>NPO</a:t>
            </a:r>
            <a:r>
              <a:rPr lang="ja-JP" altLang="en-US" sz="1100" dirty="0" smtClean="0">
                <a:solidFill>
                  <a:schemeClr val="tx1"/>
                </a:solidFill>
                <a:latin typeface="メイリオ" pitchFamily="50" charset="-128"/>
                <a:ea typeface="メイリオ" pitchFamily="50" charset="-128"/>
                <a:cs typeface="メイリオ" pitchFamily="50" charset="-128"/>
              </a:rPr>
              <a:t>・ボランティアなどの地域の多様な主体を活用して高齢者を支援。高齢者は支えて側に回ることも。</a:t>
            </a:r>
            <a:endParaRPr lang="en-US" altLang="ja-JP" sz="1100" dirty="0" smtClean="0">
              <a:solidFill>
                <a:schemeClr val="tx1"/>
              </a:solidFill>
              <a:latin typeface="メイリオ" pitchFamily="50" charset="-128"/>
              <a:ea typeface="メイリオ" pitchFamily="50" charset="-128"/>
              <a:cs typeface="メイリオ" pitchFamily="50" charset="-128"/>
            </a:endParaRPr>
          </a:p>
          <a:p>
            <a:pPr>
              <a:lnSpc>
                <a:spcPts val="1700"/>
              </a:lnSpc>
            </a:pPr>
            <a:endParaRPr kumimoji="1" lang="en-US" altLang="ja-JP" sz="1100" dirty="0" smtClean="0">
              <a:solidFill>
                <a:srgbClr val="FF0000"/>
              </a:solidFill>
              <a:latin typeface="メイリオ" pitchFamily="50" charset="-128"/>
              <a:ea typeface="メイリオ" pitchFamily="50" charset="-128"/>
              <a:cs typeface="メイリオ" pitchFamily="50" charset="-128"/>
            </a:endParaRPr>
          </a:p>
        </p:txBody>
      </p:sp>
      <p:sp>
        <p:nvSpPr>
          <p:cNvPr id="24" name="角丸四角形 23"/>
          <p:cNvSpPr/>
          <p:nvPr/>
        </p:nvSpPr>
        <p:spPr>
          <a:xfrm>
            <a:off x="6849206" y="4365104"/>
            <a:ext cx="288032" cy="288032"/>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107504" y="1556792"/>
            <a:ext cx="2376264" cy="293767"/>
          </a:xfrm>
          <a:prstGeom prst="roundRect">
            <a:avLst/>
          </a:prstGeom>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500"/>
              </a:lnSpc>
              <a:spcAft>
                <a:spcPts val="0"/>
              </a:spcAft>
            </a:pPr>
            <a:r>
              <a:rPr lang="ja-JP" altLang="en-US" sz="1100" b="1" kern="100" dirty="0" smtClean="0">
                <a:effectLst/>
                <a:ea typeface="メイリオ"/>
                <a:cs typeface="Times New Roman"/>
              </a:rPr>
              <a:t>介護予防･生活支援サービス事業</a:t>
            </a:r>
            <a:endParaRPr lang="ja-JP" sz="1600" kern="100" dirty="0">
              <a:effectLst/>
              <a:ea typeface="ＭＳ 明朝"/>
              <a:cs typeface="Times New Roman"/>
            </a:endParaRPr>
          </a:p>
        </p:txBody>
      </p:sp>
      <p:sp>
        <p:nvSpPr>
          <p:cNvPr id="26" name="角丸四角形 25"/>
          <p:cNvSpPr/>
          <p:nvPr/>
        </p:nvSpPr>
        <p:spPr>
          <a:xfrm>
            <a:off x="9036496" y="1801393"/>
            <a:ext cx="107504" cy="49399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角丸四角形 26"/>
          <p:cNvSpPr/>
          <p:nvPr/>
        </p:nvSpPr>
        <p:spPr>
          <a:xfrm>
            <a:off x="-15652" y="1801393"/>
            <a:ext cx="107504" cy="49399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角丸四角形 27"/>
          <p:cNvSpPr/>
          <p:nvPr/>
        </p:nvSpPr>
        <p:spPr>
          <a:xfrm>
            <a:off x="16946" y="6525344"/>
            <a:ext cx="9090248" cy="2160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 name="直線コネクタ 30"/>
          <p:cNvCxnSpPr/>
          <p:nvPr/>
        </p:nvCxnSpPr>
        <p:spPr>
          <a:xfrm>
            <a:off x="179512" y="6525344"/>
            <a:ext cx="4392488"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5" name="角丸四角形 24"/>
          <p:cNvSpPr/>
          <p:nvPr/>
        </p:nvSpPr>
        <p:spPr>
          <a:xfrm>
            <a:off x="1691680" y="2204864"/>
            <a:ext cx="2664296" cy="432048"/>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角丸四角形 28"/>
          <p:cNvSpPr/>
          <p:nvPr/>
        </p:nvSpPr>
        <p:spPr>
          <a:xfrm>
            <a:off x="1691680" y="3645024"/>
            <a:ext cx="2664296" cy="432048"/>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角丸四角形 29"/>
          <p:cNvSpPr/>
          <p:nvPr/>
        </p:nvSpPr>
        <p:spPr>
          <a:xfrm>
            <a:off x="2823346" y="1988840"/>
            <a:ext cx="2180702" cy="221759"/>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500"/>
              </a:lnSpc>
              <a:spcAft>
                <a:spcPts val="0"/>
              </a:spcAft>
            </a:pPr>
            <a:r>
              <a:rPr lang="ja-JP" altLang="en-US" sz="1050" b="1" kern="100" dirty="0" smtClean="0">
                <a:effectLst/>
                <a:ea typeface="メイリオ"/>
                <a:cs typeface="Times New Roman"/>
              </a:rPr>
              <a:t>介護予防</a:t>
            </a:r>
            <a:r>
              <a:rPr lang="ja-JP" sz="1050" b="1" kern="100" dirty="0" smtClean="0">
                <a:effectLst/>
                <a:ea typeface="メイリオ"/>
                <a:cs typeface="Times New Roman"/>
              </a:rPr>
              <a:t>訪問介護</a:t>
            </a:r>
            <a:r>
              <a:rPr lang="ja-JP" altLang="en-US" sz="1050" b="1" kern="100" dirty="0" smtClean="0">
                <a:effectLst/>
                <a:ea typeface="メイリオ"/>
                <a:cs typeface="Times New Roman"/>
              </a:rPr>
              <a:t>相当サービス</a:t>
            </a:r>
            <a:endParaRPr lang="ja-JP" sz="1400" kern="100" dirty="0">
              <a:effectLst/>
              <a:ea typeface="ＭＳ 明朝"/>
              <a:cs typeface="Times New Roman"/>
            </a:endParaRPr>
          </a:p>
        </p:txBody>
      </p:sp>
      <p:sp>
        <p:nvSpPr>
          <p:cNvPr id="32" name="角丸四角形 31"/>
          <p:cNvSpPr/>
          <p:nvPr/>
        </p:nvSpPr>
        <p:spPr>
          <a:xfrm>
            <a:off x="2823344" y="3927321"/>
            <a:ext cx="2180704" cy="221759"/>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500"/>
              </a:lnSpc>
              <a:spcAft>
                <a:spcPts val="0"/>
              </a:spcAft>
            </a:pPr>
            <a:r>
              <a:rPr lang="ja-JP" altLang="en-US" sz="1050" b="1" kern="100" dirty="0" smtClean="0">
                <a:effectLst/>
                <a:ea typeface="メイリオ"/>
                <a:cs typeface="Times New Roman"/>
              </a:rPr>
              <a:t>介護予防通所</a:t>
            </a:r>
            <a:r>
              <a:rPr lang="ja-JP" sz="1050" b="1" kern="100" dirty="0" smtClean="0">
                <a:effectLst/>
                <a:ea typeface="メイリオ"/>
                <a:cs typeface="Times New Roman"/>
              </a:rPr>
              <a:t>介護</a:t>
            </a:r>
            <a:r>
              <a:rPr lang="ja-JP" altLang="en-US" sz="1050" b="1" kern="100" dirty="0" smtClean="0">
                <a:effectLst/>
                <a:ea typeface="メイリオ"/>
                <a:cs typeface="Times New Roman"/>
              </a:rPr>
              <a:t>相当サービス</a:t>
            </a:r>
            <a:endParaRPr lang="ja-JP" sz="1400" kern="100" dirty="0">
              <a:effectLst/>
              <a:ea typeface="ＭＳ 明朝"/>
              <a:cs typeface="Times New Roman"/>
            </a:endParaRPr>
          </a:p>
        </p:txBody>
      </p:sp>
      <p:sp>
        <p:nvSpPr>
          <p:cNvPr id="3" name="正方形/長方形 2"/>
          <p:cNvSpPr/>
          <p:nvPr/>
        </p:nvSpPr>
        <p:spPr>
          <a:xfrm>
            <a:off x="0" y="0"/>
            <a:ext cx="9144000" cy="47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角丸四角形 22"/>
          <p:cNvSpPr/>
          <p:nvPr/>
        </p:nvSpPr>
        <p:spPr>
          <a:xfrm>
            <a:off x="1691680" y="116632"/>
            <a:ext cx="5832648" cy="36004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500"/>
              </a:lnSpc>
              <a:spcAft>
                <a:spcPts val="0"/>
              </a:spcAft>
            </a:pPr>
            <a:r>
              <a:rPr lang="ja-JP" altLang="en-US" sz="2000" b="1" kern="100" dirty="0" smtClean="0">
                <a:latin typeface="メイリオ" pitchFamily="50" charset="-128"/>
                <a:ea typeface="メイリオ" pitchFamily="50" charset="-128"/>
                <a:cs typeface="メイリオ" pitchFamily="50" charset="-128"/>
              </a:rPr>
              <a:t>　</a:t>
            </a:r>
            <a:r>
              <a:rPr lang="ja-JP" altLang="en-US" b="1" kern="100" dirty="0" smtClean="0">
                <a:latin typeface="メイリオ" pitchFamily="50" charset="-128"/>
                <a:ea typeface="メイリオ" pitchFamily="50" charset="-128"/>
                <a:cs typeface="メイリオ" pitchFamily="50" charset="-128"/>
              </a:rPr>
              <a:t>介護予防・日常生活支援総合事業（総合事業）</a:t>
            </a:r>
            <a:endParaRPr lang="ja-JP" b="1" kern="100" dirty="0">
              <a:latin typeface="メイリオ" pitchFamily="50" charset="-128"/>
              <a:ea typeface="メイリオ" pitchFamily="50" charset="-128"/>
              <a:cs typeface="メイリオ" pitchFamily="50" charset="-128"/>
            </a:endParaRPr>
          </a:p>
        </p:txBody>
      </p:sp>
      <p:sp>
        <p:nvSpPr>
          <p:cNvPr id="9" name="スライド番号プレースホルダー 8"/>
          <p:cNvSpPr>
            <a:spLocks noGrp="1"/>
          </p:cNvSpPr>
          <p:nvPr>
            <p:ph type="sldNum" sz="quarter" idx="12"/>
          </p:nvPr>
        </p:nvSpPr>
        <p:spPr>
          <a:xfrm>
            <a:off x="3388749" y="6530288"/>
            <a:ext cx="2133600" cy="365125"/>
          </a:xfrm>
        </p:spPr>
        <p:txBody>
          <a:bodyPr/>
          <a:lstStyle/>
          <a:p>
            <a:pPr algn="ctr"/>
            <a:r>
              <a:rPr kumimoji="1" lang="ja-JP" altLang="en-US" sz="1600" b="1" dirty="0" smtClean="0">
                <a:solidFill>
                  <a:schemeClr val="tx1"/>
                </a:solidFill>
              </a:rPr>
              <a:t>４</a:t>
            </a:r>
            <a:endParaRPr kumimoji="1" lang="ja-JP" altLang="en-US" sz="1600" b="1" dirty="0">
              <a:solidFill>
                <a:schemeClr val="tx1"/>
              </a:solidFill>
            </a:endParaRPr>
          </a:p>
        </p:txBody>
      </p:sp>
    </p:spTree>
    <p:extLst>
      <p:ext uri="{BB962C8B-B14F-4D97-AF65-F5344CB8AC3E}">
        <p14:creationId xmlns:p14="http://schemas.microsoft.com/office/powerpoint/2010/main" val="395003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down)">
                                      <p:cBhvr>
                                        <p:cTn id="13" dur="500"/>
                                        <p:tgtEl>
                                          <p:spTgt spid="3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30"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bihoro041\Desktop\333.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8" y="1052736"/>
            <a:ext cx="8902809" cy="5688633"/>
          </a:xfrm>
          <a:prstGeom prst="rect">
            <a:avLst/>
          </a:prstGeom>
          <a:noFill/>
          <a:extLst>
            <a:ext uri="{909E8E84-426E-40DD-AFC4-6F175D3DCCD1}">
              <a14:hiddenFill xmlns:a14="http://schemas.microsoft.com/office/drawing/2010/main">
                <a:solidFill>
                  <a:srgbClr val="FFFFFF"/>
                </a:solidFill>
              </a14:hiddenFill>
            </a:ext>
          </a:extLst>
        </p:spPr>
      </p:pic>
      <p:sp>
        <p:nvSpPr>
          <p:cNvPr id="5" name="角丸四角形 4"/>
          <p:cNvSpPr/>
          <p:nvPr/>
        </p:nvSpPr>
        <p:spPr>
          <a:xfrm>
            <a:off x="72008" y="620688"/>
            <a:ext cx="9071992" cy="936104"/>
          </a:xfrm>
          <a:prstGeom prst="roundRect">
            <a:avLst>
              <a:gd name="adj" fmla="val 0"/>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lnSpc>
                <a:spcPts val="2500"/>
              </a:lnSpc>
            </a:pPr>
            <a:r>
              <a:rPr kumimoji="1" lang="ja-JP" altLang="en-US" b="1" dirty="0" smtClean="0">
                <a:solidFill>
                  <a:schemeClr val="bg1"/>
                </a:solidFill>
                <a:latin typeface="メイリオ" pitchFamily="50" charset="-128"/>
                <a:ea typeface="メイリオ" pitchFamily="50" charset="-128"/>
                <a:cs typeface="メイリオ" pitchFamily="50" charset="-128"/>
              </a:rPr>
              <a:t>総合事業の基本的な考え方</a:t>
            </a:r>
            <a:endParaRPr kumimoji="1" lang="en-US" altLang="ja-JP" b="1" dirty="0" smtClean="0">
              <a:solidFill>
                <a:schemeClr val="bg1"/>
              </a:solidFill>
              <a:latin typeface="メイリオ" pitchFamily="50" charset="-128"/>
              <a:ea typeface="メイリオ" pitchFamily="50" charset="-128"/>
              <a:cs typeface="メイリオ" pitchFamily="50" charset="-128"/>
            </a:endParaRPr>
          </a:p>
        </p:txBody>
      </p:sp>
      <p:sp>
        <p:nvSpPr>
          <p:cNvPr id="2" name="角丸四角形 1"/>
          <p:cNvSpPr/>
          <p:nvPr/>
        </p:nvSpPr>
        <p:spPr>
          <a:xfrm>
            <a:off x="1835696" y="5517232"/>
            <a:ext cx="5472608" cy="720080"/>
          </a:xfrm>
          <a:prstGeom prst="roundRect">
            <a:avLst>
              <a:gd name="adj" fmla="val 8971"/>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1835696" y="4077072"/>
            <a:ext cx="5472608" cy="288032"/>
          </a:xfrm>
          <a:prstGeom prst="roundRect">
            <a:avLst>
              <a:gd name="adj" fmla="val 8971"/>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35496" y="465165"/>
            <a:ext cx="9108504" cy="1883715"/>
          </a:xfrm>
          <a:prstGeom prst="roundRect">
            <a:avLst>
              <a:gd name="adj" fmla="val 4423"/>
            </a:avLst>
          </a:prstGeom>
          <a:ln w="12700">
            <a:noFill/>
          </a:ln>
        </p:spPr>
        <p:style>
          <a:lnRef idx="2">
            <a:schemeClr val="dk1"/>
          </a:lnRef>
          <a:fillRef idx="1">
            <a:schemeClr val="lt1"/>
          </a:fillRef>
          <a:effectRef idx="0">
            <a:schemeClr val="dk1"/>
          </a:effectRef>
          <a:fontRef idx="minor">
            <a:schemeClr val="dk1"/>
          </a:fontRef>
        </p:style>
        <p:txBody>
          <a:bodyPr rtlCol="0" anchor="ctr"/>
          <a:lstStyle/>
          <a:p>
            <a:pPr>
              <a:lnSpc>
                <a:spcPts val="2000"/>
              </a:lnSpc>
            </a:pPr>
            <a:r>
              <a:rPr lang="ja-JP" altLang="en-US" sz="1600" dirty="0" smtClean="0">
                <a:solidFill>
                  <a:schemeClr val="tx1"/>
                </a:solidFill>
                <a:latin typeface="メイリオ" pitchFamily="50" charset="-128"/>
                <a:ea typeface="メイリオ" pitchFamily="50" charset="-128"/>
                <a:cs typeface="メイリオ" pitchFamily="50" charset="-128"/>
              </a:rPr>
              <a:t>　　　①　</a:t>
            </a:r>
            <a:r>
              <a:rPr lang="ja-JP" altLang="en-US" b="1" dirty="0" smtClean="0">
                <a:solidFill>
                  <a:schemeClr val="tx1"/>
                </a:solidFill>
                <a:latin typeface="メイリオ" pitchFamily="50" charset="-128"/>
                <a:ea typeface="メイリオ" pitchFamily="50" charset="-128"/>
                <a:cs typeface="メイリオ" pitchFamily="50" charset="-128"/>
              </a:rPr>
              <a:t>要支援認定</a:t>
            </a:r>
            <a:r>
              <a:rPr lang="ja-JP" altLang="en-US" sz="1600" b="1" dirty="0" smtClean="0">
                <a:solidFill>
                  <a:schemeClr val="tx1"/>
                </a:solidFill>
                <a:latin typeface="メイリオ" pitchFamily="50" charset="-128"/>
                <a:ea typeface="メイリオ" pitchFamily="50" charset="-128"/>
                <a:cs typeface="メイリオ" pitchFamily="50" charset="-128"/>
              </a:rPr>
              <a:t>を受けている方</a:t>
            </a:r>
            <a:endParaRPr lang="en-US" altLang="ja-JP" sz="1600" b="1" dirty="0">
              <a:solidFill>
                <a:schemeClr val="tx1"/>
              </a:solidFill>
              <a:latin typeface="メイリオ" pitchFamily="50" charset="-128"/>
              <a:ea typeface="メイリオ" pitchFamily="50" charset="-128"/>
              <a:cs typeface="メイリオ" pitchFamily="50" charset="-128"/>
            </a:endParaRPr>
          </a:p>
          <a:p>
            <a:pPr>
              <a:lnSpc>
                <a:spcPts val="2000"/>
              </a:lnSpc>
            </a:pPr>
            <a:r>
              <a:rPr lang="ja-JP" altLang="en-US" sz="1400" dirty="0" smtClean="0">
                <a:solidFill>
                  <a:schemeClr val="tx1"/>
                </a:solidFill>
                <a:latin typeface="メイリオ" pitchFamily="50" charset="-128"/>
                <a:ea typeface="メイリオ" pitchFamily="50" charset="-128"/>
                <a:cs typeface="メイリオ" pitchFamily="50" charset="-128"/>
              </a:rPr>
              <a:t>　　　　　　　　　　　　　　　　</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000"/>
              </a:lnSpc>
            </a:pPr>
            <a:r>
              <a:rPr lang="ja-JP" altLang="en-US" sz="1600" dirty="0" smtClean="0">
                <a:solidFill>
                  <a:schemeClr val="tx1"/>
                </a:solidFill>
                <a:latin typeface="メイリオ" pitchFamily="50" charset="-128"/>
                <a:ea typeface="メイリオ" pitchFamily="50" charset="-128"/>
                <a:cs typeface="メイリオ" pitchFamily="50" charset="-128"/>
              </a:rPr>
              <a:t>　　　②　</a:t>
            </a:r>
            <a:r>
              <a:rPr lang="ja-JP" altLang="en-US" sz="1600" b="1" dirty="0" smtClean="0">
                <a:solidFill>
                  <a:srgbClr val="0070C0"/>
                </a:solidFill>
                <a:latin typeface="メイリオ" pitchFamily="50" charset="-128"/>
                <a:ea typeface="メイリオ" pitchFamily="50" charset="-128"/>
                <a:cs typeface="メイリオ" pitchFamily="50" charset="-128"/>
              </a:rPr>
              <a:t>基本チェックリスト</a:t>
            </a:r>
            <a:r>
              <a:rPr lang="ja-JP" altLang="en-US" sz="1600" dirty="0" smtClean="0">
                <a:solidFill>
                  <a:schemeClr val="tx1"/>
                </a:solidFill>
                <a:latin typeface="メイリオ" pitchFamily="50" charset="-128"/>
                <a:ea typeface="メイリオ" pitchFamily="50" charset="-128"/>
                <a:cs typeface="メイリオ" pitchFamily="50" charset="-128"/>
              </a:rPr>
              <a:t>により</a:t>
            </a:r>
            <a:r>
              <a:rPr lang="ja-JP" altLang="en-US" b="1" dirty="0" smtClean="0">
                <a:solidFill>
                  <a:srgbClr val="FF0000"/>
                </a:solidFill>
                <a:latin typeface="メイリオ" pitchFamily="50" charset="-128"/>
                <a:ea typeface="メイリオ" pitchFamily="50" charset="-128"/>
                <a:cs typeface="メイリオ" pitchFamily="50" charset="-128"/>
              </a:rPr>
              <a:t>事業対象者</a:t>
            </a:r>
            <a:r>
              <a:rPr lang="ja-JP" altLang="en-US" sz="1600" b="1" dirty="0" smtClean="0">
                <a:solidFill>
                  <a:schemeClr val="tx1"/>
                </a:solidFill>
                <a:latin typeface="メイリオ" pitchFamily="50" charset="-128"/>
                <a:ea typeface="メイリオ" pitchFamily="50" charset="-128"/>
                <a:cs typeface="メイリオ" pitchFamily="50" charset="-128"/>
              </a:rPr>
              <a:t>と判断された方</a:t>
            </a:r>
            <a:endParaRPr lang="en-US" altLang="ja-JP" sz="1600" b="1" dirty="0" smtClean="0">
              <a:solidFill>
                <a:schemeClr val="tx1"/>
              </a:solidFill>
              <a:latin typeface="メイリオ" pitchFamily="50" charset="-128"/>
              <a:ea typeface="メイリオ" pitchFamily="50" charset="-128"/>
              <a:cs typeface="メイリオ" pitchFamily="50" charset="-128"/>
            </a:endParaRPr>
          </a:p>
          <a:p>
            <a:pPr>
              <a:lnSpc>
                <a:spcPts val="2500"/>
              </a:lnSpc>
            </a:pPr>
            <a:endParaRPr lang="en-US" altLang="ja-JP" sz="1600" b="1" dirty="0">
              <a:solidFill>
                <a:schemeClr val="tx1"/>
              </a:solidFill>
              <a:latin typeface="メイリオ" pitchFamily="50" charset="-128"/>
              <a:ea typeface="メイリオ" pitchFamily="50" charset="-128"/>
              <a:cs typeface="メイリオ" pitchFamily="50" charset="-128"/>
            </a:endParaRPr>
          </a:p>
          <a:p>
            <a:pPr>
              <a:lnSpc>
                <a:spcPts val="2500"/>
              </a:lnSpc>
            </a:pPr>
            <a:endParaRPr lang="en-US" altLang="ja-JP" sz="1600" b="1" dirty="0" smtClean="0">
              <a:solidFill>
                <a:schemeClr val="tx1"/>
              </a:solidFill>
              <a:latin typeface="メイリオ" pitchFamily="50" charset="-128"/>
              <a:ea typeface="メイリオ" pitchFamily="50" charset="-128"/>
              <a:cs typeface="メイリオ" pitchFamily="50" charset="-128"/>
            </a:endParaRPr>
          </a:p>
        </p:txBody>
      </p:sp>
      <p:cxnSp>
        <p:nvCxnSpPr>
          <p:cNvPr id="4" name="直線コネクタ 3"/>
          <p:cNvCxnSpPr/>
          <p:nvPr/>
        </p:nvCxnSpPr>
        <p:spPr>
          <a:xfrm>
            <a:off x="72007" y="2348880"/>
            <a:ext cx="8902809"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角丸四角形 10"/>
          <p:cNvSpPr/>
          <p:nvPr/>
        </p:nvSpPr>
        <p:spPr>
          <a:xfrm>
            <a:off x="1331640" y="1556792"/>
            <a:ext cx="7056784" cy="640922"/>
          </a:xfrm>
          <a:prstGeom prst="roundRect">
            <a:avLst>
              <a:gd name="adj" fmla="val 4423"/>
            </a:avLst>
          </a:prstGeom>
          <a:solidFill>
            <a:schemeClr val="bg1"/>
          </a:solidFill>
          <a:ln w="6350">
            <a:solidFill>
              <a:schemeClr val="tx1"/>
            </a:solidFill>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1500"/>
              </a:lnSpc>
            </a:pPr>
            <a:r>
              <a:rPr lang="ja-JP" altLang="en-US" sz="1100" dirty="0" smtClean="0">
                <a:solidFill>
                  <a:schemeClr val="tx1"/>
                </a:solidFill>
                <a:latin typeface="メイリオ" pitchFamily="50" charset="-128"/>
                <a:ea typeface="メイリオ" pitchFamily="50" charset="-128"/>
                <a:cs typeface="メイリオ" pitchFamily="50" charset="-128"/>
              </a:rPr>
              <a:t>事業対象者とは････</a:t>
            </a:r>
            <a:r>
              <a:rPr lang="en-US" altLang="ja-JP" sz="1100" dirty="0" smtClean="0">
                <a:solidFill>
                  <a:schemeClr val="tx1"/>
                </a:solidFill>
                <a:latin typeface="メイリオ" pitchFamily="50" charset="-128"/>
                <a:ea typeface="メイリオ" pitchFamily="50" charset="-128"/>
                <a:cs typeface="メイリオ" pitchFamily="50" charset="-128"/>
              </a:rPr>
              <a:t>65</a:t>
            </a:r>
            <a:r>
              <a:rPr lang="ja-JP" altLang="en-US" sz="1100" dirty="0" smtClean="0">
                <a:solidFill>
                  <a:schemeClr val="tx1"/>
                </a:solidFill>
                <a:latin typeface="メイリオ" pitchFamily="50" charset="-128"/>
                <a:ea typeface="メイリオ" pitchFamily="50" charset="-128"/>
                <a:cs typeface="メイリオ" pitchFamily="50" charset="-128"/>
              </a:rPr>
              <a:t>歳以上の者（第</a:t>
            </a:r>
            <a:r>
              <a:rPr lang="en-US" altLang="ja-JP" sz="1100" dirty="0" smtClean="0">
                <a:solidFill>
                  <a:schemeClr val="tx1"/>
                </a:solidFill>
                <a:latin typeface="メイリオ" pitchFamily="50" charset="-128"/>
                <a:ea typeface="メイリオ" pitchFamily="50" charset="-128"/>
                <a:cs typeface="メイリオ" pitchFamily="50" charset="-128"/>
              </a:rPr>
              <a:t>1</a:t>
            </a:r>
            <a:r>
              <a:rPr lang="ja-JP" altLang="en-US" sz="1100" dirty="0" smtClean="0">
                <a:solidFill>
                  <a:schemeClr val="tx1"/>
                </a:solidFill>
                <a:latin typeface="メイリオ" pitchFamily="50" charset="-128"/>
                <a:ea typeface="メイリオ" pitchFamily="50" charset="-128"/>
                <a:cs typeface="メイリオ" pitchFamily="50" charset="-128"/>
              </a:rPr>
              <a:t>号被保険者）で、基本チェックリストの実施により心身の状況、その</a:t>
            </a:r>
            <a:endParaRPr lang="en-US" altLang="ja-JP" sz="1100" dirty="0" smtClean="0">
              <a:solidFill>
                <a:schemeClr val="tx1"/>
              </a:solidFill>
              <a:latin typeface="メイリオ" pitchFamily="50" charset="-128"/>
              <a:ea typeface="メイリオ" pitchFamily="50" charset="-128"/>
              <a:cs typeface="メイリオ" pitchFamily="50" charset="-128"/>
            </a:endParaRPr>
          </a:p>
          <a:p>
            <a:pPr>
              <a:lnSpc>
                <a:spcPts val="1500"/>
              </a:lnSpc>
            </a:pPr>
            <a:r>
              <a:rPr lang="ja-JP" altLang="en-US" sz="1100" dirty="0">
                <a:solidFill>
                  <a:schemeClr val="tx1"/>
                </a:solidFill>
                <a:latin typeface="メイリオ" pitchFamily="50" charset="-128"/>
                <a:ea typeface="メイリオ" pitchFamily="50" charset="-128"/>
                <a:cs typeface="メイリオ" pitchFamily="50" charset="-128"/>
              </a:rPr>
              <a:t>　</a:t>
            </a:r>
            <a:r>
              <a:rPr lang="ja-JP" altLang="en-US" sz="1100" dirty="0" smtClean="0">
                <a:solidFill>
                  <a:schemeClr val="tx1"/>
                </a:solidFill>
                <a:latin typeface="メイリオ" pitchFamily="50" charset="-128"/>
                <a:ea typeface="メイリオ" pitchFamily="50" charset="-128"/>
                <a:cs typeface="メイリオ" pitchFamily="50" charset="-128"/>
              </a:rPr>
              <a:t>　　　　　　　　置かれている環境、その他の状況から、要支援（要介護）状態となることを予防するため</a:t>
            </a:r>
            <a:endParaRPr lang="en-US" altLang="ja-JP" sz="1100" dirty="0" smtClean="0">
              <a:solidFill>
                <a:schemeClr val="tx1"/>
              </a:solidFill>
              <a:latin typeface="メイリオ" pitchFamily="50" charset="-128"/>
              <a:ea typeface="メイリオ" pitchFamily="50" charset="-128"/>
              <a:cs typeface="メイリオ" pitchFamily="50" charset="-128"/>
            </a:endParaRPr>
          </a:p>
          <a:p>
            <a:pPr>
              <a:lnSpc>
                <a:spcPts val="1500"/>
              </a:lnSpc>
            </a:pPr>
            <a:r>
              <a:rPr lang="ja-JP" altLang="en-US" sz="1100" dirty="0">
                <a:solidFill>
                  <a:schemeClr val="tx1"/>
                </a:solidFill>
                <a:latin typeface="メイリオ" pitchFamily="50" charset="-128"/>
                <a:ea typeface="メイリオ" pitchFamily="50" charset="-128"/>
                <a:cs typeface="メイリオ" pitchFamily="50" charset="-128"/>
              </a:rPr>
              <a:t>　</a:t>
            </a:r>
            <a:r>
              <a:rPr lang="ja-JP" altLang="en-US" sz="1100" dirty="0" smtClean="0">
                <a:solidFill>
                  <a:schemeClr val="tx1"/>
                </a:solidFill>
                <a:latin typeface="メイリオ" pitchFamily="50" charset="-128"/>
                <a:ea typeface="メイリオ" pitchFamily="50" charset="-128"/>
                <a:cs typeface="メイリオ" pitchFamily="50" charset="-128"/>
              </a:rPr>
              <a:t>　　　　　　　　の援助を行う必要があると判定された者を言います。</a:t>
            </a:r>
            <a:endParaRPr lang="en-US" altLang="ja-JP" sz="1100" dirty="0" smtClean="0">
              <a:solidFill>
                <a:schemeClr val="tx1"/>
              </a:solidFill>
              <a:latin typeface="メイリオ" pitchFamily="50" charset="-128"/>
              <a:ea typeface="メイリオ" pitchFamily="50" charset="-128"/>
              <a:cs typeface="メイリオ" pitchFamily="50" charset="-128"/>
            </a:endParaRPr>
          </a:p>
        </p:txBody>
      </p:sp>
      <p:sp>
        <p:nvSpPr>
          <p:cNvPr id="6" name="角丸四角形 5"/>
          <p:cNvSpPr/>
          <p:nvPr/>
        </p:nvSpPr>
        <p:spPr>
          <a:xfrm>
            <a:off x="0" y="-27384"/>
            <a:ext cx="9144000" cy="576064"/>
          </a:xfrm>
          <a:prstGeom prst="roundRect">
            <a:avLst>
              <a:gd name="adj" fmla="val 0"/>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spcAft>
                <a:spcPts val="0"/>
              </a:spcAft>
            </a:pPr>
            <a:r>
              <a:rPr lang="ja-JP" altLang="en-US" sz="2000" b="1" kern="100" dirty="0" smtClean="0">
                <a:latin typeface="メイリオ" pitchFamily="50" charset="-128"/>
                <a:ea typeface="メイリオ" pitchFamily="50" charset="-128"/>
                <a:cs typeface="メイリオ" pitchFamily="50" charset="-128"/>
              </a:rPr>
              <a:t>総合事業の対象者</a:t>
            </a:r>
            <a:endParaRPr lang="ja-JP" sz="2000" b="1" kern="100" dirty="0">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0710528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p:cNvGraphicFramePr>
            <a:graphicFrameLocks noChangeAspect="1"/>
          </p:cNvGraphicFramePr>
          <p:nvPr>
            <p:extLst>
              <p:ext uri="{D42A27DB-BD31-4B8C-83A1-F6EECF244321}">
                <p14:modId xmlns:p14="http://schemas.microsoft.com/office/powerpoint/2010/main" val="4291293915"/>
              </p:ext>
            </p:extLst>
          </p:nvPr>
        </p:nvGraphicFramePr>
        <p:xfrm>
          <a:off x="107504" y="116632"/>
          <a:ext cx="9036496" cy="6741368"/>
        </p:xfrm>
        <a:graphic>
          <a:graphicData uri="http://schemas.openxmlformats.org/presentationml/2006/ole">
            <mc:AlternateContent xmlns:mc="http://schemas.openxmlformats.org/markup-compatibility/2006">
              <mc:Choice xmlns:v="urn:schemas-microsoft-com:vml" Requires="v">
                <p:oleObj spid="_x0000_s9233" name="Acrobat Document" r:id="rId4" imgW="8019943" imgH="5667255" progId="AcroExch.Document.7">
                  <p:embed/>
                </p:oleObj>
              </mc:Choice>
              <mc:Fallback>
                <p:oleObj name="Acrobat Document" r:id="rId4" imgW="8019943" imgH="5667255"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116632"/>
                        <a:ext cx="9036496" cy="6741368"/>
                      </a:xfrm>
                      <a:prstGeom prst="rect">
                        <a:avLst/>
                      </a:prstGeom>
                      <a:noFill/>
                      <a:ln>
                        <a:noFill/>
                      </a:ln>
                    </p:spPr>
                  </p:pic>
                </p:oleObj>
              </mc:Fallback>
            </mc:AlternateContent>
          </a:graphicData>
        </a:graphic>
      </p:graphicFrame>
      <p:sp>
        <p:nvSpPr>
          <p:cNvPr id="4" name="角丸四角形 3"/>
          <p:cNvSpPr/>
          <p:nvPr/>
        </p:nvSpPr>
        <p:spPr>
          <a:xfrm>
            <a:off x="1115616" y="476672"/>
            <a:ext cx="3024336" cy="504056"/>
          </a:xfrm>
          <a:prstGeom prst="roundRect">
            <a:avLst>
              <a:gd name="adj" fmla="val 50000"/>
            </a:avLst>
          </a:prstGeom>
          <a:solidFill>
            <a:schemeClr val="accent1">
              <a:lumMod val="20000"/>
              <a:lumOff val="80000"/>
            </a:schemeClr>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spcAft>
                <a:spcPts val="0"/>
              </a:spcAft>
            </a:pPr>
            <a:r>
              <a:rPr lang="ja-JP" altLang="en-US" sz="1400" b="1" kern="100" dirty="0" smtClean="0">
                <a:latin typeface="メイリオ" pitchFamily="50" charset="-128"/>
                <a:ea typeface="メイリオ" pitchFamily="50" charset="-128"/>
                <a:cs typeface="メイリオ" pitchFamily="50" charset="-128"/>
              </a:rPr>
              <a:t>基本チェックリスト</a:t>
            </a:r>
            <a:endParaRPr lang="ja-JP" sz="1400" b="1" kern="100" dirty="0">
              <a:latin typeface="メイリオ" pitchFamily="50" charset="-128"/>
              <a:ea typeface="メイリオ" pitchFamily="50" charset="-128"/>
              <a:cs typeface="メイリオ" pitchFamily="50" charset="-128"/>
            </a:endParaRPr>
          </a:p>
        </p:txBody>
      </p:sp>
      <p:sp>
        <p:nvSpPr>
          <p:cNvPr id="7" name="角丸四角形 6"/>
          <p:cNvSpPr/>
          <p:nvPr/>
        </p:nvSpPr>
        <p:spPr>
          <a:xfrm>
            <a:off x="7668344" y="6021288"/>
            <a:ext cx="504056" cy="3600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8"/>
          <p:cNvSpPr>
            <a:spLocks noGrp="1"/>
          </p:cNvSpPr>
          <p:nvPr>
            <p:ph type="sldNum" sz="quarter" idx="12"/>
          </p:nvPr>
        </p:nvSpPr>
        <p:spPr>
          <a:xfrm>
            <a:off x="3419872" y="6592267"/>
            <a:ext cx="2133600" cy="365125"/>
          </a:xfrm>
        </p:spPr>
        <p:txBody>
          <a:bodyPr/>
          <a:lstStyle/>
          <a:p>
            <a:pPr algn="ctr"/>
            <a:r>
              <a:rPr kumimoji="1" lang="ja-JP" altLang="en-US" sz="1600" b="1" dirty="0" smtClean="0">
                <a:solidFill>
                  <a:schemeClr val="tx1"/>
                </a:solidFill>
              </a:rPr>
              <a:t>５</a:t>
            </a:r>
            <a:endParaRPr kumimoji="1" lang="ja-JP" altLang="en-US" sz="1600" b="1" dirty="0">
              <a:solidFill>
                <a:schemeClr val="tx1"/>
              </a:solidFill>
            </a:endParaRPr>
          </a:p>
        </p:txBody>
      </p:sp>
    </p:spTree>
    <p:extLst>
      <p:ext uri="{BB962C8B-B14F-4D97-AF65-F5344CB8AC3E}">
        <p14:creationId xmlns:p14="http://schemas.microsoft.com/office/powerpoint/2010/main" val="17481766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0" y="2564904"/>
            <a:ext cx="9144000" cy="1584176"/>
          </a:xfrm>
          <a:prstGeom prst="roundRect">
            <a:avLst>
              <a:gd name="adj" fmla="val 0"/>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lnSpc>
                <a:spcPts val="4500"/>
              </a:lnSpc>
            </a:pPr>
            <a:r>
              <a:rPr lang="ja-JP" altLang="en-US" sz="28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２．美幌町における総合事業の概要</a:t>
            </a:r>
            <a:endParaRPr lang="en-US" altLang="ja-JP" sz="28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a:p>
            <a:pPr algn="ctr">
              <a:lnSpc>
                <a:spcPts val="4500"/>
              </a:lnSpc>
            </a:pPr>
            <a:r>
              <a:rPr lang="ja-JP" altLang="en-US" sz="20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a:t>
            </a:r>
            <a:r>
              <a:rPr lang="en-US" altLang="ja-JP" sz="20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H29.4.1</a:t>
            </a:r>
            <a:r>
              <a:rPr lang="ja-JP" altLang="en-US" sz="20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時点）</a:t>
            </a:r>
            <a:endParaRPr lang="en-US" altLang="ja-JP" sz="2000" b="1"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11846392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683568" y="692696"/>
            <a:ext cx="7776864" cy="4032448"/>
          </a:xfrm>
          <a:prstGeom prst="roundRect">
            <a:avLst>
              <a:gd name="adj" fmla="val 0"/>
            </a:avLst>
          </a:prstGeom>
          <a:ln w="12700"/>
        </p:spPr>
        <p:style>
          <a:lnRef idx="2">
            <a:schemeClr val="dk1"/>
          </a:lnRef>
          <a:fillRef idx="1">
            <a:schemeClr val="lt1"/>
          </a:fillRef>
          <a:effectRef idx="0">
            <a:schemeClr val="dk1"/>
          </a:effectRef>
          <a:fontRef idx="minor">
            <a:schemeClr val="dk1"/>
          </a:fontRef>
        </p:style>
        <p:txBody>
          <a:bodyPr rtlCol="0" anchor="ctr"/>
          <a:lstStyle/>
          <a:p>
            <a:pPr>
              <a:lnSpc>
                <a:spcPts val="3000"/>
              </a:lnSpc>
            </a:pPr>
            <a:r>
              <a:rPr kumimoji="1" lang="ja-JP" altLang="en-US" sz="2000" dirty="0" smtClean="0">
                <a:solidFill>
                  <a:schemeClr val="tx1"/>
                </a:solidFill>
                <a:latin typeface="メイリオ" pitchFamily="50" charset="-128"/>
                <a:ea typeface="メイリオ" pitchFamily="50" charset="-128"/>
                <a:cs typeface="メイリオ" pitchFamily="50" charset="-128"/>
              </a:rPr>
              <a:t>　美幌町においては、平成</a:t>
            </a:r>
            <a:r>
              <a:rPr kumimoji="1" lang="en-US" altLang="ja-JP" sz="2000" dirty="0" smtClean="0">
                <a:solidFill>
                  <a:schemeClr val="tx1"/>
                </a:solidFill>
                <a:latin typeface="メイリオ" pitchFamily="50" charset="-128"/>
                <a:ea typeface="メイリオ" pitchFamily="50" charset="-128"/>
                <a:cs typeface="メイリオ" pitchFamily="50" charset="-128"/>
              </a:rPr>
              <a:t>29</a:t>
            </a:r>
            <a:r>
              <a:rPr kumimoji="1" lang="ja-JP" altLang="en-US" sz="2000" dirty="0" smtClean="0">
                <a:solidFill>
                  <a:schemeClr val="tx1"/>
                </a:solidFill>
                <a:latin typeface="メイリオ" pitchFamily="50" charset="-128"/>
                <a:ea typeface="メイリオ" pitchFamily="50" charset="-128"/>
                <a:cs typeface="メイリオ" pitchFamily="50" charset="-128"/>
              </a:rPr>
              <a:t>年</a:t>
            </a:r>
            <a:r>
              <a:rPr kumimoji="1" lang="en-US" altLang="ja-JP" sz="2000" dirty="0" smtClean="0">
                <a:solidFill>
                  <a:schemeClr val="tx1"/>
                </a:solidFill>
                <a:latin typeface="メイリオ" pitchFamily="50" charset="-128"/>
                <a:ea typeface="メイリオ" pitchFamily="50" charset="-128"/>
                <a:cs typeface="メイリオ" pitchFamily="50" charset="-128"/>
              </a:rPr>
              <a:t>4</a:t>
            </a:r>
            <a:r>
              <a:rPr kumimoji="1" lang="ja-JP" altLang="en-US" sz="2000" dirty="0" smtClean="0">
                <a:solidFill>
                  <a:schemeClr val="tx1"/>
                </a:solidFill>
                <a:latin typeface="メイリオ" pitchFamily="50" charset="-128"/>
                <a:ea typeface="メイリオ" pitchFamily="50" charset="-128"/>
                <a:cs typeface="メイリオ" pitchFamily="50" charset="-128"/>
              </a:rPr>
              <a:t>月</a:t>
            </a:r>
            <a:r>
              <a:rPr kumimoji="1" lang="en-US" altLang="ja-JP" sz="2000" dirty="0" smtClean="0">
                <a:solidFill>
                  <a:schemeClr val="tx1"/>
                </a:solidFill>
                <a:latin typeface="メイリオ" pitchFamily="50" charset="-128"/>
                <a:ea typeface="メイリオ" pitchFamily="50" charset="-128"/>
                <a:cs typeface="メイリオ" pitchFamily="50" charset="-128"/>
              </a:rPr>
              <a:t>1</a:t>
            </a:r>
            <a:r>
              <a:rPr kumimoji="1" lang="ja-JP" altLang="en-US" sz="2000" dirty="0" smtClean="0">
                <a:solidFill>
                  <a:schemeClr val="tx1"/>
                </a:solidFill>
                <a:latin typeface="メイリオ" pitchFamily="50" charset="-128"/>
                <a:ea typeface="メイリオ" pitchFamily="50" charset="-128"/>
                <a:cs typeface="メイリオ" pitchFamily="50" charset="-128"/>
              </a:rPr>
              <a:t>日の事業開始時点では、</a:t>
            </a:r>
            <a:endParaRPr kumimoji="1" lang="en-US" altLang="ja-JP" sz="2000" dirty="0" smtClean="0">
              <a:solidFill>
                <a:schemeClr val="tx1"/>
              </a:solidFill>
              <a:latin typeface="メイリオ" pitchFamily="50" charset="-128"/>
              <a:ea typeface="メイリオ" pitchFamily="50" charset="-128"/>
              <a:cs typeface="メイリオ" pitchFamily="50" charset="-128"/>
            </a:endParaRPr>
          </a:p>
          <a:p>
            <a:pPr>
              <a:lnSpc>
                <a:spcPts val="3000"/>
              </a:lnSpc>
            </a:pPr>
            <a:endParaRPr kumimoji="1" lang="en-US" altLang="ja-JP" sz="2000" dirty="0" smtClean="0">
              <a:solidFill>
                <a:schemeClr val="tx1"/>
              </a:solidFill>
              <a:latin typeface="メイリオ" pitchFamily="50" charset="-128"/>
              <a:ea typeface="メイリオ" pitchFamily="50" charset="-128"/>
              <a:cs typeface="メイリオ" pitchFamily="50" charset="-128"/>
            </a:endParaRPr>
          </a:p>
          <a:p>
            <a:pPr>
              <a:lnSpc>
                <a:spcPts val="3000"/>
              </a:lnSpc>
            </a:pPr>
            <a:endParaRPr kumimoji="1" lang="en-US" altLang="ja-JP" sz="2000" dirty="0" smtClean="0">
              <a:solidFill>
                <a:schemeClr val="tx1"/>
              </a:solidFill>
              <a:latin typeface="メイリオ" pitchFamily="50" charset="-128"/>
              <a:ea typeface="メイリオ" pitchFamily="50" charset="-128"/>
              <a:cs typeface="メイリオ" pitchFamily="50" charset="-128"/>
            </a:endParaRPr>
          </a:p>
          <a:p>
            <a:pPr>
              <a:lnSpc>
                <a:spcPts val="3000"/>
              </a:lnSpc>
            </a:pPr>
            <a:r>
              <a:rPr lang="ja-JP" altLang="en-US" sz="2000" dirty="0" smtClean="0">
                <a:solidFill>
                  <a:schemeClr val="tx1"/>
                </a:solidFill>
                <a:latin typeface="メイリオ" pitchFamily="50" charset="-128"/>
                <a:ea typeface="メイリオ" pitchFamily="50" charset="-128"/>
                <a:cs typeface="メイリオ" pitchFamily="50" charset="-128"/>
              </a:rPr>
              <a:t>　①　</a:t>
            </a:r>
            <a:r>
              <a:rPr lang="ja-JP" altLang="en-US" sz="2000" b="1" dirty="0" smtClean="0">
                <a:solidFill>
                  <a:srgbClr val="FF0000"/>
                </a:solidFill>
                <a:latin typeface="メイリオ" pitchFamily="50" charset="-128"/>
                <a:ea typeface="メイリオ" pitchFamily="50" charset="-128"/>
                <a:cs typeface="メイリオ" pitchFamily="50" charset="-128"/>
              </a:rPr>
              <a:t>既存</a:t>
            </a:r>
            <a:r>
              <a:rPr lang="en-US" altLang="ja-JP" sz="2000" b="1" dirty="0" smtClean="0">
                <a:solidFill>
                  <a:srgbClr val="FF0000"/>
                </a:solidFill>
                <a:latin typeface="メイリオ" pitchFamily="50" charset="-128"/>
                <a:ea typeface="メイリオ" pitchFamily="50" charset="-128"/>
                <a:cs typeface="メイリオ" pitchFamily="50" charset="-128"/>
              </a:rPr>
              <a:t>(</a:t>
            </a:r>
            <a:r>
              <a:rPr lang="ja-JP" altLang="en-US" sz="2000" b="1" dirty="0" smtClean="0">
                <a:solidFill>
                  <a:srgbClr val="FF0000"/>
                </a:solidFill>
                <a:latin typeface="メイリオ" pitchFamily="50" charset="-128"/>
                <a:ea typeface="メイリオ" pitchFamily="50" charset="-128"/>
                <a:cs typeface="メイリオ" pitchFamily="50" charset="-128"/>
              </a:rPr>
              <a:t>現行</a:t>
            </a:r>
            <a:r>
              <a:rPr lang="en-US" altLang="ja-JP" sz="2000" b="1" dirty="0" smtClean="0">
                <a:solidFill>
                  <a:srgbClr val="FF0000"/>
                </a:solidFill>
                <a:latin typeface="メイリオ" pitchFamily="50" charset="-128"/>
                <a:ea typeface="メイリオ" pitchFamily="50" charset="-128"/>
                <a:cs typeface="メイリオ" pitchFamily="50" charset="-128"/>
              </a:rPr>
              <a:t>)</a:t>
            </a:r>
            <a:r>
              <a:rPr lang="ja-JP" altLang="en-US" sz="2000" b="1" dirty="0" smtClean="0">
                <a:solidFill>
                  <a:srgbClr val="FF0000"/>
                </a:solidFill>
                <a:latin typeface="メイリオ" pitchFamily="50" charset="-128"/>
                <a:ea typeface="メイリオ" pitchFamily="50" charset="-128"/>
                <a:cs typeface="メイリオ" pitchFamily="50" charset="-128"/>
              </a:rPr>
              <a:t>の介護予防訪問介護・介護予防通所介護</a:t>
            </a:r>
            <a:endParaRPr lang="en-US" altLang="ja-JP" sz="2000" b="1" dirty="0" smtClean="0">
              <a:solidFill>
                <a:srgbClr val="FF0000"/>
              </a:solidFill>
              <a:latin typeface="メイリオ" pitchFamily="50" charset="-128"/>
              <a:ea typeface="メイリオ" pitchFamily="50" charset="-128"/>
              <a:cs typeface="メイリオ" pitchFamily="50" charset="-128"/>
            </a:endParaRPr>
          </a:p>
          <a:p>
            <a:pPr>
              <a:lnSpc>
                <a:spcPts val="3000"/>
              </a:lnSpc>
            </a:pPr>
            <a:r>
              <a:rPr lang="ja-JP" altLang="en-US" sz="2000" b="1" dirty="0">
                <a:solidFill>
                  <a:srgbClr val="FF0000"/>
                </a:solidFill>
                <a:latin typeface="メイリオ" pitchFamily="50" charset="-128"/>
                <a:ea typeface="メイリオ" pitchFamily="50" charset="-128"/>
                <a:cs typeface="メイリオ" pitchFamily="50" charset="-128"/>
              </a:rPr>
              <a:t>　</a:t>
            </a:r>
            <a:r>
              <a:rPr lang="ja-JP" altLang="en-US" sz="2000" b="1" dirty="0" smtClean="0">
                <a:solidFill>
                  <a:srgbClr val="FF0000"/>
                </a:solidFill>
                <a:latin typeface="メイリオ" pitchFamily="50" charset="-128"/>
                <a:ea typeface="メイリオ" pitchFamily="50" charset="-128"/>
                <a:cs typeface="メイリオ" pitchFamily="50" charset="-128"/>
              </a:rPr>
              <a:t>　　</a:t>
            </a:r>
            <a:r>
              <a:rPr lang="ja-JP" altLang="en-US" dirty="0" smtClean="0">
                <a:solidFill>
                  <a:schemeClr val="tx1"/>
                </a:solidFill>
                <a:latin typeface="メイリオ" pitchFamily="50" charset="-128"/>
                <a:ea typeface="メイリオ" pitchFamily="50" charset="-128"/>
                <a:cs typeface="メイリオ" pitchFamily="50" charset="-128"/>
              </a:rPr>
              <a:t>について、 総合事業に移行。</a:t>
            </a:r>
            <a:r>
              <a:rPr lang="en-US" altLang="ja-JP" dirty="0" smtClean="0">
                <a:solidFill>
                  <a:schemeClr val="tx1"/>
                </a:solidFill>
                <a:latin typeface="メイリオ" pitchFamily="50" charset="-128"/>
                <a:ea typeface="メイリオ" pitchFamily="50" charset="-128"/>
                <a:cs typeface="メイリオ" pitchFamily="50" charset="-128"/>
              </a:rPr>
              <a:t>(</a:t>
            </a:r>
            <a:r>
              <a:rPr lang="ja-JP" altLang="en-US" dirty="0" smtClean="0">
                <a:solidFill>
                  <a:schemeClr val="tx1"/>
                </a:solidFill>
                <a:latin typeface="メイリオ" pitchFamily="50" charset="-128"/>
                <a:ea typeface="メイリオ" pitchFamily="50" charset="-128"/>
                <a:cs typeface="メイリオ" pitchFamily="50" charset="-128"/>
              </a:rPr>
              <a:t>サービス内容に変更はなし）</a:t>
            </a:r>
            <a:endParaRPr lang="en-US" altLang="ja-JP" dirty="0">
              <a:solidFill>
                <a:schemeClr val="tx1"/>
              </a:solidFill>
              <a:latin typeface="メイリオ" pitchFamily="50" charset="-128"/>
              <a:ea typeface="メイリオ" pitchFamily="50" charset="-128"/>
              <a:cs typeface="メイリオ" pitchFamily="50" charset="-128"/>
            </a:endParaRPr>
          </a:p>
          <a:p>
            <a:pPr>
              <a:lnSpc>
                <a:spcPts val="3000"/>
              </a:lnSpc>
            </a:pPr>
            <a:endParaRPr lang="en-US" altLang="ja-JP" sz="2000" dirty="0" smtClean="0">
              <a:solidFill>
                <a:schemeClr val="tx1"/>
              </a:solidFill>
              <a:latin typeface="メイリオ" pitchFamily="50" charset="-128"/>
              <a:ea typeface="メイリオ" pitchFamily="50" charset="-128"/>
              <a:cs typeface="メイリオ" pitchFamily="50" charset="-128"/>
            </a:endParaRPr>
          </a:p>
          <a:p>
            <a:pPr>
              <a:lnSpc>
                <a:spcPts val="3000"/>
              </a:lnSpc>
            </a:pPr>
            <a:endParaRPr kumimoji="1" lang="en-US" altLang="ja-JP" sz="2000" dirty="0" smtClean="0">
              <a:solidFill>
                <a:schemeClr val="tx1"/>
              </a:solidFill>
              <a:latin typeface="メイリオ" pitchFamily="50" charset="-128"/>
              <a:ea typeface="メイリオ" pitchFamily="50" charset="-128"/>
              <a:cs typeface="メイリオ" pitchFamily="50" charset="-128"/>
            </a:endParaRPr>
          </a:p>
          <a:p>
            <a:pPr>
              <a:lnSpc>
                <a:spcPts val="3000"/>
              </a:lnSpc>
            </a:pPr>
            <a:r>
              <a:rPr kumimoji="1" lang="ja-JP" altLang="en-US" sz="2000" dirty="0" smtClean="0">
                <a:solidFill>
                  <a:schemeClr val="tx1"/>
                </a:solidFill>
                <a:latin typeface="メイリオ" pitchFamily="50" charset="-128"/>
                <a:ea typeface="メイリオ" pitchFamily="50" charset="-128"/>
                <a:cs typeface="メイリオ" pitchFamily="50" charset="-128"/>
              </a:rPr>
              <a:t>　②　</a:t>
            </a:r>
            <a:r>
              <a:rPr kumimoji="1" lang="ja-JP" altLang="en-US" b="1" dirty="0" smtClean="0">
                <a:solidFill>
                  <a:srgbClr val="FF0000"/>
                </a:solidFill>
                <a:latin typeface="メイリオ" pitchFamily="50" charset="-128"/>
                <a:ea typeface="メイリオ" pitchFamily="50" charset="-128"/>
                <a:cs typeface="メイリオ" pitchFamily="50" charset="-128"/>
              </a:rPr>
              <a:t>町で取り組む</a:t>
            </a:r>
            <a:r>
              <a:rPr kumimoji="1" lang="ja-JP" altLang="en-US" sz="2000" b="1" dirty="0" smtClean="0">
                <a:solidFill>
                  <a:srgbClr val="FF0000"/>
                </a:solidFill>
                <a:latin typeface="メイリオ" pitchFamily="50" charset="-128"/>
                <a:ea typeface="メイリオ" pitchFamily="50" charset="-128"/>
                <a:cs typeface="メイリオ" pitchFamily="50" charset="-128"/>
              </a:rPr>
              <a:t>従来の介護予防事業</a:t>
            </a:r>
            <a:endParaRPr kumimoji="1" lang="en-US" altLang="ja-JP" sz="2000" b="1" dirty="0" smtClean="0">
              <a:solidFill>
                <a:srgbClr val="FF0000"/>
              </a:solidFill>
              <a:latin typeface="メイリオ" pitchFamily="50" charset="-128"/>
              <a:ea typeface="メイリオ" pitchFamily="50" charset="-128"/>
              <a:cs typeface="メイリオ" pitchFamily="50" charset="-128"/>
            </a:endParaRPr>
          </a:p>
          <a:p>
            <a:pPr>
              <a:lnSpc>
                <a:spcPts val="3000"/>
              </a:lnSpc>
            </a:pPr>
            <a:r>
              <a:rPr lang="ja-JP" altLang="en-US" sz="2000" b="1" dirty="0">
                <a:solidFill>
                  <a:srgbClr val="FF0000"/>
                </a:solidFill>
                <a:latin typeface="メイリオ" pitchFamily="50" charset="-128"/>
                <a:ea typeface="メイリオ" pitchFamily="50" charset="-128"/>
                <a:cs typeface="メイリオ" pitchFamily="50" charset="-128"/>
              </a:rPr>
              <a:t>　</a:t>
            </a:r>
            <a:r>
              <a:rPr lang="ja-JP" altLang="en-US" sz="2000" b="1" dirty="0" smtClean="0">
                <a:solidFill>
                  <a:srgbClr val="FF0000"/>
                </a:solidFill>
                <a:latin typeface="メイリオ" pitchFamily="50" charset="-128"/>
                <a:ea typeface="メイリオ" pitchFamily="50" charset="-128"/>
                <a:cs typeface="メイリオ" pitchFamily="50" charset="-128"/>
              </a:rPr>
              <a:t>　　</a:t>
            </a:r>
            <a:r>
              <a:rPr kumimoji="1" lang="ja-JP" altLang="en-US" dirty="0" smtClean="0">
                <a:solidFill>
                  <a:schemeClr val="tx1"/>
                </a:solidFill>
                <a:latin typeface="メイリオ" pitchFamily="50" charset="-128"/>
                <a:ea typeface="メイリオ" pitchFamily="50" charset="-128"/>
                <a:cs typeface="メイリオ" pitchFamily="50" charset="-128"/>
              </a:rPr>
              <a:t>について、今後も総合事業の枠組みの中で推進。</a:t>
            </a:r>
            <a:endParaRPr kumimoji="1" lang="ja-JP" altLang="en-US" dirty="0">
              <a:solidFill>
                <a:schemeClr val="tx1"/>
              </a:solidFill>
              <a:latin typeface="メイリオ" pitchFamily="50" charset="-128"/>
              <a:ea typeface="メイリオ" pitchFamily="50" charset="-128"/>
              <a:cs typeface="メイリオ" pitchFamily="50" charset="-128"/>
            </a:endParaRPr>
          </a:p>
        </p:txBody>
      </p:sp>
      <p:sp>
        <p:nvSpPr>
          <p:cNvPr id="5" name="角丸四角形 4"/>
          <p:cNvSpPr/>
          <p:nvPr/>
        </p:nvSpPr>
        <p:spPr>
          <a:xfrm>
            <a:off x="683568" y="5013176"/>
            <a:ext cx="7776864" cy="1584176"/>
          </a:xfrm>
          <a:prstGeom prst="roundRect">
            <a:avLst>
              <a:gd name="adj" fmla="val 2487"/>
            </a:avLst>
          </a:prstGeom>
          <a:ln>
            <a:noFill/>
          </a:ln>
        </p:spPr>
        <p:style>
          <a:lnRef idx="2">
            <a:schemeClr val="dk1"/>
          </a:lnRef>
          <a:fillRef idx="1">
            <a:schemeClr val="lt1"/>
          </a:fillRef>
          <a:effectRef idx="0">
            <a:schemeClr val="dk1"/>
          </a:effectRef>
          <a:fontRef idx="minor">
            <a:schemeClr val="dk1"/>
          </a:fontRef>
        </p:style>
        <p:txBody>
          <a:bodyPr rtlCol="0" anchor="ctr"/>
          <a:lstStyle/>
          <a:p>
            <a:pPr>
              <a:lnSpc>
                <a:spcPts val="3000"/>
              </a:lnSpc>
            </a:pPr>
            <a:r>
              <a:rPr kumimoji="1" lang="ja-JP" altLang="en-US" sz="1600" dirty="0" smtClean="0">
                <a:solidFill>
                  <a:schemeClr val="tx1"/>
                </a:solidFill>
                <a:latin typeface="メイリオ" pitchFamily="50" charset="-128"/>
                <a:ea typeface="メイリオ" pitchFamily="50" charset="-128"/>
                <a:cs typeface="メイリオ" pitchFamily="50" charset="-128"/>
              </a:rPr>
              <a:t>　まずは、既存の専門事業所を移行し、これまでの介護予防事業の推進も図りながら、</a:t>
            </a:r>
            <a:r>
              <a:rPr kumimoji="1" lang="ja-JP" altLang="en-US" sz="1600" b="1" dirty="0" smtClean="0">
                <a:solidFill>
                  <a:schemeClr val="tx1"/>
                </a:solidFill>
                <a:latin typeface="メイリオ" pitchFamily="50" charset="-128"/>
                <a:ea typeface="メイリオ" pitchFamily="50" charset="-128"/>
                <a:cs typeface="メイリオ" pitchFamily="50" charset="-128"/>
              </a:rPr>
              <a:t>多種多様な主体によるサービスについては、</a:t>
            </a:r>
            <a:r>
              <a:rPr kumimoji="1" lang="ja-JP" altLang="en-US" b="1" dirty="0" smtClean="0">
                <a:solidFill>
                  <a:srgbClr val="FF0000"/>
                </a:solidFill>
                <a:latin typeface="メイリオ" pitchFamily="50" charset="-128"/>
                <a:ea typeface="メイリオ" pitchFamily="50" charset="-128"/>
                <a:cs typeface="メイリオ" pitchFamily="50" charset="-128"/>
              </a:rPr>
              <a:t>「協議体」</a:t>
            </a:r>
            <a:r>
              <a:rPr kumimoji="1" lang="ja-JP" altLang="en-US" sz="1600" dirty="0" smtClean="0">
                <a:solidFill>
                  <a:schemeClr val="tx1"/>
                </a:solidFill>
                <a:latin typeface="メイリオ" pitchFamily="50" charset="-128"/>
                <a:ea typeface="メイリオ" pitchFamily="50" charset="-128"/>
                <a:cs typeface="メイリオ" pitchFamily="50" charset="-128"/>
              </a:rPr>
              <a:t>での地域資源把握等における取組などとも連動しながら、今後検討していきます。</a:t>
            </a:r>
            <a:endParaRPr kumimoji="1" lang="ja-JP" altLang="en-US" sz="1600" dirty="0">
              <a:solidFill>
                <a:schemeClr val="tx1"/>
              </a:solidFill>
              <a:latin typeface="メイリオ" pitchFamily="50" charset="-128"/>
              <a:ea typeface="メイリオ" pitchFamily="50" charset="-128"/>
              <a:cs typeface="メイリオ" pitchFamily="50" charset="-128"/>
            </a:endParaRPr>
          </a:p>
        </p:txBody>
      </p:sp>
      <p:sp>
        <p:nvSpPr>
          <p:cNvPr id="8" name="スライド番号プレースホルダー 7"/>
          <p:cNvSpPr>
            <a:spLocks noGrp="1"/>
          </p:cNvSpPr>
          <p:nvPr>
            <p:ph type="sldNum" sz="quarter" idx="12"/>
          </p:nvPr>
        </p:nvSpPr>
        <p:spPr>
          <a:xfrm>
            <a:off x="3446512" y="6592267"/>
            <a:ext cx="2133600" cy="365125"/>
          </a:xfrm>
        </p:spPr>
        <p:txBody>
          <a:bodyPr/>
          <a:lstStyle/>
          <a:p>
            <a:pPr algn="ctr"/>
            <a:r>
              <a:rPr kumimoji="1" lang="ja-JP" altLang="en-US" sz="1600" b="1" dirty="0" smtClean="0">
                <a:solidFill>
                  <a:schemeClr val="tx1"/>
                </a:solidFill>
              </a:rPr>
              <a:t>６</a:t>
            </a:r>
            <a:endParaRPr kumimoji="1" lang="ja-JP" altLang="en-US" sz="1600" b="1" dirty="0">
              <a:solidFill>
                <a:schemeClr val="tx1"/>
              </a:solidFill>
            </a:endParaRPr>
          </a:p>
        </p:txBody>
      </p:sp>
    </p:spTree>
    <p:extLst>
      <p:ext uri="{BB962C8B-B14F-4D97-AF65-F5344CB8AC3E}">
        <p14:creationId xmlns:p14="http://schemas.microsoft.com/office/powerpoint/2010/main" val="7202912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bihoro041\Desktop\untitled.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60648"/>
            <a:ext cx="8928992" cy="6480720"/>
          </a:xfrm>
          <a:prstGeom prst="rect">
            <a:avLst/>
          </a:prstGeom>
          <a:noFill/>
          <a:extLst>
            <a:ext uri="{909E8E84-426E-40DD-AFC4-6F175D3DCCD1}">
              <a14:hiddenFill xmlns:a14="http://schemas.microsoft.com/office/drawing/2010/main">
                <a:solidFill>
                  <a:srgbClr val="FFFFFF"/>
                </a:solidFill>
              </a14:hiddenFill>
            </a:ext>
          </a:extLst>
        </p:spPr>
      </p:pic>
      <p:sp>
        <p:nvSpPr>
          <p:cNvPr id="2" name="角丸四角形 1"/>
          <p:cNvSpPr/>
          <p:nvPr/>
        </p:nvSpPr>
        <p:spPr>
          <a:xfrm>
            <a:off x="0" y="-27384"/>
            <a:ext cx="9144000" cy="792088"/>
          </a:xfrm>
          <a:prstGeom prst="roundRect">
            <a:avLst>
              <a:gd name="adj" fmla="val 0"/>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spcAft>
                <a:spcPts val="0"/>
              </a:spcAft>
            </a:pPr>
            <a:r>
              <a:rPr lang="ja-JP" altLang="en-US" b="1" kern="100" dirty="0" smtClean="0">
                <a:latin typeface="メイリオ" pitchFamily="50" charset="-128"/>
                <a:ea typeface="メイリオ" pitchFamily="50" charset="-128"/>
                <a:cs typeface="メイリオ" pitchFamily="50" charset="-128"/>
              </a:rPr>
              <a:t>総合事業の構成</a:t>
            </a:r>
            <a:endParaRPr lang="en-US" altLang="ja-JP" b="1" kern="100" dirty="0" smtClean="0">
              <a:latin typeface="メイリオ" pitchFamily="50" charset="-128"/>
              <a:ea typeface="メイリオ" pitchFamily="50" charset="-128"/>
              <a:cs typeface="メイリオ" pitchFamily="50" charset="-128"/>
            </a:endParaRPr>
          </a:p>
          <a:p>
            <a:pPr algn="ctr">
              <a:lnSpc>
                <a:spcPts val="2000"/>
              </a:lnSpc>
              <a:spcAft>
                <a:spcPts val="0"/>
              </a:spcAft>
            </a:pPr>
            <a:r>
              <a:rPr lang="ja-JP" altLang="en-US" sz="1400" b="1" kern="100" dirty="0" smtClean="0">
                <a:latin typeface="メイリオ" pitchFamily="50" charset="-128"/>
                <a:ea typeface="メイリオ" pitchFamily="50" charset="-128"/>
                <a:cs typeface="メイリオ" pitchFamily="50" charset="-128"/>
              </a:rPr>
              <a:t>（ガイドラインで示す構成例の表にあてはめると）</a:t>
            </a:r>
            <a:endParaRPr lang="ja-JP" sz="1400" b="1" kern="100" dirty="0">
              <a:latin typeface="メイリオ" pitchFamily="50" charset="-128"/>
              <a:ea typeface="メイリオ" pitchFamily="50" charset="-128"/>
              <a:cs typeface="メイリオ" pitchFamily="50" charset="-128"/>
            </a:endParaRPr>
          </a:p>
        </p:txBody>
      </p:sp>
      <p:sp>
        <p:nvSpPr>
          <p:cNvPr id="6" name="角丸四角形 5"/>
          <p:cNvSpPr/>
          <p:nvPr/>
        </p:nvSpPr>
        <p:spPr>
          <a:xfrm>
            <a:off x="107504" y="836712"/>
            <a:ext cx="2448273" cy="1152128"/>
          </a:xfrm>
          <a:prstGeom prst="roundRect">
            <a:avLst>
              <a:gd name="adj" fmla="val 11420"/>
            </a:avLst>
          </a:prstGeom>
          <a:ln w="9525">
            <a:solidFill>
              <a:schemeClr val="dk1"/>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r">
              <a:lnSpc>
                <a:spcPts val="2500"/>
              </a:lnSpc>
            </a:pPr>
            <a:r>
              <a:rPr lang="en-US" altLang="ja-JP" sz="16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H29.4</a:t>
            </a:r>
            <a:r>
              <a:rPr lang="ja-JP" altLang="en-US" sz="16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月時点での</a:t>
            </a:r>
            <a:endParaRPr lang="en-US" altLang="ja-JP" sz="16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a:p>
            <a:pPr algn="r">
              <a:lnSpc>
                <a:spcPts val="2500"/>
              </a:lnSpc>
            </a:pPr>
            <a:r>
              <a:rPr lang="ja-JP" altLang="en-US" sz="16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美幌町の実施事業</a:t>
            </a:r>
            <a:endParaRPr lang="en-US" altLang="ja-JP" sz="1600" b="1"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10" name="角丸四角形 9"/>
          <p:cNvSpPr/>
          <p:nvPr/>
        </p:nvSpPr>
        <p:spPr>
          <a:xfrm>
            <a:off x="5348064" y="1700808"/>
            <a:ext cx="3256384" cy="288032"/>
          </a:xfrm>
          <a:prstGeom prst="roundRect">
            <a:avLst>
              <a:gd name="adj" fmla="val 0"/>
            </a:avLst>
          </a:prstGeom>
          <a:noFill/>
          <a:ln w="50800">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 name="角丸四角形 11"/>
          <p:cNvSpPr/>
          <p:nvPr/>
        </p:nvSpPr>
        <p:spPr>
          <a:xfrm>
            <a:off x="2843808" y="4437112"/>
            <a:ext cx="1944216" cy="504056"/>
          </a:xfrm>
          <a:prstGeom prst="roundRect">
            <a:avLst>
              <a:gd name="adj" fmla="val 0"/>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 name="角丸四角形 12"/>
          <p:cNvSpPr/>
          <p:nvPr/>
        </p:nvSpPr>
        <p:spPr>
          <a:xfrm>
            <a:off x="3447504" y="5186784"/>
            <a:ext cx="2859187" cy="1338560"/>
          </a:xfrm>
          <a:prstGeom prst="roundRect">
            <a:avLst>
              <a:gd name="adj" fmla="val 0"/>
            </a:avLst>
          </a:prstGeom>
          <a:noFill/>
          <a:ln w="50800">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 name="角丸四角形 10"/>
          <p:cNvSpPr/>
          <p:nvPr/>
        </p:nvSpPr>
        <p:spPr>
          <a:xfrm>
            <a:off x="251520" y="1484784"/>
            <a:ext cx="360040" cy="360040"/>
          </a:xfrm>
          <a:prstGeom prst="roundRect">
            <a:avLst>
              <a:gd name="adj" fmla="val 0"/>
            </a:avLst>
          </a:prstGeom>
          <a:ln w="50800">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smtClean="0">
                <a:latin typeface="メイリオ" pitchFamily="50" charset="-128"/>
                <a:ea typeface="メイリオ" pitchFamily="50" charset="-128"/>
                <a:cs typeface="メイリオ" pitchFamily="50" charset="-128"/>
              </a:rPr>
              <a:t>町</a:t>
            </a:r>
            <a:endParaRPr kumimoji="1" lang="ja-JP" altLang="en-US" sz="1400" b="1" dirty="0">
              <a:latin typeface="メイリオ" pitchFamily="50" charset="-128"/>
              <a:ea typeface="メイリオ" pitchFamily="50" charset="-128"/>
              <a:cs typeface="メイリオ" pitchFamily="50" charset="-128"/>
            </a:endParaRPr>
          </a:p>
        </p:txBody>
      </p:sp>
      <p:sp>
        <p:nvSpPr>
          <p:cNvPr id="14" name="角丸四角形 13"/>
          <p:cNvSpPr/>
          <p:nvPr/>
        </p:nvSpPr>
        <p:spPr>
          <a:xfrm>
            <a:off x="251520" y="980728"/>
            <a:ext cx="360040" cy="360040"/>
          </a:xfrm>
          <a:prstGeom prst="roundRect">
            <a:avLst>
              <a:gd name="adj" fmla="val 0"/>
            </a:avLst>
          </a:prstGeom>
          <a:ln w="508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latin typeface="メイリオ" pitchFamily="50" charset="-128"/>
              <a:ea typeface="メイリオ" pitchFamily="50" charset="-128"/>
              <a:cs typeface="メイリオ" pitchFamily="50" charset="-128"/>
            </a:endParaRPr>
          </a:p>
        </p:txBody>
      </p:sp>
      <p:sp>
        <p:nvSpPr>
          <p:cNvPr id="15" name="角丸四角形 14"/>
          <p:cNvSpPr/>
          <p:nvPr/>
        </p:nvSpPr>
        <p:spPr>
          <a:xfrm>
            <a:off x="6342583" y="908720"/>
            <a:ext cx="2180702" cy="221759"/>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500"/>
              </a:lnSpc>
              <a:spcAft>
                <a:spcPts val="0"/>
              </a:spcAft>
            </a:pPr>
            <a:r>
              <a:rPr lang="ja-JP" altLang="en-US" sz="1050" b="1" kern="100" dirty="0" smtClean="0">
                <a:effectLst/>
                <a:ea typeface="メイリオ"/>
                <a:cs typeface="Times New Roman"/>
              </a:rPr>
              <a:t>介護予防</a:t>
            </a:r>
            <a:r>
              <a:rPr lang="ja-JP" sz="1050" b="1" kern="100" dirty="0" smtClean="0">
                <a:effectLst/>
                <a:ea typeface="メイリオ"/>
                <a:cs typeface="Times New Roman"/>
              </a:rPr>
              <a:t>訪問介護</a:t>
            </a:r>
            <a:r>
              <a:rPr lang="ja-JP" altLang="en-US" sz="1050" b="1" kern="100" dirty="0" smtClean="0">
                <a:effectLst/>
                <a:ea typeface="メイリオ"/>
                <a:cs typeface="Times New Roman"/>
              </a:rPr>
              <a:t>相当サービス</a:t>
            </a:r>
            <a:endParaRPr lang="ja-JP" sz="1400" kern="100" dirty="0">
              <a:effectLst/>
              <a:ea typeface="ＭＳ 明朝"/>
              <a:cs typeface="Times New Roman"/>
            </a:endParaRPr>
          </a:p>
        </p:txBody>
      </p:sp>
      <p:sp>
        <p:nvSpPr>
          <p:cNvPr id="16" name="角丸四角形 15"/>
          <p:cNvSpPr/>
          <p:nvPr/>
        </p:nvSpPr>
        <p:spPr>
          <a:xfrm>
            <a:off x="6316687" y="2343145"/>
            <a:ext cx="2180704" cy="221759"/>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500"/>
              </a:lnSpc>
              <a:spcAft>
                <a:spcPts val="0"/>
              </a:spcAft>
            </a:pPr>
            <a:r>
              <a:rPr lang="ja-JP" altLang="en-US" sz="1050" b="1" kern="100" dirty="0" smtClean="0">
                <a:effectLst/>
                <a:ea typeface="メイリオ"/>
                <a:cs typeface="Times New Roman"/>
              </a:rPr>
              <a:t>介護予防通所</a:t>
            </a:r>
            <a:r>
              <a:rPr lang="ja-JP" sz="1050" b="1" kern="100" dirty="0" smtClean="0">
                <a:effectLst/>
                <a:ea typeface="メイリオ"/>
                <a:cs typeface="Times New Roman"/>
              </a:rPr>
              <a:t>介護</a:t>
            </a:r>
            <a:r>
              <a:rPr lang="ja-JP" altLang="en-US" sz="1050" b="1" kern="100" dirty="0" smtClean="0">
                <a:effectLst/>
                <a:ea typeface="メイリオ"/>
                <a:cs typeface="Times New Roman"/>
              </a:rPr>
              <a:t>相当サービス</a:t>
            </a:r>
            <a:endParaRPr lang="ja-JP" sz="1400" kern="100" dirty="0">
              <a:effectLst/>
              <a:ea typeface="ＭＳ 明朝"/>
              <a:cs typeface="Times New Roman"/>
            </a:endParaRPr>
          </a:p>
        </p:txBody>
      </p:sp>
      <p:sp>
        <p:nvSpPr>
          <p:cNvPr id="8" name="角丸四角形 7"/>
          <p:cNvSpPr/>
          <p:nvPr/>
        </p:nvSpPr>
        <p:spPr>
          <a:xfrm>
            <a:off x="5364088" y="908720"/>
            <a:ext cx="3159197" cy="221759"/>
          </a:xfrm>
          <a:prstGeom prst="roundRect">
            <a:avLst>
              <a:gd name="adj" fmla="val 0"/>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 name="角丸四角形 8"/>
          <p:cNvSpPr/>
          <p:nvPr/>
        </p:nvSpPr>
        <p:spPr>
          <a:xfrm>
            <a:off x="5364088" y="2348880"/>
            <a:ext cx="3133303" cy="216024"/>
          </a:xfrm>
          <a:prstGeom prst="roundRect">
            <a:avLst>
              <a:gd name="adj" fmla="val 0"/>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206142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5" grpId="0" animBg="1"/>
      <p:bldP spid="16"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107505" y="584684"/>
            <a:ext cx="8856984" cy="5868652"/>
          </a:xfrm>
          <a:prstGeom prst="roundRect">
            <a:avLst>
              <a:gd name="adj" fmla="val 2272"/>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ts val="2500"/>
              </a:lnSpc>
            </a:pPr>
            <a:r>
              <a:rPr lang="ja-JP" altLang="en-US" sz="1400" b="1" dirty="0" smtClean="0">
                <a:latin typeface="メイリオ" pitchFamily="50" charset="-128"/>
                <a:ea typeface="メイリオ" pitchFamily="50" charset="-128"/>
                <a:cs typeface="メイリオ" pitchFamily="50" charset="-128"/>
              </a:rPr>
              <a:t>　</a:t>
            </a:r>
            <a:endParaRPr lang="en-US" altLang="ja-JP" sz="1400" b="1" dirty="0" smtClean="0">
              <a:latin typeface="メイリオ" pitchFamily="50" charset="-128"/>
              <a:ea typeface="メイリオ" pitchFamily="50" charset="-128"/>
              <a:cs typeface="メイリオ" pitchFamily="50" charset="-128"/>
            </a:endParaRPr>
          </a:p>
          <a:p>
            <a:pPr>
              <a:lnSpc>
                <a:spcPts val="2500"/>
              </a:lnSpc>
            </a:pPr>
            <a:r>
              <a:rPr lang="ja-JP" altLang="ja-JP" sz="1400" b="1" dirty="0" smtClean="0">
                <a:latin typeface="メイリオ" pitchFamily="50" charset="-128"/>
                <a:ea typeface="メイリオ" pitchFamily="50" charset="-128"/>
                <a:cs typeface="メイリオ" pitchFamily="50" charset="-128"/>
              </a:rPr>
              <a:t>地域</a:t>
            </a:r>
            <a:r>
              <a:rPr lang="ja-JP" altLang="ja-JP" sz="1400" b="1" dirty="0">
                <a:latin typeface="メイリオ" pitchFamily="50" charset="-128"/>
                <a:ea typeface="メイリオ" pitchFamily="50" charset="-128"/>
                <a:cs typeface="メイリオ" pitchFamily="50" charset="-128"/>
              </a:rPr>
              <a:t>に</a:t>
            </a:r>
            <a:r>
              <a:rPr lang="ja-JP" altLang="ja-JP" sz="1400" b="1" dirty="0" smtClean="0">
                <a:latin typeface="メイリオ" pitchFamily="50" charset="-128"/>
                <a:ea typeface="メイリオ" pitchFamily="50" charset="-128"/>
                <a:cs typeface="メイリオ" pitchFamily="50" charset="-128"/>
              </a:rPr>
              <a:t>おける生活</a:t>
            </a:r>
            <a:r>
              <a:rPr lang="ja-JP" altLang="ja-JP" sz="1400" b="1" dirty="0">
                <a:latin typeface="メイリオ" pitchFamily="50" charset="-128"/>
                <a:ea typeface="メイリオ" pitchFamily="50" charset="-128"/>
                <a:cs typeface="メイリオ" pitchFamily="50" charset="-128"/>
              </a:rPr>
              <a:t>支援・介護</a:t>
            </a:r>
            <a:r>
              <a:rPr lang="ja-JP" altLang="ja-JP" sz="1400" b="1" dirty="0" smtClean="0">
                <a:latin typeface="メイリオ" pitchFamily="50" charset="-128"/>
                <a:ea typeface="メイリオ" pitchFamily="50" charset="-128"/>
                <a:cs typeface="メイリオ" pitchFamily="50" charset="-128"/>
              </a:rPr>
              <a:t>予防サービスの提供</a:t>
            </a:r>
            <a:r>
              <a:rPr lang="ja-JP" altLang="ja-JP" sz="1400" b="1" dirty="0">
                <a:latin typeface="メイリオ" pitchFamily="50" charset="-128"/>
                <a:ea typeface="メイリオ" pitchFamily="50" charset="-128"/>
                <a:cs typeface="メイリオ" pitchFamily="50" charset="-128"/>
              </a:rPr>
              <a:t>主体</a:t>
            </a:r>
            <a:r>
              <a:rPr lang="ja-JP" altLang="ja-JP" sz="1400" b="1" dirty="0" smtClean="0">
                <a:latin typeface="メイリオ" pitchFamily="50" charset="-128"/>
                <a:ea typeface="メイリオ" pitchFamily="50" charset="-128"/>
                <a:cs typeface="メイリオ" pitchFamily="50" charset="-128"/>
              </a:rPr>
              <a:t>等が</a:t>
            </a:r>
            <a:r>
              <a:rPr lang="ja-JP" altLang="ja-JP" sz="1400" b="1" dirty="0">
                <a:latin typeface="メイリオ" pitchFamily="50" charset="-128"/>
                <a:ea typeface="メイリオ" pitchFamily="50" charset="-128"/>
                <a:cs typeface="メイリオ" pitchFamily="50" charset="-128"/>
              </a:rPr>
              <a:t>参画し</a:t>
            </a:r>
            <a:r>
              <a:rPr lang="ja-JP" altLang="ja-JP" sz="1400" b="1" dirty="0" smtClean="0">
                <a:latin typeface="メイリオ" pitchFamily="50" charset="-128"/>
                <a:ea typeface="メイリオ" pitchFamily="50" charset="-128"/>
                <a:cs typeface="メイリオ" pitchFamily="50" charset="-128"/>
              </a:rPr>
              <a:t>、</a:t>
            </a:r>
            <a:endParaRPr lang="en-US" altLang="ja-JP" sz="1400" b="1" dirty="0" smtClean="0">
              <a:latin typeface="メイリオ" pitchFamily="50" charset="-128"/>
              <a:ea typeface="メイリオ" pitchFamily="50" charset="-128"/>
              <a:cs typeface="メイリオ" pitchFamily="50" charset="-128"/>
            </a:endParaRPr>
          </a:p>
          <a:p>
            <a:pPr>
              <a:lnSpc>
                <a:spcPts val="2500"/>
              </a:lnSpc>
            </a:pPr>
            <a:r>
              <a:rPr lang="ja-JP" altLang="en-US" sz="1600" b="1" dirty="0" smtClean="0">
                <a:solidFill>
                  <a:srgbClr val="FF0000"/>
                </a:solidFill>
                <a:latin typeface="メイリオ" pitchFamily="50" charset="-128"/>
                <a:ea typeface="メイリオ" pitchFamily="50" charset="-128"/>
                <a:cs typeface="メイリオ" pitchFamily="50" charset="-128"/>
              </a:rPr>
              <a:t>　</a:t>
            </a:r>
            <a:r>
              <a:rPr lang="ja-JP" altLang="ja-JP" sz="1600" b="1" dirty="0" smtClean="0">
                <a:solidFill>
                  <a:srgbClr val="FF0000"/>
                </a:solidFill>
                <a:latin typeface="メイリオ" pitchFamily="50" charset="-128"/>
                <a:ea typeface="メイリオ" pitchFamily="50" charset="-128"/>
                <a:cs typeface="メイリオ" pitchFamily="50" charset="-128"/>
              </a:rPr>
              <a:t>定期的</a:t>
            </a:r>
            <a:r>
              <a:rPr lang="ja-JP" altLang="ja-JP" sz="1600" b="1" dirty="0">
                <a:solidFill>
                  <a:srgbClr val="FF0000"/>
                </a:solidFill>
                <a:latin typeface="メイリオ" pitchFamily="50" charset="-128"/>
                <a:ea typeface="メイリオ" pitchFamily="50" charset="-128"/>
                <a:cs typeface="メイリオ" pitchFamily="50" charset="-128"/>
              </a:rPr>
              <a:t>な情報共有及び連携強化の場</a:t>
            </a:r>
            <a:r>
              <a:rPr lang="ja-JP" altLang="ja-JP" sz="1400" b="1" dirty="0" smtClean="0">
                <a:latin typeface="メイリオ" pitchFamily="50" charset="-128"/>
                <a:ea typeface="メイリオ" pitchFamily="50" charset="-128"/>
                <a:cs typeface="メイリオ" pitchFamily="50" charset="-128"/>
              </a:rPr>
              <a:t>として、</a:t>
            </a:r>
            <a:endParaRPr lang="en-US" altLang="ja-JP" sz="1400" b="1" dirty="0" smtClean="0">
              <a:latin typeface="メイリオ" pitchFamily="50" charset="-128"/>
              <a:ea typeface="メイリオ" pitchFamily="50" charset="-128"/>
              <a:cs typeface="メイリオ" pitchFamily="50" charset="-128"/>
            </a:endParaRPr>
          </a:p>
          <a:p>
            <a:pPr>
              <a:lnSpc>
                <a:spcPts val="2500"/>
              </a:lnSpc>
            </a:pPr>
            <a:r>
              <a:rPr lang="ja-JP" altLang="en-US" sz="1400" b="1" dirty="0" smtClean="0">
                <a:latin typeface="メイリオ" pitchFamily="50" charset="-128"/>
                <a:ea typeface="メイリオ" pitchFamily="50" charset="-128"/>
                <a:cs typeface="メイリオ" pitchFamily="50" charset="-128"/>
              </a:rPr>
              <a:t>　</a:t>
            </a:r>
            <a:r>
              <a:rPr lang="ja-JP" altLang="ja-JP" sz="1400" b="1" dirty="0" smtClean="0">
                <a:latin typeface="メイリオ" pitchFamily="50" charset="-128"/>
                <a:ea typeface="メイリオ" pitchFamily="50" charset="-128"/>
                <a:cs typeface="メイリオ" pitchFamily="50" charset="-128"/>
              </a:rPr>
              <a:t>中核</a:t>
            </a:r>
            <a:r>
              <a:rPr lang="ja-JP" altLang="ja-JP" sz="1400" b="1" dirty="0">
                <a:latin typeface="メイリオ" pitchFamily="50" charset="-128"/>
                <a:ea typeface="メイリオ" pitchFamily="50" charset="-128"/>
                <a:cs typeface="メイリオ" pitchFamily="50" charset="-128"/>
              </a:rPr>
              <a:t>となる</a:t>
            </a:r>
            <a:r>
              <a:rPr lang="ja-JP" altLang="ja-JP" sz="1400" b="1" dirty="0" smtClean="0">
                <a:latin typeface="メイリオ" pitchFamily="50" charset="-128"/>
                <a:ea typeface="メイリオ" pitchFamily="50" charset="-128"/>
                <a:cs typeface="メイリオ" pitchFamily="50" charset="-128"/>
              </a:rPr>
              <a:t>ネットワーク</a:t>
            </a:r>
            <a:r>
              <a:rPr lang="en-US" altLang="ja-JP" sz="1400" dirty="0">
                <a:latin typeface="メイリオ" pitchFamily="50" charset="-128"/>
                <a:ea typeface="メイリオ" pitchFamily="50" charset="-128"/>
                <a:cs typeface="メイリオ" pitchFamily="50" charset="-128"/>
              </a:rPr>
              <a:t> </a:t>
            </a:r>
            <a:endParaRPr lang="en-US" altLang="ja-JP" sz="1400" dirty="0" smtClean="0">
              <a:latin typeface="メイリオ" pitchFamily="50" charset="-128"/>
              <a:ea typeface="メイリオ" pitchFamily="50" charset="-128"/>
              <a:cs typeface="メイリオ" pitchFamily="50" charset="-128"/>
            </a:endParaRPr>
          </a:p>
          <a:p>
            <a:pPr>
              <a:lnSpc>
                <a:spcPts val="2500"/>
              </a:lnSpc>
            </a:pPr>
            <a:r>
              <a:rPr lang="ja-JP" altLang="en-US" sz="1400" b="1" dirty="0" smtClean="0">
                <a:solidFill>
                  <a:srgbClr val="FF0000"/>
                </a:solidFill>
                <a:latin typeface="メイリオ" pitchFamily="50" charset="-128"/>
                <a:ea typeface="メイリオ" pitchFamily="50" charset="-128"/>
                <a:cs typeface="メイリオ" pitchFamily="50" charset="-128"/>
              </a:rPr>
              <a:t>　（</a:t>
            </a:r>
            <a:r>
              <a:rPr lang="en-US" altLang="ja-JP" sz="1400" b="1" dirty="0" smtClean="0">
                <a:solidFill>
                  <a:srgbClr val="FF0000"/>
                </a:solidFill>
                <a:latin typeface="メイリオ" pitchFamily="50" charset="-128"/>
                <a:ea typeface="メイリオ" pitchFamily="50" charset="-128"/>
                <a:cs typeface="メイリオ" pitchFamily="50" charset="-128"/>
              </a:rPr>
              <a:t>※</a:t>
            </a:r>
            <a:r>
              <a:rPr lang="ja-JP" altLang="en-US" sz="1400" b="1" dirty="0" smtClean="0">
                <a:solidFill>
                  <a:srgbClr val="FF0000"/>
                </a:solidFill>
                <a:latin typeface="メイリオ" pitchFamily="50" charset="-128"/>
                <a:ea typeface="メイリオ" pitchFamily="50" charset="-128"/>
                <a:cs typeface="メイリオ" pitchFamily="50" charset="-128"/>
              </a:rPr>
              <a:t>町の諮問機関などの附属機関でありません）</a:t>
            </a:r>
            <a:endParaRPr lang="en-US" altLang="ja-JP" sz="1400" b="1" dirty="0" smtClean="0">
              <a:solidFill>
                <a:srgbClr val="FF0000"/>
              </a:solidFill>
              <a:latin typeface="メイリオ" pitchFamily="50" charset="-128"/>
              <a:ea typeface="メイリオ" pitchFamily="50" charset="-128"/>
              <a:cs typeface="メイリオ" pitchFamily="50" charset="-128"/>
            </a:endParaRPr>
          </a:p>
          <a:p>
            <a:pPr>
              <a:lnSpc>
                <a:spcPts val="2000"/>
              </a:lnSpc>
            </a:pP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000"/>
              </a:lnSpc>
            </a:pPr>
            <a:r>
              <a:rPr lang="ja-JP" altLang="en-US" sz="1400" dirty="0" smtClean="0">
                <a:solidFill>
                  <a:schemeClr val="tx1"/>
                </a:solidFill>
                <a:latin typeface="メイリオ" pitchFamily="50" charset="-128"/>
                <a:ea typeface="メイリオ" pitchFamily="50" charset="-128"/>
                <a:cs typeface="メイリオ" pitchFamily="50" charset="-128"/>
              </a:rPr>
              <a:t>　</a:t>
            </a:r>
            <a:r>
              <a:rPr lang="ja-JP" altLang="en-US" sz="1400" u="sng" dirty="0" smtClean="0">
                <a:solidFill>
                  <a:srgbClr val="0070C0"/>
                </a:solidFill>
                <a:latin typeface="メイリオ" pitchFamily="50" charset="-128"/>
                <a:ea typeface="メイリオ" pitchFamily="50" charset="-128"/>
                <a:cs typeface="メイリオ" pitchFamily="50" charset="-128"/>
              </a:rPr>
              <a:t>美幌町では、協議体前の研究会としての活動を</a:t>
            </a:r>
            <a:endParaRPr lang="en-US" altLang="ja-JP" sz="1400" u="sng" dirty="0" smtClean="0">
              <a:solidFill>
                <a:srgbClr val="0070C0"/>
              </a:solidFill>
              <a:latin typeface="メイリオ" pitchFamily="50" charset="-128"/>
              <a:ea typeface="メイリオ" pitchFamily="50" charset="-128"/>
              <a:cs typeface="メイリオ" pitchFamily="50" charset="-128"/>
            </a:endParaRPr>
          </a:p>
          <a:p>
            <a:pPr>
              <a:lnSpc>
                <a:spcPts val="2000"/>
              </a:lnSpc>
            </a:pPr>
            <a:r>
              <a:rPr lang="ja-JP" altLang="en-US" sz="1400" u="sng" dirty="0" smtClean="0">
                <a:solidFill>
                  <a:srgbClr val="0070C0"/>
                </a:solidFill>
                <a:latin typeface="メイリオ" pitchFamily="50" charset="-128"/>
                <a:ea typeface="メイリオ" pitchFamily="50" charset="-128"/>
                <a:cs typeface="メイリオ" pitchFamily="50" charset="-128"/>
              </a:rPr>
              <a:t>含め</a:t>
            </a:r>
            <a:r>
              <a:rPr lang="en-US" altLang="ja-JP" sz="1400" u="sng" dirty="0" smtClean="0">
                <a:solidFill>
                  <a:srgbClr val="0070C0"/>
                </a:solidFill>
                <a:latin typeface="メイリオ" pitchFamily="50" charset="-128"/>
                <a:ea typeface="メイリオ" pitchFamily="50" charset="-128"/>
                <a:cs typeface="メイリオ" pitchFamily="50" charset="-128"/>
              </a:rPr>
              <a:t>H27.11</a:t>
            </a:r>
            <a:r>
              <a:rPr lang="ja-JP" altLang="en-US" sz="1400" u="sng" dirty="0" smtClean="0">
                <a:solidFill>
                  <a:srgbClr val="0070C0"/>
                </a:solidFill>
                <a:latin typeface="メイリオ" pitchFamily="50" charset="-128"/>
                <a:ea typeface="メイリオ" pitchFamily="50" charset="-128"/>
                <a:cs typeface="メイリオ" pitchFamily="50" charset="-128"/>
              </a:rPr>
              <a:t>から各関係者参画のうえ実施しています。</a:t>
            </a:r>
            <a:endParaRPr lang="en-US" altLang="ja-JP" sz="1400" u="sng" dirty="0" smtClean="0">
              <a:solidFill>
                <a:srgbClr val="0070C0"/>
              </a:solidFill>
              <a:latin typeface="メイリオ" pitchFamily="50" charset="-128"/>
              <a:ea typeface="メイリオ" pitchFamily="50" charset="-128"/>
              <a:cs typeface="メイリオ" pitchFamily="50" charset="-128"/>
            </a:endParaRPr>
          </a:p>
          <a:p>
            <a:pPr>
              <a:lnSpc>
                <a:spcPts val="2000"/>
              </a:lnSpc>
            </a:pPr>
            <a:endParaRPr lang="en-US" altLang="ja-JP" sz="1400" dirty="0" smtClean="0">
              <a:latin typeface="メイリオ" pitchFamily="50" charset="-128"/>
              <a:ea typeface="メイリオ" pitchFamily="50" charset="-128"/>
              <a:cs typeface="メイリオ" pitchFamily="50" charset="-128"/>
            </a:endParaRPr>
          </a:p>
          <a:p>
            <a:pPr>
              <a:lnSpc>
                <a:spcPts val="2500"/>
              </a:lnSpc>
            </a:pPr>
            <a:endParaRPr lang="en-US" altLang="ja-JP" sz="1400" dirty="0" smtClean="0">
              <a:latin typeface="メイリオ" pitchFamily="50" charset="-128"/>
              <a:ea typeface="メイリオ" pitchFamily="50" charset="-128"/>
              <a:cs typeface="メイリオ" pitchFamily="50" charset="-128"/>
            </a:endParaRPr>
          </a:p>
          <a:p>
            <a:pPr>
              <a:lnSpc>
                <a:spcPts val="2500"/>
              </a:lnSpc>
            </a:pPr>
            <a:r>
              <a:rPr lang="ja-JP" altLang="ja-JP" sz="1400" dirty="0" smtClean="0">
                <a:latin typeface="メイリオ" pitchFamily="50" charset="-128"/>
                <a:ea typeface="メイリオ" pitchFamily="50" charset="-128"/>
                <a:cs typeface="メイリオ" pitchFamily="50" charset="-128"/>
              </a:rPr>
              <a:t>（</a:t>
            </a:r>
            <a:r>
              <a:rPr lang="ja-JP" altLang="ja-JP" sz="1400" dirty="0">
                <a:latin typeface="メイリオ" pitchFamily="50" charset="-128"/>
                <a:ea typeface="メイリオ" pitchFamily="50" charset="-128"/>
                <a:cs typeface="メイリオ" pitchFamily="50" charset="-128"/>
              </a:rPr>
              <a:t>協議体の役割）</a:t>
            </a:r>
          </a:p>
          <a:p>
            <a:pPr>
              <a:lnSpc>
                <a:spcPts val="2000"/>
              </a:lnSpc>
            </a:pPr>
            <a:r>
              <a:rPr lang="ja-JP" altLang="ja-JP" sz="1400" dirty="0">
                <a:latin typeface="メイリオ" pitchFamily="50" charset="-128"/>
                <a:ea typeface="メイリオ" pitchFamily="50" charset="-128"/>
                <a:cs typeface="メイリオ" pitchFamily="50" charset="-128"/>
              </a:rPr>
              <a:t>多様な関係主体間の定期的な情報共有</a:t>
            </a:r>
            <a:r>
              <a:rPr lang="ja-JP" altLang="ja-JP" sz="1400" dirty="0" smtClean="0">
                <a:latin typeface="メイリオ" pitchFamily="50" charset="-128"/>
                <a:ea typeface="メイリオ" pitchFamily="50" charset="-128"/>
                <a:cs typeface="メイリオ" pitchFamily="50" charset="-128"/>
              </a:rPr>
              <a:t>及び連携</a:t>
            </a:r>
            <a:r>
              <a:rPr lang="ja-JP" altLang="ja-JP" sz="1400" dirty="0">
                <a:latin typeface="メイリオ" pitchFamily="50" charset="-128"/>
                <a:ea typeface="メイリオ" pitchFamily="50" charset="-128"/>
                <a:cs typeface="メイリオ" pitchFamily="50" charset="-128"/>
              </a:rPr>
              <a:t>・</a:t>
            </a:r>
            <a:r>
              <a:rPr lang="ja-JP" altLang="ja-JP" sz="1400" dirty="0" smtClean="0">
                <a:latin typeface="メイリオ" pitchFamily="50" charset="-128"/>
                <a:ea typeface="メイリオ" pitchFamily="50" charset="-128"/>
                <a:cs typeface="メイリオ" pitchFamily="50" charset="-128"/>
              </a:rPr>
              <a:t>協働</a:t>
            </a:r>
            <a:endParaRPr lang="en-US" altLang="ja-JP" sz="1400" dirty="0" smtClean="0">
              <a:latin typeface="メイリオ" pitchFamily="50" charset="-128"/>
              <a:ea typeface="メイリオ" pitchFamily="50" charset="-128"/>
              <a:cs typeface="メイリオ" pitchFamily="50" charset="-128"/>
            </a:endParaRPr>
          </a:p>
          <a:p>
            <a:pPr>
              <a:lnSpc>
                <a:spcPts val="2000"/>
              </a:lnSpc>
            </a:pPr>
            <a:r>
              <a:rPr lang="ja-JP" altLang="ja-JP" sz="1400" dirty="0" smtClean="0">
                <a:latin typeface="メイリオ" pitchFamily="50" charset="-128"/>
                <a:ea typeface="メイリオ" pitchFamily="50" charset="-128"/>
                <a:cs typeface="メイリオ" pitchFamily="50" charset="-128"/>
              </a:rPr>
              <a:t>よる</a:t>
            </a:r>
            <a:r>
              <a:rPr lang="ja-JP" altLang="ja-JP" sz="1400" dirty="0">
                <a:latin typeface="メイリオ" pitchFamily="50" charset="-128"/>
                <a:ea typeface="メイリオ" pitchFamily="50" charset="-128"/>
                <a:cs typeface="メイリオ" pitchFamily="50" charset="-128"/>
              </a:rPr>
              <a:t>取組を推進</a:t>
            </a:r>
          </a:p>
          <a:p>
            <a:pPr>
              <a:lnSpc>
                <a:spcPts val="1000"/>
              </a:lnSpc>
            </a:pPr>
            <a:endParaRPr lang="en-US" altLang="ja-JP" sz="1400" dirty="0" smtClean="0">
              <a:latin typeface="メイリオ" pitchFamily="50" charset="-128"/>
              <a:ea typeface="メイリオ" pitchFamily="50" charset="-128"/>
              <a:cs typeface="メイリオ" pitchFamily="50" charset="-128"/>
            </a:endParaRPr>
          </a:p>
          <a:p>
            <a:pPr>
              <a:lnSpc>
                <a:spcPts val="1800"/>
              </a:lnSpc>
            </a:pPr>
            <a:r>
              <a:rPr lang="ja-JP" altLang="ja-JP" sz="1400" dirty="0" smtClean="0">
                <a:latin typeface="メイリオ" pitchFamily="50" charset="-128"/>
                <a:ea typeface="メイリオ" pitchFamily="50" charset="-128"/>
                <a:cs typeface="メイリオ" pitchFamily="50" charset="-128"/>
              </a:rPr>
              <a:t>・</a:t>
            </a:r>
            <a:r>
              <a:rPr lang="ja-JP" altLang="ja-JP" sz="1400" dirty="0">
                <a:latin typeface="メイリオ" pitchFamily="50" charset="-128"/>
                <a:ea typeface="メイリオ" pitchFamily="50" charset="-128"/>
                <a:cs typeface="メイリオ" pitchFamily="50" charset="-128"/>
              </a:rPr>
              <a:t>地域ニーズの</a:t>
            </a:r>
            <a:r>
              <a:rPr lang="ja-JP" altLang="ja-JP" sz="1400" dirty="0" smtClean="0">
                <a:latin typeface="メイリオ" pitchFamily="50" charset="-128"/>
                <a:ea typeface="メイリオ" pitchFamily="50" charset="-128"/>
                <a:cs typeface="メイリオ" pitchFamily="50" charset="-128"/>
              </a:rPr>
              <a:t>把握（</a:t>
            </a:r>
            <a:r>
              <a:rPr lang="ja-JP" altLang="ja-JP" sz="1400" dirty="0">
                <a:latin typeface="メイリオ" pitchFamily="50" charset="-128"/>
                <a:ea typeface="メイリオ" pitchFamily="50" charset="-128"/>
                <a:cs typeface="メイリオ" pitchFamily="50" charset="-128"/>
              </a:rPr>
              <a:t>アンケート調査やマッピング等の実施）</a:t>
            </a:r>
          </a:p>
          <a:p>
            <a:pPr>
              <a:lnSpc>
                <a:spcPts val="1800"/>
              </a:lnSpc>
            </a:pPr>
            <a:r>
              <a:rPr lang="ja-JP" altLang="ja-JP" sz="1400" dirty="0">
                <a:latin typeface="メイリオ" pitchFamily="50" charset="-128"/>
                <a:ea typeface="メイリオ" pitchFamily="50" charset="-128"/>
                <a:cs typeface="メイリオ" pitchFamily="50" charset="-128"/>
              </a:rPr>
              <a:t>・情報の見える化の推進</a:t>
            </a:r>
          </a:p>
          <a:p>
            <a:pPr>
              <a:lnSpc>
                <a:spcPts val="1800"/>
              </a:lnSpc>
            </a:pPr>
            <a:r>
              <a:rPr lang="ja-JP" altLang="ja-JP" sz="1400" dirty="0">
                <a:latin typeface="メイリオ" pitchFamily="50" charset="-128"/>
                <a:ea typeface="メイリオ" pitchFamily="50" charset="-128"/>
                <a:cs typeface="メイリオ" pitchFamily="50" charset="-128"/>
              </a:rPr>
              <a:t>・企画、立案、方針策定を行う場</a:t>
            </a:r>
          </a:p>
          <a:p>
            <a:pPr>
              <a:lnSpc>
                <a:spcPts val="1800"/>
              </a:lnSpc>
            </a:pPr>
            <a:r>
              <a:rPr lang="ja-JP" altLang="ja-JP" sz="1400" dirty="0">
                <a:latin typeface="メイリオ" pitchFamily="50" charset="-128"/>
                <a:ea typeface="メイリオ" pitchFamily="50" charset="-128"/>
                <a:cs typeface="メイリオ" pitchFamily="50" charset="-128"/>
              </a:rPr>
              <a:t>・地域づくりにおける意識の統一を図る場</a:t>
            </a:r>
          </a:p>
          <a:p>
            <a:pPr>
              <a:lnSpc>
                <a:spcPts val="1800"/>
              </a:lnSpc>
            </a:pPr>
            <a:r>
              <a:rPr lang="ja-JP" altLang="ja-JP" sz="1400" dirty="0">
                <a:latin typeface="メイリオ" pitchFamily="50" charset="-128"/>
                <a:ea typeface="メイリオ" pitchFamily="50" charset="-128"/>
                <a:cs typeface="メイリオ" pitchFamily="50" charset="-128"/>
              </a:rPr>
              <a:t>・情報交換の場</a:t>
            </a:r>
          </a:p>
          <a:p>
            <a:pPr>
              <a:lnSpc>
                <a:spcPts val="1500"/>
              </a:lnSpc>
            </a:pPr>
            <a:r>
              <a:rPr lang="ja-JP" altLang="ja-JP" sz="1400" dirty="0">
                <a:latin typeface="メイリオ" pitchFamily="50" charset="-128"/>
                <a:ea typeface="メイリオ" pitchFamily="50" charset="-128"/>
                <a:cs typeface="メイリオ" pitchFamily="50" charset="-128"/>
              </a:rPr>
              <a:t>・働きかけの</a:t>
            </a:r>
            <a:r>
              <a:rPr lang="ja-JP" altLang="ja-JP" sz="1400" dirty="0" smtClean="0">
                <a:latin typeface="メイリオ" pitchFamily="50" charset="-128"/>
                <a:ea typeface="メイリオ" pitchFamily="50" charset="-128"/>
                <a:cs typeface="メイリオ" pitchFamily="50" charset="-128"/>
              </a:rPr>
              <a:t>場</a:t>
            </a:r>
            <a:endParaRPr lang="en-US" altLang="ja-JP" sz="1400" dirty="0" smtClean="0">
              <a:latin typeface="メイリオ" pitchFamily="50" charset="-128"/>
              <a:ea typeface="メイリオ" pitchFamily="50" charset="-128"/>
              <a:cs typeface="メイリオ" pitchFamily="50" charset="-128"/>
            </a:endParaRPr>
          </a:p>
          <a:p>
            <a:pPr>
              <a:lnSpc>
                <a:spcPts val="1500"/>
              </a:lnSpc>
            </a:pPr>
            <a:r>
              <a:rPr lang="ja-JP" altLang="ja-JP" sz="1400" dirty="0">
                <a:latin typeface="メイリオ" pitchFamily="50" charset="-128"/>
                <a:ea typeface="メイリオ" pitchFamily="50" charset="-128"/>
                <a:cs typeface="メイリオ" pitchFamily="50" charset="-128"/>
              </a:rPr>
              <a:t>・コーディネーターの組織的な補完</a:t>
            </a:r>
          </a:p>
          <a:p>
            <a:pPr>
              <a:lnSpc>
                <a:spcPts val="2500"/>
              </a:lnSpc>
            </a:pPr>
            <a:endParaRPr lang="ja-JP" altLang="ja-JP" sz="1400" dirty="0">
              <a:latin typeface="メイリオ" pitchFamily="50" charset="-128"/>
              <a:ea typeface="メイリオ" pitchFamily="50" charset="-128"/>
              <a:cs typeface="メイリオ" pitchFamily="50" charset="-128"/>
            </a:endParaRPr>
          </a:p>
          <a:p>
            <a:pPr>
              <a:lnSpc>
                <a:spcPts val="2500"/>
              </a:lnSpc>
            </a:pPr>
            <a:endParaRPr kumimoji="1" lang="en-US" altLang="ja-JP" sz="1400" b="1" dirty="0" smtClean="0">
              <a:solidFill>
                <a:schemeClr val="tx1"/>
              </a:solidFill>
              <a:latin typeface="メイリオ" pitchFamily="50" charset="-128"/>
              <a:ea typeface="メイリオ" pitchFamily="50" charset="-128"/>
              <a:cs typeface="メイリオ" pitchFamily="50" charset="-128"/>
            </a:endParaRPr>
          </a:p>
        </p:txBody>
      </p:sp>
      <p:sp>
        <p:nvSpPr>
          <p:cNvPr id="5" name="角丸四角形 4"/>
          <p:cNvSpPr/>
          <p:nvPr/>
        </p:nvSpPr>
        <p:spPr>
          <a:xfrm>
            <a:off x="323528" y="404664"/>
            <a:ext cx="2448272" cy="360040"/>
          </a:xfrm>
          <a:prstGeom prst="roundRect">
            <a:avLst>
              <a:gd name="adj" fmla="val 50000"/>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lnSpc>
                <a:spcPts val="2500"/>
              </a:lnSpc>
            </a:pPr>
            <a:r>
              <a:rPr kumimoji="1" lang="ja-JP" altLang="en-US" sz="1600" dirty="0" smtClean="0">
                <a:solidFill>
                  <a:schemeClr val="tx1"/>
                </a:solidFill>
                <a:latin typeface="メイリオ" pitchFamily="50" charset="-128"/>
                <a:ea typeface="メイリオ" pitchFamily="50" charset="-128"/>
                <a:cs typeface="メイリオ" pitchFamily="50" charset="-128"/>
              </a:rPr>
              <a:t>「協議体」とは</a:t>
            </a:r>
            <a:endParaRPr kumimoji="1" lang="en-US" altLang="ja-JP" sz="1600" dirty="0" smtClean="0">
              <a:solidFill>
                <a:schemeClr val="tx1"/>
              </a:solidFill>
              <a:latin typeface="メイリオ" pitchFamily="50" charset="-128"/>
              <a:ea typeface="メイリオ" pitchFamily="50" charset="-128"/>
              <a:cs typeface="メイリオ" pitchFamily="50" charset="-128"/>
            </a:endParaRPr>
          </a:p>
        </p:txBody>
      </p:sp>
      <p:sp>
        <p:nvSpPr>
          <p:cNvPr id="7" name="角丸四角形 6"/>
          <p:cNvSpPr/>
          <p:nvPr/>
        </p:nvSpPr>
        <p:spPr>
          <a:xfrm>
            <a:off x="5652120" y="692696"/>
            <a:ext cx="2596843" cy="360040"/>
          </a:xfrm>
          <a:prstGeom prst="roundRect">
            <a:avLst>
              <a:gd name="adj" fmla="val 19201"/>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lnSpc>
                <a:spcPts val="2500"/>
              </a:lnSpc>
            </a:pPr>
            <a:r>
              <a:rPr kumimoji="1" lang="ja-JP" altLang="en-US" sz="1200" dirty="0" smtClean="0">
                <a:solidFill>
                  <a:schemeClr val="tx1"/>
                </a:solidFill>
                <a:latin typeface="メイリオ" pitchFamily="50" charset="-128"/>
                <a:ea typeface="メイリオ" pitchFamily="50" charset="-128"/>
                <a:cs typeface="メイリオ" pitchFamily="50" charset="-128"/>
              </a:rPr>
              <a:t>情報共有・連携強化の</a:t>
            </a:r>
            <a:r>
              <a:rPr kumimoji="1" lang="ja-JP" altLang="en-US" sz="2000" dirty="0" smtClean="0">
                <a:solidFill>
                  <a:schemeClr val="tx1"/>
                </a:solidFill>
                <a:latin typeface="メイリオ" pitchFamily="50" charset="-128"/>
                <a:ea typeface="メイリオ" pitchFamily="50" charset="-128"/>
                <a:cs typeface="メイリオ" pitchFamily="50" charset="-128"/>
              </a:rPr>
              <a:t>場</a:t>
            </a:r>
            <a:endParaRPr kumimoji="1" lang="en-US" altLang="ja-JP" sz="1600" dirty="0" smtClean="0">
              <a:solidFill>
                <a:schemeClr val="tx1"/>
              </a:solidFill>
              <a:latin typeface="メイリオ" pitchFamily="50" charset="-128"/>
              <a:ea typeface="メイリオ" pitchFamily="50" charset="-128"/>
              <a:cs typeface="メイリオ" pitchFamily="50" charset="-128"/>
            </a:endParaRPr>
          </a:p>
        </p:txBody>
      </p:sp>
      <p:pic>
        <p:nvPicPr>
          <p:cNvPr id="86018" name="Picture 2" descr="C:\Users\bihoro041\Desktop\134111798481113222982.gif"/>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96907"/>
                    </a14:imgEffect>
                  </a14:imgLayer>
                </a14:imgProps>
              </a:ext>
              <a:ext uri="{28A0092B-C50C-407E-A947-70E740481C1C}">
                <a14:useLocalDpi xmlns:a14="http://schemas.microsoft.com/office/drawing/2010/main" val="0"/>
              </a:ext>
            </a:extLst>
          </a:blip>
          <a:srcRect/>
          <a:stretch>
            <a:fillRect/>
          </a:stretch>
        </p:blipFill>
        <p:spPr bwMode="auto">
          <a:xfrm>
            <a:off x="5688657" y="1372583"/>
            <a:ext cx="1979687" cy="1585110"/>
          </a:xfrm>
          <a:prstGeom prst="rect">
            <a:avLst/>
          </a:prstGeom>
          <a:noFill/>
          <a:extLst>
            <a:ext uri="{909E8E84-426E-40DD-AFC4-6F175D3DCCD1}">
              <a14:hiddenFill xmlns:a14="http://schemas.microsoft.com/office/drawing/2010/main">
                <a:solidFill>
                  <a:srgbClr val="FFFFFF"/>
                </a:solidFill>
              </a14:hiddenFill>
            </a:ext>
          </a:extLst>
        </p:spPr>
      </p:pic>
      <p:sp>
        <p:nvSpPr>
          <p:cNvPr id="8" name="角丸四角形 7"/>
          <p:cNvSpPr/>
          <p:nvPr/>
        </p:nvSpPr>
        <p:spPr>
          <a:xfrm>
            <a:off x="281143" y="2996952"/>
            <a:ext cx="4254854" cy="288032"/>
          </a:xfrm>
          <a:prstGeom prst="roundRect">
            <a:avLst>
              <a:gd name="adj" fmla="val 0"/>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spcAft>
                <a:spcPts val="0"/>
              </a:spcAft>
            </a:pPr>
            <a:r>
              <a:rPr lang="ja-JP" altLang="en-US" sz="1400" kern="100" dirty="0" smtClean="0">
                <a:latin typeface="メイリオ" pitchFamily="50" charset="-128"/>
                <a:ea typeface="メイリオ" pitchFamily="50" charset="-128"/>
                <a:cs typeface="メイリオ" pitchFamily="50" charset="-128"/>
              </a:rPr>
              <a:t>美幌町生活支援･介護予防体制整備推進協議体</a:t>
            </a:r>
            <a:endParaRPr lang="ja-JP" sz="1400" kern="100" dirty="0">
              <a:latin typeface="メイリオ" pitchFamily="50" charset="-128"/>
              <a:ea typeface="メイリオ" pitchFamily="50" charset="-128"/>
              <a:cs typeface="メイリオ" pitchFamily="50" charset="-128"/>
            </a:endParaRPr>
          </a:p>
        </p:txBody>
      </p:sp>
      <p:pic>
        <p:nvPicPr>
          <p:cNvPr id="10" name="Picture 9" descr="C:\Users\bihoro041\Desktop\l_2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9381399">
            <a:off x="5232735" y="1762971"/>
            <a:ext cx="635409" cy="7685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4" descr="C:\Users\bihoro041\Desktop\l_00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1700548"/>
            <a:ext cx="725066" cy="6325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bihoro041\Desktop\l_002.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783038" y="1414217"/>
            <a:ext cx="725066" cy="6325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bihoro041\Desktop\l_00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99062" y="2852676"/>
            <a:ext cx="725066" cy="6325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1" descr="C:\Users\bihoro041\Desktop\l_23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35450" y="2895114"/>
            <a:ext cx="942752" cy="4460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角丸四角形 15"/>
          <p:cNvSpPr/>
          <p:nvPr/>
        </p:nvSpPr>
        <p:spPr>
          <a:xfrm>
            <a:off x="4932040" y="2045033"/>
            <a:ext cx="732843" cy="216024"/>
          </a:xfrm>
          <a:prstGeom prst="roundRect">
            <a:avLst>
              <a:gd name="adj" fmla="val 477"/>
            </a:avLst>
          </a:prstGeom>
          <a:noFill/>
          <a:ln w="12700">
            <a:no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ja-JP" altLang="en-US" sz="1050" b="1" dirty="0" smtClean="0">
                <a:solidFill>
                  <a:schemeClr val="tx1"/>
                </a:solidFill>
                <a:latin typeface="メイリオ" pitchFamily="50" charset="-128"/>
                <a:ea typeface="メイリオ" pitchFamily="50" charset="-128"/>
                <a:cs typeface="メイリオ" pitchFamily="50" charset="-128"/>
              </a:rPr>
              <a:t>自治会</a:t>
            </a:r>
            <a:endParaRPr lang="en-US" altLang="ja-JP" sz="1050" b="1" dirty="0" smtClean="0">
              <a:solidFill>
                <a:schemeClr val="tx1"/>
              </a:solidFill>
              <a:latin typeface="メイリオ" pitchFamily="50" charset="-128"/>
              <a:ea typeface="メイリオ" pitchFamily="50" charset="-128"/>
              <a:cs typeface="メイリオ" pitchFamily="50" charset="-128"/>
            </a:endParaRPr>
          </a:p>
        </p:txBody>
      </p:sp>
      <p:sp>
        <p:nvSpPr>
          <p:cNvPr id="17" name="角丸四角形 16"/>
          <p:cNvSpPr/>
          <p:nvPr/>
        </p:nvSpPr>
        <p:spPr>
          <a:xfrm>
            <a:off x="5309418" y="3013585"/>
            <a:ext cx="1026289" cy="432048"/>
          </a:xfrm>
          <a:prstGeom prst="roundRect">
            <a:avLst>
              <a:gd name="adj" fmla="val 477"/>
            </a:avLst>
          </a:prstGeom>
          <a:noFill/>
          <a:ln w="12700">
            <a:no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ja-JP" altLang="en-US" sz="1050" b="1" dirty="0" smtClean="0">
                <a:solidFill>
                  <a:schemeClr val="tx1"/>
                </a:solidFill>
                <a:latin typeface="メイリオ" pitchFamily="50" charset="-128"/>
                <a:ea typeface="メイリオ" pitchFamily="50" charset="-128"/>
                <a:cs typeface="メイリオ" pitchFamily="50" charset="-128"/>
              </a:rPr>
              <a:t>就労センター</a:t>
            </a:r>
            <a:endParaRPr lang="en-US" altLang="ja-JP" sz="1050" b="1" dirty="0" smtClean="0">
              <a:solidFill>
                <a:schemeClr val="tx1"/>
              </a:solidFill>
              <a:latin typeface="メイリオ" pitchFamily="50" charset="-128"/>
              <a:ea typeface="メイリオ" pitchFamily="50" charset="-128"/>
              <a:cs typeface="メイリオ" pitchFamily="50" charset="-128"/>
            </a:endParaRPr>
          </a:p>
        </p:txBody>
      </p:sp>
      <p:pic>
        <p:nvPicPr>
          <p:cNvPr id="18" name="Picture 4" descr="C:\Users\bihoro041\Desktop\l_00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72000" y="2276612"/>
            <a:ext cx="688554" cy="63251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C:\Users\bihoro041\Desktop\l_23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380114">
            <a:off x="4978458" y="2249481"/>
            <a:ext cx="913985" cy="6599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0" name="角丸四角形 19"/>
          <p:cNvSpPr/>
          <p:nvPr/>
        </p:nvSpPr>
        <p:spPr>
          <a:xfrm>
            <a:off x="4932040" y="2549089"/>
            <a:ext cx="925284" cy="432048"/>
          </a:xfrm>
          <a:prstGeom prst="roundRect">
            <a:avLst>
              <a:gd name="adj" fmla="val 477"/>
            </a:avLst>
          </a:prstGeom>
          <a:noFill/>
          <a:ln w="12700">
            <a:no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ja-JP" altLang="en-US" sz="1050" b="1" dirty="0" smtClean="0">
                <a:solidFill>
                  <a:schemeClr val="tx1"/>
                </a:solidFill>
                <a:latin typeface="メイリオ" pitchFamily="50" charset="-128"/>
                <a:ea typeface="メイリオ" pitchFamily="50" charset="-128"/>
                <a:cs typeface="メイリオ" pitchFamily="50" charset="-128"/>
              </a:rPr>
              <a:t>介護事業所</a:t>
            </a:r>
            <a:endParaRPr lang="en-US" altLang="ja-JP" sz="1050" b="1" dirty="0" smtClean="0">
              <a:solidFill>
                <a:schemeClr val="tx1"/>
              </a:solidFill>
              <a:latin typeface="メイリオ" pitchFamily="50" charset="-128"/>
              <a:ea typeface="メイリオ" pitchFamily="50" charset="-128"/>
              <a:cs typeface="メイリオ" pitchFamily="50" charset="-128"/>
            </a:endParaRPr>
          </a:p>
        </p:txBody>
      </p:sp>
      <p:pic>
        <p:nvPicPr>
          <p:cNvPr id="21" name="Picture 12" descr="C:\Users\bihoro041\Desktop\l_230.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92280" y="2685950"/>
            <a:ext cx="538281" cy="8193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 name="Picture 10" descr="C:\Users\bihoro041\Desktop\l_230.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4387035">
            <a:off x="7435513" y="2321750"/>
            <a:ext cx="981850" cy="51709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C:\Users\bihoro041\Desktop\l_230.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6200000">
            <a:off x="5426372" y="1794298"/>
            <a:ext cx="410445" cy="246980"/>
          </a:xfrm>
          <a:prstGeom prst="rect">
            <a:avLst/>
          </a:prstGeom>
          <a:noFill/>
          <a:extLst>
            <a:ext uri="{909E8E84-426E-40DD-AFC4-6F175D3DCCD1}">
              <a14:hiddenFill xmlns:a14="http://schemas.microsoft.com/office/drawing/2010/main">
                <a:solidFill>
                  <a:srgbClr val="FFFFFF"/>
                </a:solidFill>
              </a14:hiddenFill>
            </a:ext>
          </a:extLst>
        </p:spPr>
      </p:pic>
      <p:sp>
        <p:nvSpPr>
          <p:cNvPr id="24" name="角丸四角形 23"/>
          <p:cNvSpPr/>
          <p:nvPr/>
        </p:nvSpPr>
        <p:spPr>
          <a:xfrm>
            <a:off x="7196673" y="1197229"/>
            <a:ext cx="1026385" cy="236785"/>
          </a:xfrm>
          <a:prstGeom prst="roundRect">
            <a:avLst>
              <a:gd name="adj" fmla="val 477"/>
            </a:avLst>
          </a:prstGeom>
          <a:noFill/>
          <a:ln w="12700">
            <a:no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ja-JP" altLang="en-US" sz="1050" b="1" dirty="0" smtClean="0">
                <a:solidFill>
                  <a:schemeClr val="tx1"/>
                </a:solidFill>
                <a:latin typeface="メイリオ" pitchFamily="50" charset="-128"/>
                <a:ea typeface="メイリオ" pitchFamily="50" charset="-128"/>
                <a:cs typeface="メイリオ" pitchFamily="50" charset="-128"/>
              </a:rPr>
              <a:t>生活支援ＣＯ</a:t>
            </a:r>
            <a:endParaRPr lang="en-US" altLang="ja-JP" sz="1050" b="1" dirty="0" smtClean="0">
              <a:solidFill>
                <a:schemeClr val="tx1"/>
              </a:solidFill>
              <a:latin typeface="メイリオ" pitchFamily="50" charset="-128"/>
              <a:ea typeface="メイリオ" pitchFamily="50" charset="-128"/>
              <a:cs typeface="メイリオ" pitchFamily="50" charset="-128"/>
            </a:endParaRPr>
          </a:p>
        </p:txBody>
      </p:sp>
      <p:sp>
        <p:nvSpPr>
          <p:cNvPr id="26" name="角丸四角形 25"/>
          <p:cNvSpPr/>
          <p:nvPr/>
        </p:nvSpPr>
        <p:spPr>
          <a:xfrm>
            <a:off x="4811923" y="1214922"/>
            <a:ext cx="1307512" cy="297619"/>
          </a:xfrm>
          <a:prstGeom prst="roundRect">
            <a:avLst>
              <a:gd name="adj" fmla="val 477"/>
            </a:avLst>
          </a:prstGeom>
          <a:noFill/>
          <a:ln w="12700">
            <a:no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ja-JP" altLang="en-US" sz="1050" b="1" dirty="0" smtClean="0">
                <a:solidFill>
                  <a:schemeClr val="tx1"/>
                </a:solidFill>
                <a:latin typeface="メイリオ" pitchFamily="50" charset="-128"/>
                <a:ea typeface="メイリオ" pitchFamily="50" charset="-128"/>
                <a:cs typeface="メイリオ" pitchFamily="50" charset="-128"/>
              </a:rPr>
              <a:t>ボランティア団体</a:t>
            </a:r>
            <a:endParaRPr lang="en-US" altLang="ja-JP" sz="1050" b="1" dirty="0" smtClean="0">
              <a:solidFill>
                <a:schemeClr val="tx1"/>
              </a:solidFill>
              <a:latin typeface="メイリオ" pitchFamily="50" charset="-128"/>
              <a:ea typeface="メイリオ" pitchFamily="50" charset="-128"/>
              <a:cs typeface="メイリオ" pitchFamily="50" charset="-128"/>
            </a:endParaRPr>
          </a:p>
        </p:txBody>
      </p:sp>
      <p:pic>
        <p:nvPicPr>
          <p:cNvPr id="27" name="Picture 3" descr="C:\Users\bihoro041\Desktop\tnm.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72200" y="3097369"/>
            <a:ext cx="157945" cy="859386"/>
          </a:xfrm>
          <a:prstGeom prst="rect">
            <a:avLst/>
          </a:prstGeom>
          <a:noFill/>
          <a:extLst>
            <a:ext uri="{909E8E84-426E-40DD-AFC4-6F175D3DCCD1}">
              <a14:hiddenFill xmlns:a14="http://schemas.microsoft.com/office/drawing/2010/main">
                <a:solidFill>
                  <a:srgbClr val="FFFFFF"/>
                </a:solidFill>
              </a14:hiddenFill>
            </a:ext>
          </a:extLst>
        </p:spPr>
      </p:pic>
      <p:sp>
        <p:nvSpPr>
          <p:cNvPr id="28" name="角丸四角形 27"/>
          <p:cNvSpPr/>
          <p:nvPr/>
        </p:nvSpPr>
        <p:spPr>
          <a:xfrm>
            <a:off x="5755085" y="5107265"/>
            <a:ext cx="799865" cy="324609"/>
          </a:xfrm>
          <a:prstGeom prst="roundRect">
            <a:avLst>
              <a:gd name="adj" fmla="val 477"/>
            </a:avLst>
          </a:prstGeom>
          <a:noFill/>
          <a:ln w="12700">
            <a:noFill/>
          </a:ln>
        </p:spPr>
        <p:style>
          <a:lnRef idx="2">
            <a:schemeClr val="dk1"/>
          </a:lnRef>
          <a:fillRef idx="1">
            <a:schemeClr val="lt1"/>
          </a:fillRef>
          <a:effectRef idx="0">
            <a:schemeClr val="dk1"/>
          </a:effectRef>
          <a:fontRef idx="minor">
            <a:schemeClr val="dk1"/>
          </a:fontRef>
        </p:style>
        <p:txBody>
          <a:bodyPr rtlCol="0" anchor="ctr"/>
          <a:lstStyle/>
          <a:p>
            <a:pPr algn="ctr">
              <a:lnSpc>
                <a:spcPts val="2500"/>
              </a:lnSpc>
            </a:pPr>
            <a:r>
              <a:rPr lang="ja-JP" altLang="en-US" sz="1050" dirty="0" smtClean="0">
                <a:solidFill>
                  <a:schemeClr val="tx1"/>
                </a:solidFill>
                <a:latin typeface="メイリオ" pitchFamily="50" charset="-128"/>
                <a:ea typeface="メイリオ" pitchFamily="50" charset="-128"/>
                <a:cs typeface="メイリオ" pitchFamily="50" charset="-128"/>
              </a:rPr>
              <a:t>働きかけ</a:t>
            </a:r>
            <a:endParaRPr lang="en-US" altLang="ja-JP" sz="1050" dirty="0" smtClean="0">
              <a:solidFill>
                <a:schemeClr val="tx1"/>
              </a:solidFill>
              <a:latin typeface="メイリオ" pitchFamily="50" charset="-128"/>
              <a:ea typeface="メイリオ" pitchFamily="50" charset="-128"/>
              <a:cs typeface="メイリオ" pitchFamily="50" charset="-128"/>
            </a:endParaRPr>
          </a:p>
        </p:txBody>
      </p:sp>
      <p:pic>
        <p:nvPicPr>
          <p:cNvPr id="29" name="Picture 5" descr="C:\Users\bihoro041\Desktop\l_003.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260569" y="5363855"/>
            <a:ext cx="936104" cy="74888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Users\bihoro041\Desktop\l_002.png"/>
          <p:cNvPicPr>
            <a:picLocks noChangeAspect="1" noChangeArrowheads="1"/>
          </p:cNvPicPr>
          <p:nvPr/>
        </p:nvPicPr>
        <p:blipFill>
          <a:blip r:embed="rId17" cstate="print">
            <a:extLst>
              <a:ext uri="{BEBA8EAE-BF5A-486C-A8C5-ECC9F3942E4B}">
                <a14:imgProps xmlns:a14="http://schemas.microsoft.com/office/drawing/2010/main">
                  <a14:imgLayer r:embed="rId8">
                    <a14:imgEffect>
                      <a14:backgroundRemoval t="1316" b="98026" l="9195" r="89080"/>
                    </a14:imgEffect>
                  </a14:imgLayer>
                </a14:imgProps>
              </a:ext>
              <a:ext uri="{28A0092B-C50C-407E-A947-70E740481C1C}">
                <a14:useLocalDpi xmlns:a14="http://schemas.microsoft.com/office/drawing/2010/main" val="0"/>
              </a:ext>
            </a:extLst>
          </a:blip>
          <a:srcRect/>
          <a:stretch>
            <a:fillRect/>
          </a:stretch>
        </p:blipFill>
        <p:spPr bwMode="auto">
          <a:xfrm>
            <a:off x="6660232" y="5480221"/>
            <a:ext cx="725066" cy="63251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Users\bihoro041\Desktop\l_002.png"/>
          <p:cNvPicPr>
            <a:picLocks noChangeAspect="1" noChangeArrowheads="1"/>
          </p:cNvPicPr>
          <p:nvPr/>
        </p:nvPicPr>
        <p:blipFill>
          <a:blip r:embed="rId17" cstate="print">
            <a:extLst>
              <a:ext uri="{BEBA8EAE-BF5A-486C-A8C5-ECC9F3942E4B}">
                <a14:imgProps xmlns:a14="http://schemas.microsoft.com/office/drawing/2010/main">
                  <a14:imgLayer r:embed="rId8">
                    <a14:imgEffect>
                      <a14:backgroundRemoval t="1316" b="98026" l="9195" r="89080"/>
                    </a14:imgEffect>
                  </a14:imgLayer>
                </a14:imgProps>
              </a:ext>
              <a:ext uri="{28A0092B-C50C-407E-A947-70E740481C1C}">
                <a14:useLocalDpi xmlns:a14="http://schemas.microsoft.com/office/drawing/2010/main" val="0"/>
              </a:ext>
            </a:extLst>
          </a:blip>
          <a:srcRect/>
          <a:stretch>
            <a:fillRect/>
          </a:stretch>
        </p:blipFill>
        <p:spPr bwMode="auto">
          <a:xfrm>
            <a:off x="6086157" y="5480221"/>
            <a:ext cx="725066" cy="63251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3" descr="C:\Users\bihoro041\Desktop\gi01a201503102200.jpg"/>
          <p:cNvPicPr>
            <a:picLocks noChangeAspect="1" noChangeArrowheads="1"/>
          </p:cNvPicPr>
          <p:nvPr/>
        </p:nvPicPr>
        <p:blipFill>
          <a:blip r:embed="rId18" cstate="print">
            <a:duotone>
              <a:schemeClr val="accent3">
                <a:shade val="45000"/>
                <a:satMod val="135000"/>
              </a:schemeClr>
              <a:prstClr val="white"/>
            </a:duotone>
            <a:extLst>
              <a:ext uri="{BEBA8EAE-BF5A-486C-A8C5-ECC9F3942E4B}">
                <a14:imgProps xmlns:a14="http://schemas.microsoft.com/office/drawing/2010/main">
                  <a14:imgLayer r:embed="rId19">
                    <a14:imgEffect>
                      <a14:backgroundRemoval t="424" b="100000" l="0" r="100000"/>
                    </a14:imgEffect>
                  </a14:imgLayer>
                </a14:imgProps>
              </a:ext>
              <a:ext uri="{28A0092B-C50C-407E-A947-70E740481C1C}">
                <a14:useLocalDpi xmlns:a14="http://schemas.microsoft.com/office/drawing/2010/main" val="0"/>
              </a:ext>
            </a:extLst>
          </a:blip>
          <a:srcRect/>
          <a:stretch>
            <a:fillRect/>
          </a:stretch>
        </p:blipFill>
        <p:spPr bwMode="auto">
          <a:xfrm>
            <a:off x="6409466" y="5758440"/>
            <a:ext cx="648072" cy="694896"/>
          </a:xfrm>
          <a:prstGeom prst="rect">
            <a:avLst/>
          </a:prstGeom>
          <a:noFill/>
          <a:extLst>
            <a:ext uri="{909E8E84-426E-40DD-AFC4-6F175D3DCCD1}">
              <a14:hiddenFill xmlns:a14="http://schemas.microsoft.com/office/drawing/2010/main">
                <a:solidFill>
                  <a:srgbClr val="FFFFFF"/>
                </a:solidFill>
              </a14:hiddenFill>
            </a:ext>
          </a:extLst>
        </p:spPr>
      </p:pic>
      <p:sp>
        <p:nvSpPr>
          <p:cNvPr id="34" name="角丸四角形 33"/>
          <p:cNvSpPr/>
          <p:nvPr/>
        </p:nvSpPr>
        <p:spPr>
          <a:xfrm>
            <a:off x="5868144" y="5966198"/>
            <a:ext cx="2022607" cy="432048"/>
          </a:xfrm>
          <a:prstGeom prst="roundRect">
            <a:avLst>
              <a:gd name="adj" fmla="val 477"/>
            </a:avLst>
          </a:prstGeom>
          <a:noFill/>
          <a:ln w="12700">
            <a:noFill/>
          </a:ln>
        </p:spPr>
        <p:style>
          <a:lnRef idx="2">
            <a:schemeClr val="dk1"/>
          </a:lnRef>
          <a:fillRef idx="1">
            <a:schemeClr val="lt1"/>
          </a:fillRef>
          <a:effectRef idx="0">
            <a:schemeClr val="dk1"/>
          </a:effectRef>
          <a:fontRef idx="minor">
            <a:schemeClr val="dk1"/>
          </a:fontRef>
        </p:style>
        <p:txBody>
          <a:bodyPr rtlCol="0" anchor="ctr"/>
          <a:lstStyle/>
          <a:p>
            <a:pPr algn="ctr">
              <a:lnSpc>
                <a:spcPts val="2500"/>
              </a:lnSpc>
            </a:pPr>
            <a:r>
              <a:rPr lang="ja-JP" altLang="en-US" sz="1050" b="1" dirty="0" smtClean="0">
                <a:solidFill>
                  <a:schemeClr val="tx1"/>
                </a:solidFill>
                <a:latin typeface="メイリオ" pitchFamily="50" charset="-128"/>
                <a:ea typeface="メイリオ" pitchFamily="50" charset="-128"/>
                <a:cs typeface="メイリオ" pitchFamily="50" charset="-128"/>
              </a:rPr>
              <a:t>地域やボランティア団体など</a:t>
            </a:r>
            <a:endParaRPr lang="en-US" altLang="ja-JP" sz="1050" b="1" dirty="0" smtClean="0">
              <a:solidFill>
                <a:schemeClr val="tx1"/>
              </a:solidFill>
              <a:latin typeface="メイリオ" pitchFamily="50" charset="-128"/>
              <a:ea typeface="メイリオ" pitchFamily="50" charset="-128"/>
              <a:cs typeface="メイリオ" pitchFamily="50" charset="-128"/>
            </a:endParaRPr>
          </a:p>
        </p:txBody>
      </p:sp>
      <p:sp>
        <p:nvSpPr>
          <p:cNvPr id="35" name="角丸四角形 34"/>
          <p:cNvSpPr/>
          <p:nvPr/>
        </p:nvSpPr>
        <p:spPr>
          <a:xfrm>
            <a:off x="6228184" y="2044981"/>
            <a:ext cx="857106" cy="303899"/>
          </a:xfrm>
          <a:prstGeom prst="roundRect">
            <a:avLst>
              <a:gd name="adj" fmla="val 477"/>
            </a:avLst>
          </a:prstGeom>
          <a:noFill/>
          <a:ln w="12700">
            <a:noFill/>
          </a:ln>
        </p:spPr>
        <p:style>
          <a:lnRef idx="2">
            <a:schemeClr val="dk1"/>
          </a:lnRef>
          <a:fillRef idx="1">
            <a:schemeClr val="lt1"/>
          </a:fillRef>
          <a:effectRef idx="0">
            <a:schemeClr val="dk1"/>
          </a:effectRef>
          <a:fontRef idx="minor">
            <a:schemeClr val="dk1"/>
          </a:fontRef>
        </p:style>
        <p:txBody>
          <a:bodyPr rtlCol="0" anchor="ctr"/>
          <a:lstStyle/>
          <a:p>
            <a:pPr algn="ctr">
              <a:lnSpc>
                <a:spcPts val="1600"/>
              </a:lnSpc>
            </a:pPr>
            <a:r>
              <a:rPr lang="ja-JP" altLang="en-US" sz="1600" b="1" dirty="0" smtClean="0">
                <a:solidFill>
                  <a:srgbClr val="FF000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協議体</a:t>
            </a:r>
            <a:endParaRPr lang="en-US" altLang="ja-JP" sz="1100" b="1" dirty="0" smtClean="0">
              <a:solidFill>
                <a:srgbClr val="FF0000"/>
              </a:solidFill>
              <a:latin typeface="メイリオ" pitchFamily="50" charset="-128"/>
              <a:ea typeface="メイリオ" pitchFamily="50" charset="-128"/>
              <a:cs typeface="メイリオ" pitchFamily="50" charset="-128"/>
            </a:endParaRPr>
          </a:p>
        </p:txBody>
      </p:sp>
      <p:pic>
        <p:nvPicPr>
          <p:cNvPr id="36" name="Picture 2" descr="C:\Users\bihoro041\Desktop\イラスト・画像\協議体２\l_215.png"/>
          <p:cNvPicPr>
            <a:picLocks noChangeAspect="1" noChangeArrowheads="1"/>
          </p:cNvPicPr>
          <p:nvPr/>
        </p:nvPicPr>
        <p:blipFill>
          <a:blip r:embed="rId20" cstate="print">
            <a:duotone>
              <a:schemeClr val="accent5">
                <a:shade val="45000"/>
                <a:satMod val="135000"/>
              </a:schemeClr>
              <a:prstClr val="white"/>
            </a:duotone>
            <a:extLst>
              <a:ext uri="{BEBA8EAE-BF5A-486C-A8C5-ECC9F3942E4B}">
                <a14:imgProps xmlns:a14="http://schemas.microsoft.com/office/drawing/2010/main">
                  <a14:imgLayer r:embed="rId2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396717" y="3923211"/>
            <a:ext cx="846094" cy="67687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C:\Users\bihoro041\Desktop\イラスト・画像\協議体２\l_215.png"/>
          <p:cNvPicPr>
            <a:picLocks noChangeAspect="1" noChangeArrowheads="1"/>
          </p:cNvPicPr>
          <p:nvPr/>
        </p:nvPicPr>
        <p:blipFill>
          <a:blip r:embed="rId20" cstate="print">
            <a:duotone>
              <a:schemeClr val="accent5">
                <a:shade val="45000"/>
                <a:satMod val="135000"/>
              </a:schemeClr>
              <a:prstClr val="white"/>
            </a:duotone>
            <a:extLst>
              <a:ext uri="{BEBA8EAE-BF5A-486C-A8C5-ECC9F3942E4B}">
                <a14:imgProps xmlns:a14="http://schemas.microsoft.com/office/drawing/2010/main">
                  <a14:imgLayer r:embed="rId2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228184" y="3945509"/>
            <a:ext cx="846094" cy="676875"/>
          </a:xfrm>
          <a:prstGeom prst="rect">
            <a:avLst/>
          </a:prstGeom>
          <a:noFill/>
          <a:extLst>
            <a:ext uri="{909E8E84-426E-40DD-AFC4-6F175D3DCCD1}">
              <a14:hiddenFill xmlns:a14="http://schemas.microsoft.com/office/drawing/2010/main">
                <a:solidFill>
                  <a:srgbClr val="FFFFFF"/>
                </a:solidFill>
              </a14:hiddenFill>
            </a:ext>
          </a:extLst>
        </p:spPr>
      </p:pic>
      <p:sp>
        <p:nvSpPr>
          <p:cNvPr id="38" name="角丸四角形 37"/>
          <p:cNvSpPr/>
          <p:nvPr/>
        </p:nvSpPr>
        <p:spPr>
          <a:xfrm>
            <a:off x="6352447" y="4211243"/>
            <a:ext cx="732843" cy="216024"/>
          </a:xfrm>
          <a:prstGeom prst="roundRect">
            <a:avLst>
              <a:gd name="adj" fmla="val 477"/>
            </a:avLst>
          </a:prstGeom>
          <a:noFill/>
          <a:ln w="12700">
            <a:noFill/>
          </a:ln>
        </p:spPr>
        <p:style>
          <a:lnRef idx="2">
            <a:schemeClr val="dk1"/>
          </a:lnRef>
          <a:fillRef idx="1">
            <a:schemeClr val="lt1"/>
          </a:fillRef>
          <a:effectRef idx="0">
            <a:schemeClr val="dk1"/>
          </a:effectRef>
          <a:fontRef idx="minor">
            <a:schemeClr val="dk1"/>
          </a:fontRef>
        </p:style>
        <p:txBody>
          <a:bodyPr rtlCol="0" anchor="ctr"/>
          <a:lstStyle/>
          <a:p>
            <a:pPr algn="ctr">
              <a:lnSpc>
                <a:spcPts val="2500"/>
              </a:lnSpc>
            </a:pPr>
            <a:r>
              <a:rPr lang="ja-JP" altLang="en-US" sz="1050" b="1" dirty="0" smtClean="0">
                <a:solidFill>
                  <a:schemeClr val="tx1"/>
                </a:solidFill>
                <a:latin typeface="メイリオ" pitchFamily="50" charset="-128"/>
                <a:ea typeface="メイリオ" pitchFamily="50" charset="-128"/>
                <a:cs typeface="メイリオ" pitchFamily="50" charset="-128"/>
              </a:rPr>
              <a:t>町事務局</a:t>
            </a:r>
            <a:endParaRPr lang="en-US" altLang="ja-JP" sz="1050" b="1" dirty="0" smtClean="0">
              <a:solidFill>
                <a:schemeClr val="tx1"/>
              </a:solidFill>
              <a:latin typeface="メイリオ" pitchFamily="50" charset="-128"/>
              <a:ea typeface="メイリオ" pitchFamily="50" charset="-128"/>
              <a:cs typeface="メイリオ" pitchFamily="50" charset="-128"/>
            </a:endParaRPr>
          </a:p>
        </p:txBody>
      </p:sp>
      <p:pic>
        <p:nvPicPr>
          <p:cNvPr id="39" name="Picture 4" descr="C:\Users\bihoro041\Desktop\イラスト・画像\協議体２\l_214.png"/>
          <p:cNvPicPr>
            <a:picLocks noChangeAspect="1" noChangeArrowheads="1"/>
          </p:cNvPicPr>
          <p:nvPr/>
        </p:nvPicPr>
        <p:blipFill>
          <a:blip r:embed="rId22" cstate="print">
            <a:duotone>
              <a:schemeClr val="accent5">
                <a:shade val="45000"/>
                <a:satMod val="135000"/>
              </a:schemeClr>
              <a:prstClr val="white"/>
            </a:duotone>
            <a:extLst>
              <a:ext uri="{BEBA8EAE-BF5A-486C-A8C5-ECC9F3942E4B}">
                <a14:imgProps xmlns:a14="http://schemas.microsoft.com/office/drawing/2010/main">
                  <a14:imgLayer r:embed="rId2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817264" y="5431874"/>
            <a:ext cx="851080" cy="68086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5" descr="C:\Users\bihoro041\Desktop\l_003.png"/>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835917" y="1340860"/>
            <a:ext cx="936104" cy="74888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C:\Users\bihoro041\Desktop\l_00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67414" y="2348620"/>
            <a:ext cx="725066" cy="632517"/>
          </a:xfrm>
          <a:prstGeom prst="rect">
            <a:avLst/>
          </a:prstGeom>
          <a:noFill/>
          <a:extLst>
            <a:ext uri="{909E8E84-426E-40DD-AFC4-6F175D3DCCD1}">
              <a14:hiddenFill xmlns:a14="http://schemas.microsoft.com/office/drawing/2010/main">
                <a:solidFill>
                  <a:srgbClr val="FFFFFF"/>
                </a:solidFill>
              </a14:hiddenFill>
            </a:ext>
          </a:extLst>
        </p:spPr>
      </p:pic>
      <p:sp>
        <p:nvSpPr>
          <p:cNvPr id="42" name="角丸四角形 41"/>
          <p:cNvSpPr/>
          <p:nvPr/>
        </p:nvSpPr>
        <p:spPr>
          <a:xfrm>
            <a:off x="7381010" y="2659191"/>
            <a:ext cx="1307512" cy="183900"/>
          </a:xfrm>
          <a:prstGeom prst="roundRect">
            <a:avLst>
              <a:gd name="adj" fmla="val 477"/>
            </a:avLst>
          </a:prstGeom>
          <a:noFill/>
          <a:ln w="12700">
            <a:no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ja-JP" altLang="en-US" sz="1050" b="1" dirty="0" smtClean="0">
                <a:solidFill>
                  <a:schemeClr val="tx1"/>
                </a:solidFill>
                <a:latin typeface="メイリオ" pitchFamily="50" charset="-128"/>
                <a:ea typeface="メイリオ" pitchFamily="50" charset="-128"/>
                <a:cs typeface="メイリオ" pitchFamily="50" charset="-128"/>
              </a:rPr>
              <a:t>社会福祉協議会</a:t>
            </a:r>
            <a:endParaRPr lang="en-US" altLang="ja-JP" sz="1050" b="1" dirty="0" smtClean="0">
              <a:solidFill>
                <a:schemeClr val="tx1"/>
              </a:solidFill>
              <a:latin typeface="メイリオ" pitchFamily="50" charset="-128"/>
              <a:ea typeface="メイリオ" pitchFamily="50" charset="-128"/>
              <a:cs typeface="メイリオ" pitchFamily="50" charset="-128"/>
            </a:endParaRPr>
          </a:p>
        </p:txBody>
      </p:sp>
      <p:pic>
        <p:nvPicPr>
          <p:cNvPr id="43" name="Picture 4" descr="C:\Users\bihoro041\Desktop\l_00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24328" y="2915099"/>
            <a:ext cx="725066" cy="632517"/>
          </a:xfrm>
          <a:prstGeom prst="rect">
            <a:avLst/>
          </a:prstGeom>
          <a:noFill/>
          <a:extLst>
            <a:ext uri="{909E8E84-426E-40DD-AFC4-6F175D3DCCD1}">
              <a14:hiddenFill xmlns:a14="http://schemas.microsoft.com/office/drawing/2010/main">
                <a:solidFill>
                  <a:srgbClr val="FFFFFF"/>
                </a:solidFill>
              </a14:hiddenFill>
            </a:ext>
          </a:extLst>
        </p:spPr>
      </p:pic>
      <p:sp>
        <p:nvSpPr>
          <p:cNvPr id="44" name="角丸四角形 43"/>
          <p:cNvSpPr/>
          <p:nvPr/>
        </p:nvSpPr>
        <p:spPr>
          <a:xfrm>
            <a:off x="6988765" y="3102896"/>
            <a:ext cx="1471667" cy="244251"/>
          </a:xfrm>
          <a:prstGeom prst="roundRect">
            <a:avLst>
              <a:gd name="adj" fmla="val 477"/>
            </a:avLst>
          </a:prstGeom>
          <a:noFill/>
          <a:ln w="12700">
            <a:no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ja-JP" altLang="en-US" sz="1050" b="1" dirty="0" smtClean="0">
                <a:solidFill>
                  <a:schemeClr val="tx1"/>
                </a:solidFill>
                <a:latin typeface="メイリオ" pitchFamily="50" charset="-128"/>
                <a:ea typeface="メイリオ" pitchFamily="50" charset="-128"/>
                <a:cs typeface="メイリオ" pitchFamily="50" charset="-128"/>
              </a:rPr>
              <a:t>包括支援センター</a:t>
            </a:r>
            <a:endParaRPr lang="en-US" altLang="ja-JP" sz="1050" b="1" dirty="0" smtClean="0">
              <a:solidFill>
                <a:schemeClr val="tx1"/>
              </a:solidFill>
              <a:latin typeface="メイリオ" pitchFamily="50" charset="-128"/>
              <a:ea typeface="メイリオ" pitchFamily="50" charset="-128"/>
              <a:cs typeface="メイリオ" pitchFamily="50" charset="-128"/>
            </a:endParaRPr>
          </a:p>
        </p:txBody>
      </p:sp>
      <p:sp>
        <p:nvSpPr>
          <p:cNvPr id="45" name="上下矢印 44"/>
          <p:cNvSpPr/>
          <p:nvPr/>
        </p:nvSpPr>
        <p:spPr>
          <a:xfrm>
            <a:off x="6653257" y="2677685"/>
            <a:ext cx="150991" cy="1288731"/>
          </a:xfrm>
          <a:prstGeom prst="upDownArrow">
            <a:avLst>
              <a:gd name="adj1" fmla="val 50000"/>
              <a:gd name="adj2" fmla="val 142960"/>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46" name="角丸四角形 45"/>
          <p:cNvSpPr/>
          <p:nvPr/>
        </p:nvSpPr>
        <p:spPr>
          <a:xfrm>
            <a:off x="6448690" y="3203131"/>
            <a:ext cx="574075" cy="249631"/>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tlCol="0" anchor="ctr"/>
          <a:lstStyle/>
          <a:p>
            <a:pPr algn="ctr">
              <a:lnSpc>
                <a:spcPts val="1500"/>
              </a:lnSpc>
            </a:pPr>
            <a:r>
              <a:rPr lang="ja-JP" altLang="en-US" sz="1050" dirty="0" smtClean="0">
                <a:solidFill>
                  <a:srgbClr val="0070C0"/>
                </a:solidFill>
                <a:latin typeface="メイリオ" pitchFamily="50" charset="-128"/>
                <a:ea typeface="メイリオ" pitchFamily="50" charset="-128"/>
                <a:cs typeface="メイリオ" pitchFamily="50" charset="-128"/>
              </a:rPr>
              <a:t>連携</a:t>
            </a:r>
            <a:endParaRPr lang="en-US" altLang="ja-JP" sz="1050" dirty="0" smtClean="0">
              <a:solidFill>
                <a:srgbClr val="0070C0"/>
              </a:solidFill>
              <a:latin typeface="メイリオ" pitchFamily="50" charset="-128"/>
              <a:ea typeface="メイリオ" pitchFamily="50" charset="-128"/>
              <a:cs typeface="メイリオ" pitchFamily="50" charset="-128"/>
            </a:endParaRPr>
          </a:p>
        </p:txBody>
      </p:sp>
      <p:pic>
        <p:nvPicPr>
          <p:cNvPr id="47" name="Picture 3" descr="C:\Users\bihoro041\Desktop\tnm.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23080" y="3107030"/>
            <a:ext cx="169200" cy="859386"/>
          </a:xfrm>
          <a:prstGeom prst="rect">
            <a:avLst/>
          </a:prstGeom>
          <a:noFill/>
          <a:extLst>
            <a:ext uri="{909E8E84-426E-40DD-AFC4-6F175D3DCCD1}">
              <a14:hiddenFill xmlns:a14="http://schemas.microsoft.com/office/drawing/2010/main">
                <a:solidFill>
                  <a:srgbClr val="FFFFFF"/>
                </a:solidFill>
              </a14:hiddenFill>
            </a:ext>
          </a:extLst>
        </p:spPr>
      </p:pic>
      <p:sp>
        <p:nvSpPr>
          <p:cNvPr id="48" name="角丸四角形 47"/>
          <p:cNvSpPr/>
          <p:nvPr/>
        </p:nvSpPr>
        <p:spPr>
          <a:xfrm>
            <a:off x="6119435" y="3817596"/>
            <a:ext cx="574075" cy="249631"/>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tlCol="0" anchor="ctr"/>
          <a:lstStyle/>
          <a:p>
            <a:pPr algn="ctr">
              <a:lnSpc>
                <a:spcPts val="1500"/>
              </a:lnSpc>
            </a:pPr>
            <a:r>
              <a:rPr lang="ja-JP" altLang="en-US" sz="1050" dirty="0" smtClean="0">
                <a:solidFill>
                  <a:srgbClr val="0070C0"/>
                </a:solidFill>
                <a:latin typeface="メイリオ" pitchFamily="50" charset="-128"/>
                <a:ea typeface="メイリオ" pitchFamily="50" charset="-128"/>
                <a:cs typeface="メイリオ" pitchFamily="50" charset="-128"/>
              </a:rPr>
              <a:t>提案</a:t>
            </a:r>
            <a:endParaRPr lang="en-US" altLang="ja-JP" sz="1050" dirty="0" smtClean="0">
              <a:solidFill>
                <a:srgbClr val="0070C0"/>
              </a:solidFill>
              <a:latin typeface="メイリオ" pitchFamily="50" charset="-128"/>
              <a:ea typeface="メイリオ" pitchFamily="50" charset="-128"/>
              <a:cs typeface="メイリオ" pitchFamily="50" charset="-128"/>
            </a:endParaRPr>
          </a:p>
        </p:txBody>
      </p:sp>
      <p:sp>
        <p:nvSpPr>
          <p:cNvPr id="49" name="角丸四角形 48"/>
          <p:cNvSpPr/>
          <p:nvPr/>
        </p:nvSpPr>
        <p:spPr>
          <a:xfrm>
            <a:off x="6732240" y="3817596"/>
            <a:ext cx="898321" cy="249631"/>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tlCol="0" anchor="ctr"/>
          <a:lstStyle/>
          <a:p>
            <a:pPr algn="ctr">
              <a:lnSpc>
                <a:spcPts val="1500"/>
              </a:lnSpc>
            </a:pPr>
            <a:r>
              <a:rPr lang="ja-JP" altLang="en-US" sz="1050" dirty="0" smtClean="0">
                <a:solidFill>
                  <a:srgbClr val="0070C0"/>
                </a:solidFill>
                <a:latin typeface="メイリオ" pitchFamily="50" charset="-128"/>
                <a:ea typeface="メイリオ" pitchFamily="50" charset="-128"/>
                <a:cs typeface="メイリオ" pitchFamily="50" charset="-128"/>
              </a:rPr>
              <a:t>企画･立案</a:t>
            </a:r>
            <a:endParaRPr lang="en-US" altLang="ja-JP" sz="1050" dirty="0" smtClean="0">
              <a:solidFill>
                <a:srgbClr val="0070C0"/>
              </a:solidFill>
              <a:latin typeface="メイリオ" pitchFamily="50" charset="-128"/>
              <a:ea typeface="メイリオ" pitchFamily="50" charset="-128"/>
              <a:cs typeface="メイリオ" pitchFamily="50" charset="-128"/>
            </a:endParaRPr>
          </a:p>
        </p:txBody>
      </p:sp>
      <p:sp>
        <p:nvSpPr>
          <p:cNvPr id="50" name="角丸四角形 49"/>
          <p:cNvSpPr/>
          <p:nvPr/>
        </p:nvSpPr>
        <p:spPr>
          <a:xfrm>
            <a:off x="6332594" y="4402292"/>
            <a:ext cx="721831" cy="249631"/>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tlCol="0" anchor="ctr"/>
          <a:lstStyle/>
          <a:p>
            <a:pPr algn="ctr">
              <a:lnSpc>
                <a:spcPts val="1500"/>
              </a:lnSpc>
            </a:pPr>
            <a:r>
              <a:rPr lang="ja-JP" altLang="en-US" sz="1050" dirty="0" smtClean="0">
                <a:solidFill>
                  <a:srgbClr val="0070C0"/>
                </a:solidFill>
                <a:latin typeface="メイリオ" pitchFamily="50" charset="-128"/>
                <a:ea typeface="メイリオ" pitchFamily="50" charset="-128"/>
                <a:cs typeface="メイリオ" pitchFamily="50" charset="-128"/>
              </a:rPr>
              <a:t>決定責任</a:t>
            </a:r>
            <a:endParaRPr lang="en-US" altLang="ja-JP" sz="1050" dirty="0" smtClean="0">
              <a:solidFill>
                <a:srgbClr val="0070C0"/>
              </a:solidFill>
              <a:latin typeface="メイリオ" pitchFamily="50" charset="-128"/>
              <a:ea typeface="メイリオ" pitchFamily="50" charset="-128"/>
              <a:cs typeface="メイリオ" pitchFamily="50" charset="-128"/>
            </a:endParaRPr>
          </a:p>
        </p:txBody>
      </p:sp>
      <p:pic>
        <p:nvPicPr>
          <p:cNvPr id="51" name="Picture 3" descr="C:\Users\bihoro041\Desktop\tnm.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535856" y="4600085"/>
            <a:ext cx="355012" cy="76376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C:\Users\bihoro041\Desktop\l_230.jpg"/>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98305"/>
                    </a14:imgEffect>
                  </a14:imgLayer>
                </a14:imgProps>
              </a:ext>
              <a:ext uri="{28A0092B-C50C-407E-A947-70E740481C1C}">
                <a14:useLocalDpi xmlns:a14="http://schemas.microsoft.com/office/drawing/2010/main" val="0"/>
              </a:ext>
            </a:extLst>
          </a:blip>
          <a:srcRect/>
          <a:stretch>
            <a:fillRect/>
          </a:stretch>
        </p:blipFill>
        <p:spPr bwMode="auto">
          <a:xfrm rot="1888323">
            <a:off x="7255912" y="1471925"/>
            <a:ext cx="981850" cy="517099"/>
          </a:xfrm>
          <a:prstGeom prst="rect">
            <a:avLst/>
          </a:prstGeom>
          <a:noFill/>
          <a:extLst>
            <a:ext uri="{909E8E84-426E-40DD-AFC4-6F175D3DCCD1}">
              <a14:hiddenFill xmlns:a14="http://schemas.microsoft.com/office/drawing/2010/main">
                <a:solidFill>
                  <a:srgbClr val="FFFFFF"/>
                </a:solidFill>
              </a14:hiddenFill>
            </a:ext>
          </a:extLst>
        </p:spPr>
      </p:pic>
      <p:sp>
        <p:nvSpPr>
          <p:cNvPr id="11" name="スライド番号プレースホルダー 10"/>
          <p:cNvSpPr>
            <a:spLocks noGrp="1"/>
          </p:cNvSpPr>
          <p:nvPr>
            <p:ph type="sldNum" sz="quarter" idx="12"/>
          </p:nvPr>
        </p:nvSpPr>
        <p:spPr>
          <a:xfrm>
            <a:off x="3416839" y="6597352"/>
            <a:ext cx="2133600" cy="365125"/>
          </a:xfrm>
        </p:spPr>
        <p:txBody>
          <a:bodyPr/>
          <a:lstStyle/>
          <a:p>
            <a:pPr algn="ctr"/>
            <a:r>
              <a:rPr kumimoji="1" lang="ja-JP" altLang="en-US" sz="1600" b="1" dirty="0" smtClean="0">
                <a:solidFill>
                  <a:schemeClr val="tx1"/>
                </a:solidFill>
              </a:rPr>
              <a:t>７</a:t>
            </a:r>
            <a:endParaRPr kumimoji="1" lang="ja-JP" altLang="en-US" sz="1600" b="1" dirty="0">
              <a:solidFill>
                <a:schemeClr val="tx1"/>
              </a:solidFill>
            </a:endParaRPr>
          </a:p>
        </p:txBody>
      </p:sp>
    </p:spTree>
    <p:extLst>
      <p:ext uri="{BB962C8B-B14F-4D97-AF65-F5344CB8AC3E}">
        <p14:creationId xmlns:p14="http://schemas.microsoft.com/office/powerpoint/2010/main" val="1459964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p:cNvGraphicFramePr>
            <a:graphicFrameLocks noChangeAspect="1"/>
          </p:cNvGraphicFramePr>
          <p:nvPr>
            <p:extLst>
              <p:ext uri="{D42A27DB-BD31-4B8C-83A1-F6EECF244321}">
                <p14:modId xmlns:p14="http://schemas.microsoft.com/office/powerpoint/2010/main" val="950758411"/>
              </p:ext>
            </p:extLst>
          </p:nvPr>
        </p:nvGraphicFramePr>
        <p:xfrm>
          <a:off x="107504" y="-27384"/>
          <a:ext cx="8784975" cy="5112568"/>
        </p:xfrm>
        <a:graphic>
          <a:graphicData uri="http://schemas.openxmlformats.org/presentationml/2006/ole">
            <mc:AlternateContent xmlns:mc="http://schemas.openxmlformats.org/markup-compatibility/2006">
              <mc:Choice xmlns:v="urn:schemas-microsoft-com:vml" Requires="v">
                <p:oleObj spid="_x0000_s4315" name="Acrobat Document" r:id="rId4" imgW="8019943" imgH="5667255" progId="AcroExch.Document.7">
                  <p:embed/>
                </p:oleObj>
              </mc:Choice>
              <mc:Fallback>
                <p:oleObj name="Acrobat Document" r:id="rId4" imgW="8019943" imgH="5667255" progId="AcroExch.Document.7">
                  <p:embed/>
                  <p:pic>
                    <p:nvPicPr>
                      <p:cNvPr id="0" name=""/>
                      <p:cNvPicPr/>
                      <p:nvPr/>
                    </p:nvPicPr>
                    <p:blipFill>
                      <a:blip r:embed="rId5"/>
                      <a:stretch>
                        <a:fillRect/>
                      </a:stretch>
                    </p:blipFill>
                    <p:spPr>
                      <a:xfrm>
                        <a:off x="107504" y="-27384"/>
                        <a:ext cx="8784975" cy="5112568"/>
                      </a:xfrm>
                      <a:prstGeom prst="rect">
                        <a:avLst/>
                      </a:prstGeom>
                    </p:spPr>
                  </p:pic>
                </p:oleObj>
              </mc:Fallback>
            </mc:AlternateContent>
          </a:graphicData>
        </a:graphic>
      </p:graphicFrame>
      <p:sp>
        <p:nvSpPr>
          <p:cNvPr id="3" name="角丸四角形 2"/>
          <p:cNvSpPr/>
          <p:nvPr/>
        </p:nvSpPr>
        <p:spPr>
          <a:xfrm>
            <a:off x="0" y="-27384"/>
            <a:ext cx="9144000" cy="576064"/>
          </a:xfrm>
          <a:prstGeom prst="roundRect">
            <a:avLst>
              <a:gd name="adj" fmla="val 0"/>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spcAft>
                <a:spcPts val="0"/>
              </a:spcAft>
            </a:pPr>
            <a:r>
              <a:rPr lang="ja-JP" altLang="en-US" sz="2000" b="1" kern="100" dirty="0" smtClean="0">
                <a:latin typeface="メイリオ" pitchFamily="50" charset="-128"/>
                <a:ea typeface="メイリオ" pitchFamily="50" charset="-128"/>
                <a:cs typeface="メイリオ" pitchFamily="50" charset="-128"/>
              </a:rPr>
              <a:t>利用手続</a:t>
            </a:r>
            <a:endParaRPr lang="ja-JP" sz="2000" b="1" kern="100" dirty="0">
              <a:latin typeface="メイリオ" pitchFamily="50" charset="-128"/>
              <a:ea typeface="メイリオ" pitchFamily="50" charset="-128"/>
              <a:cs typeface="メイリオ" pitchFamily="50" charset="-128"/>
            </a:endParaRPr>
          </a:p>
        </p:txBody>
      </p:sp>
      <p:sp>
        <p:nvSpPr>
          <p:cNvPr id="5" name="正方形/長方形 4"/>
          <p:cNvSpPr/>
          <p:nvPr/>
        </p:nvSpPr>
        <p:spPr>
          <a:xfrm>
            <a:off x="6372200" y="1412776"/>
            <a:ext cx="1440160" cy="21602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ts val="1200"/>
              </a:lnSpc>
            </a:pPr>
            <a:r>
              <a:rPr kumimoji="1" lang="ja-JP" altLang="en-US" sz="1100" b="1" dirty="0" smtClean="0">
                <a:solidFill>
                  <a:srgbClr val="FF0000"/>
                </a:solidFill>
                <a:latin typeface="メイリオ" pitchFamily="50" charset="-128"/>
                <a:ea typeface="メイリオ" pitchFamily="50" charset="-128"/>
                <a:cs typeface="メイリオ" pitchFamily="50" charset="-128"/>
              </a:rPr>
              <a:t>早急な利用が必要</a:t>
            </a:r>
            <a:endParaRPr kumimoji="1" lang="ja-JP" altLang="en-US" sz="1100" b="1" dirty="0">
              <a:solidFill>
                <a:srgbClr val="FF0000"/>
              </a:solidFill>
              <a:latin typeface="メイリオ" pitchFamily="50" charset="-128"/>
              <a:ea typeface="メイリオ" pitchFamily="50" charset="-128"/>
              <a:cs typeface="メイリオ" pitchFamily="50" charset="-128"/>
            </a:endParaRPr>
          </a:p>
        </p:txBody>
      </p:sp>
      <p:sp>
        <p:nvSpPr>
          <p:cNvPr id="6" name="角丸四角形 5"/>
          <p:cNvSpPr/>
          <p:nvPr/>
        </p:nvSpPr>
        <p:spPr>
          <a:xfrm>
            <a:off x="1187624" y="4869160"/>
            <a:ext cx="6896000" cy="1656184"/>
          </a:xfrm>
          <a:prstGeom prst="roundRect">
            <a:avLst>
              <a:gd name="adj" fmla="val 3164"/>
            </a:avLst>
          </a:prstGeom>
          <a:ln w="12700">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nSpc>
                <a:spcPts val="2000"/>
              </a:lnSpc>
            </a:pPr>
            <a:r>
              <a:rPr lang="en-US" altLang="ja-JP" sz="1400" b="1" dirty="0" smtClean="0">
                <a:latin typeface="メイリオ" pitchFamily="50" charset="-128"/>
                <a:ea typeface="メイリオ" pitchFamily="50" charset="-128"/>
                <a:cs typeface="メイリオ" pitchFamily="50" charset="-128"/>
              </a:rPr>
              <a:t>〈</a:t>
            </a:r>
            <a:r>
              <a:rPr lang="ja-JP" altLang="en-US" sz="1400" b="1" dirty="0" smtClean="0">
                <a:latin typeface="メイリオ" pitchFamily="50" charset="-128"/>
                <a:ea typeface="メイリオ" pitchFamily="50" charset="-128"/>
                <a:cs typeface="メイリオ" pitchFamily="50" charset="-128"/>
              </a:rPr>
              <a:t>当面の基本チェックリストの取扱</a:t>
            </a:r>
            <a:r>
              <a:rPr lang="en-US" altLang="ja-JP" sz="1400" b="1" dirty="0" smtClean="0">
                <a:latin typeface="メイリオ" pitchFamily="50" charset="-128"/>
                <a:ea typeface="メイリオ" pitchFamily="50" charset="-128"/>
                <a:cs typeface="メイリオ" pitchFamily="50" charset="-128"/>
              </a:rPr>
              <a:t>〉</a:t>
            </a:r>
          </a:p>
          <a:p>
            <a:pPr>
              <a:lnSpc>
                <a:spcPts val="2000"/>
              </a:lnSpc>
            </a:pPr>
            <a:r>
              <a:rPr lang="ja-JP" altLang="en-US" sz="1400" dirty="0" smtClean="0">
                <a:latin typeface="メイリオ" pitchFamily="50" charset="-128"/>
                <a:ea typeface="メイリオ" pitchFamily="50" charset="-128"/>
                <a:cs typeface="メイリオ" pitchFamily="50" charset="-128"/>
              </a:rPr>
              <a:t>　</a:t>
            </a:r>
            <a:r>
              <a:rPr lang="ja-JP" altLang="ja-JP" sz="1400" u="sng" dirty="0" smtClean="0">
                <a:latin typeface="メイリオ" pitchFamily="50" charset="-128"/>
                <a:ea typeface="メイリオ" pitchFamily="50" charset="-128"/>
                <a:cs typeface="メイリオ" pitchFamily="50" charset="-128"/>
              </a:rPr>
              <a:t>原則</a:t>
            </a:r>
            <a:r>
              <a:rPr lang="ja-JP" altLang="ja-JP" sz="1400" u="sng" dirty="0">
                <a:latin typeface="メイリオ" pitchFamily="50" charset="-128"/>
                <a:ea typeface="メイリオ" pitchFamily="50" charset="-128"/>
                <a:cs typeface="メイリオ" pitchFamily="50" charset="-128"/>
              </a:rPr>
              <a:t>、</a:t>
            </a:r>
            <a:r>
              <a:rPr lang="ja-JP" altLang="ja-JP" sz="1400" u="sng" dirty="0" smtClean="0">
                <a:latin typeface="メイリオ" pitchFamily="50" charset="-128"/>
                <a:ea typeface="メイリオ" pitchFamily="50" charset="-128"/>
                <a:cs typeface="メイリオ" pitchFamily="50" charset="-128"/>
              </a:rPr>
              <a:t>新規</a:t>
            </a:r>
            <a:r>
              <a:rPr lang="ja-JP" altLang="en-US" sz="1400" u="sng" dirty="0" smtClean="0">
                <a:latin typeface="メイリオ" pitchFamily="50" charset="-128"/>
                <a:ea typeface="メイリオ" pitchFamily="50" charset="-128"/>
                <a:cs typeface="メイリオ" pitchFamily="50" charset="-128"/>
              </a:rPr>
              <a:t>の総合事業サービス</a:t>
            </a:r>
            <a:r>
              <a:rPr lang="ja-JP" altLang="ja-JP" sz="1400" u="sng" dirty="0" smtClean="0">
                <a:latin typeface="メイリオ" pitchFamily="50" charset="-128"/>
                <a:ea typeface="メイリオ" pitchFamily="50" charset="-128"/>
                <a:cs typeface="メイリオ" pitchFamily="50" charset="-128"/>
              </a:rPr>
              <a:t>利用</a:t>
            </a:r>
            <a:r>
              <a:rPr lang="ja-JP" altLang="en-US" sz="1400" u="sng" dirty="0" smtClean="0">
                <a:latin typeface="メイリオ" pitchFamily="50" charset="-128"/>
                <a:ea typeface="メイリオ" pitchFamily="50" charset="-128"/>
                <a:cs typeface="メイリオ" pitchFamily="50" charset="-128"/>
              </a:rPr>
              <a:t>希望</a:t>
            </a:r>
            <a:r>
              <a:rPr lang="ja-JP" altLang="ja-JP" sz="1400" u="sng" dirty="0" smtClean="0">
                <a:latin typeface="メイリオ" pitchFamily="50" charset="-128"/>
                <a:ea typeface="メイリオ" pitchFamily="50" charset="-128"/>
                <a:cs typeface="メイリオ" pitchFamily="50" charset="-128"/>
              </a:rPr>
              <a:t>者</a:t>
            </a:r>
            <a:r>
              <a:rPr lang="ja-JP" altLang="ja-JP" sz="1400" u="sng" dirty="0">
                <a:latin typeface="メイリオ" pitchFamily="50" charset="-128"/>
                <a:ea typeface="メイリオ" pitchFamily="50" charset="-128"/>
                <a:cs typeface="メイリオ" pitchFamily="50" charset="-128"/>
              </a:rPr>
              <a:t>については、要介護</a:t>
            </a:r>
            <a:r>
              <a:rPr lang="ja-JP" altLang="ja-JP" sz="1400" u="sng" dirty="0" smtClean="0">
                <a:latin typeface="メイリオ" pitchFamily="50" charset="-128"/>
                <a:ea typeface="メイリオ" pitchFamily="50" charset="-128"/>
                <a:cs typeface="メイリオ" pitchFamily="50" charset="-128"/>
              </a:rPr>
              <a:t>認定</a:t>
            </a:r>
            <a:r>
              <a:rPr lang="ja-JP" altLang="en-US" sz="1400" u="sng" dirty="0" smtClean="0">
                <a:latin typeface="メイリオ" pitchFamily="50" charset="-128"/>
                <a:ea typeface="メイリオ" pitchFamily="50" charset="-128"/>
                <a:cs typeface="メイリオ" pitchFamily="50" charset="-128"/>
              </a:rPr>
              <a:t>を行います</a:t>
            </a:r>
            <a:r>
              <a:rPr lang="ja-JP" altLang="ja-JP" sz="1400" u="sng" dirty="0" smtClean="0">
                <a:latin typeface="メイリオ" pitchFamily="50" charset="-128"/>
                <a:ea typeface="メイリオ" pitchFamily="50" charset="-128"/>
                <a:cs typeface="メイリオ" pitchFamily="50" charset="-128"/>
              </a:rPr>
              <a:t>。</a:t>
            </a:r>
            <a:endParaRPr lang="ja-JP" altLang="ja-JP" sz="1400" u="sng" dirty="0">
              <a:latin typeface="メイリオ" pitchFamily="50" charset="-128"/>
              <a:ea typeface="メイリオ" pitchFamily="50" charset="-128"/>
              <a:cs typeface="メイリオ" pitchFamily="50" charset="-128"/>
            </a:endParaRPr>
          </a:p>
          <a:p>
            <a:pPr>
              <a:lnSpc>
                <a:spcPts val="2000"/>
              </a:lnSpc>
            </a:pPr>
            <a:r>
              <a:rPr lang="ja-JP" altLang="en-US" sz="1400" dirty="0" smtClean="0">
                <a:latin typeface="メイリオ" pitchFamily="50" charset="-128"/>
                <a:ea typeface="メイリオ" pitchFamily="50" charset="-128"/>
                <a:cs typeface="メイリオ" pitchFamily="50" charset="-128"/>
              </a:rPr>
              <a:t>　</a:t>
            </a:r>
            <a:r>
              <a:rPr lang="ja-JP" altLang="ja-JP" sz="1400" dirty="0" smtClean="0">
                <a:latin typeface="メイリオ" pitchFamily="50" charset="-128"/>
                <a:ea typeface="メイリオ" pitchFamily="50" charset="-128"/>
                <a:cs typeface="メイリオ" pitchFamily="50" charset="-128"/>
              </a:rPr>
              <a:t>よって</a:t>
            </a:r>
            <a:r>
              <a:rPr lang="ja-JP" altLang="ja-JP" sz="1400" dirty="0">
                <a:latin typeface="メイリオ" pitchFamily="50" charset="-128"/>
                <a:ea typeface="メイリオ" pitchFamily="50" charset="-128"/>
                <a:cs typeface="メイリオ" pitchFamily="50" charset="-128"/>
              </a:rPr>
              <a:t>、</a:t>
            </a:r>
            <a:r>
              <a:rPr lang="ja-JP" altLang="ja-JP" sz="1400" u="sng" dirty="0">
                <a:latin typeface="メイリオ" pitchFamily="50" charset="-128"/>
                <a:ea typeface="メイリオ" pitchFamily="50" charset="-128"/>
                <a:cs typeface="メイリオ" pitchFamily="50" charset="-128"/>
              </a:rPr>
              <a:t>基本チェックリスト活用による事業対象者の決定については当面</a:t>
            </a:r>
            <a:r>
              <a:rPr lang="ja-JP" altLang="ja-JP" sz="1400" u="sng" dirty="0" smtClean="0">
                <a:latin typeface="メイリオ" pitchFamily="50" charset="-128"/>
                <a:ea typeface="メイリオ" pitchFamily="50" charset="-128"/>
                <a:cs typeface="メイリオ" pitchFamily="50" charset="-128"/>
              </a:rPr>
              <a:t>、</a:t>
            </a:r>
            <a:endParaRPr lang="en-US" altLang="ja-JP" sz="1400" u="sng" dirty="0" smtClean="0">
              <a:latin typeface="メイリオ" pitchFamily="50" charset="-128"/>
              <a:ea typeface="メイリオ" pitchFamily="50" charset="-128"/>
              <a:cs typeface="メイリオ" pitchFamily="50" charset="-128"/>
            </a:endParaRPr>
          </a:p>
          <a:p>
            <a:pPr>
              <a:lnSpc>
                <a:spcPts val="2000"/>
              </a:lnSpc>
            </a:pPr>
            <a:endParaRPr lang="en-US" altLang="ja-JP" sz="1400" u="sng" dirty="0" smtClean="0">
              <a:latin typeface="メイリオ" pitchFamily="50" charset="-128"/>
              <a:ea typeface="メイリオ" pitchFamily="50" charset="-128"/>
              <a:cs typeface="メイリオ" pitchFamily="50" charset="-128"/>
            </a:endParaRPr>
          </a:p>
          <a:p>
            <a:pPr>
              <a:lnSpc>
                <a:spcPts val="2000"/>
              </a:lnSpc>
            </a:pPr>
            <a:r>
              <a:rPr lang="ja-JP" altLang="en-US" sz="1400" dirty="0">
                <a:solidFill>
                  <a:schemeClr val="tx1"/>
                </a:solidFill>
                <a:latin typeface="メイリオ" pitchFamily="50" charset="-128"/>
                <a:ea typeface="メイリオ" pitchFamily="50" charset="-128"/>
                <a:cs typeface="メイリオ" pitchFamily="50" charset="-128"/>
              </a:rPr>
              <a:t>　</a:t>
            </a:r>
            <a:r>
              <a:rPr lang="ja-JP" altLang="en-US" sz="1400" dirty="0" smtClean="0">
                <a:solidFill>
                  <a:schemeClr val="tx1"/>
                </a:solidFill>
                <a:latin typeface="メイリオ" pitchFamily="50" charset="-128"/>
                <a:ea typeface="メイリオ" pitchFamily="50" charset="-128"/>
                <a:cs typeface="メイリオ" pitchFamily="50" charset="-128"/>
              </a:rPr>
              <a:t>①　新規利用者で、</a:t>
            </a:r>
            <a:r>
              <a:rPr lang="ja-JP" altLang="ja-JP" sz="1400" b="1" u="sng" dirty="0" smtClean="0">
                <a:solidFill>
                  <a:srgbClr val="FF0000"/>
                </a:solidFill>
                <a:latin typeface="メイリオ" pitchFamily="50" charset="-128"/>
                <a:ea typeface="メイリオ" pitchFamily="50" charset="-128"/>
                <a:cs typeface="メイリオ" pitchFamily="50" charset="-128"/>
              </a:rPr>
              <a:t>早急</a:t>
            </a:r>
            <a:r>
              <a:rPr lang="ja-JP" altLang="ja-JP" sz="1400" b="1" dirty="0">
                <a:solidFill>
                  <a:schemeClr val="tx1"/>
                </a:solidFill>
                <a:latin typeface="メイリオ" pitchFamily="50" charset="-128"/>
                <a:ea typeface="メイリオ" pitchFamily="50" charset="-128"/>
                <a:cs typeface="メイリオ" pitchFamily="50" charset="-128"/>
              </a:rPr>
              <a:t>な総合事業サービス利用が必要な</a:t>
            </a:r>
            <a:r>
              <a:rPr lang="ja-JP" altLang="ja-JP" sz="1400" b="1" dirty="0" smtClean="0">
                <a:solidFill>
                  <a:schemeClr val="tx1"/>
                </a:solidFill>
                <a:latin typeface="メイリオ" pitchFamily="50" charset="-128"/>
                <a:ea typeface="メイリオ" pitchFamily="50" charset="-128"/>
                <a:cs typeface="メイリオ" pitchFamily="50" charset="-128"/>
              </a:rPr>
              <a:t>場合</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000"/>
              </a:lnSpc>
            </a:pPr>
            <a:r>
              <a:rPr lang="ja-JP" altLang="en-US" sz="1400" dirty="0">
                <a:solidFill>
                  <a:schemeClr val="tx1"/>
                </a:solidFill>
                <a:latin typeface="メイリオ" pitchFamily="50" charset="-128"/>
                <a:ea typeface="メイリオ" pitchFamily="50" charset="-128"/>
                <a:cs typeface="メイリオ" pitchFamily="50" charset="-128"/>
              </a:rPr>
              <a:t>　</a:t>
            </a:r>
            <a:r>
              <a:rPr lang="ja-JP" altLang="ja-JP" sz="1400" dirty="0" smtClean="0">
                <a:solidFill>
                  <a:schemeClr val="tx1"/>
                </a:solidFill>
                <a:latin typeface="メイリオ" pitchFamily="50" charset="-128"/>
                <a:ea typeface="メイリオ" pitchFamily="50" charset="-128"/>
                <a:cs typeface="メイリオ" pitchFamily="50" charset="-128"/>
              </a:rPr>
              <a:t>②</a:t>
            </a:r>
            <a:r>
              <a:rPr lang="ja-JP" altLang="ja-JP" sz="1400" dirty="0">
                <a:solidFill>
                  <a:schemeClr val="tx1"/>
                </a:solidFill>
                <a:latin typeface="メイリオ" pitchFamily="50" charset="-128"/>
                <a:ea typeface="メイリオ" pitchFamily="50" charset="-128"/>
                <a:cs typeface="メイリオ" pitchFamily="50" charset="-128"/>
              </a:rPr>
              <a:t>　新規利用者については原則、要介護認定を行うが</a:t>
            </a:r>
            <a:r>
              <a:rPr lang="ja-JP" altLang="ja-JP" sz="1400" dirty="0" smtClean="0">
                <a:solidFill>
                  <a:schemeClr val="tx1"/>
                </a:solidFill>
                <a:latin typeface="メイリオ" pitchFamily="50" charset="-128"/>
                <a:ea typeface="メイリオ" pitchFamily="50" charset="-128"/>
                <a:cs typeface="メイリオ" pitchFamily="50" charset="-128"/>
              </a:rPr>
              <a:t>、</a:t>
            </a:r>
            <a:r>
              <a:rPr lang="ja-JP" altLang="ja-JP" sz="1400" b="1" u="sng" dirty="0" smtClean="0">
                <a:solidFill>
                  <a:srgbClr val="FF0000"/>
                </a:solidFill>
                <a:latin typeface="メイリオ" pitchFamily="50" charset="-128"/>
                <a:ea typeface="メイリオ" pitchFamily="50" charset="-128"/>
                <a:cs typeface="メイリオ" pitchFamily="50" charset="-128"/>
              </a:rPr>
              <a:t>非該当</a:t>
            </a:r>
            <a:r>
              <a:rPr lang="ja-JP" altLang="ja-JP" sz="1400" b="1" dirty="0" smtClean="0">
                <a:solidFill>
                  <a:schemeClr val="tx1"/>
                </a:solidFill>
                <a:latin typeface="メイリオ" pitchFamily="50" charset="-128"/>
                <a:ea typeface="メイリオ" pitchFamily="50" charset="-128"/>
                <a:cs typeface="メイリオ" pitchFamily="50" charset="-128"/>
              </a:rPr>
              <a:t>と</a:t>
            </a:r>
            <a:r>
              <a:rPr lang="ja-JP" altLang="en-US" sz="1400" b="1" dirty="0">
                <a:solidFill>
                  <a:schemeClr val="tx1"/>
                </a:solidFill>
                <a:latin typeface="メイリオ" pitchFamily="50" charset="-128"/>
                <a:ea typeface="メイリオ" pitchFamily="50" charset="-128"/>
                <a:cs typeface="メイリオ" pitchFamily="50" charset="-128"/>
              </a:rPr>
              <a:t>な</a:t>
            </a:r>
            <a:r>
              <a:rPr lang="ja-JP" altLang="ja-JP" sz="1400" b="1" dirty="0">
                <a:solidFill>
                  <a:schemeClr val="tx1"/>
                </a:solidFill>
                <a:latin typeface="メイリオ" pitchFamily="50" charset="-128"/>
                <a:ea typeface="メイリオ" pitchFamily="50" charset="-128"/>
                <a:cs typeface="メイリオ" pitchFamily="50" charset="-128"/>
              </a:rPr>
              <a:t>った</a:t>
            </a:r>
            <a:r>
              <a:rPr lang="ja-JP" altLang="ja-JP" sz="1400" b="1" dirty="0" smtClean="0">
                <a:solidFill>
                  <a:schemeClr val="tx1"/>
                </a:solidFill>
                <a:latin typeface="メイリオ" pitchFamily="50" charset="-128"/>
                <a:ea typeface="メイリオ" pitchFamily="50" charset="-128"/>
                <a:cs typeface="メイリオ" pitchFamily="50" charset="-128"/>
              </a:rPr>
              <a:t>場合</a:t>
            </a:r>
            <a:endParaRPr lang="ja-JP" altLang="ja-JP" sz="1400" b="1" dirty="0">
              <a:solidFill>
                <a:schemeClr val="tx1"/>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4839790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07504" y="2780928"/>
            <a:ext cx="288032" cy="936104"/>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200" b="1" dirty="0" smtClean="0">
                <a:solidFill>
                  <a:schemeClr val="tx1"/>
                </a:solidFill>
                <a:latin typeface="メイリオ" pitchFamily="50" charset="-128"/>
                <a:ea typeface="メイリオ" pitchFamily="50" charset="-128"/>
                <a:cs typeface="メイリオ" pitchFamily="50" charset="-128"/>
              </a:rPr>
              <a:t>利用者</a:t>
            </a:r>
            <a:endParaRPr kumimoji="1" lang="ja-JP" altLang="en-US" sz="1200" b="1" dirty="0">
              <a:solidFill>
                <a:schemeClr val="tx1"/>
              </a:solidFill>
              <a:latin typeface="メイリオ" pitchFamily="50" charset="-128"/>
              <a:ea typeface="メイリオ" pitchFamily="50" charset="-128"/>
              <a:cs typeface="メイリオ" pitchFamily="50" charset="-128"/>
            </a:endParaRPr>
          </a:p>
        </p:txBody>
      </p:sp>
      <p:sp>
        <p:nvSpPr>
          <p:cNvPr id="5" name="正方形/長方形 4"/>
          <p:cNvSpPr/>
          <p:nvPr/>
        </p:nvSpPr>
        <p:spPr>
          <a:xfrm>
            <a:off x="605136" y="1250713"/>
            <a:ext cx="290512" cy="3258407"/>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dirty="0" smtClean="0">
                <a:solidFill>
                  <a:schemeClr val="tx1"/>
                </a:solidFill>
                <a:latin typeface="メイリオ" pitchFamily="50" charset="-128"/>
                <a:ea typeface="メイリオ" pitchFamily="50" charset="-128"/>
                <a:cs typeface="メイリオ" pitchFamily="50" charset="-128"/>
              </a:rPr>
              <a:t>町・地域包括支援センターへ相</a:t>
            </a:r>
            <a:r>
              <a:rPr kumimoji="1" lang="ja-JP" altLang="en-US" sz="1200" dirty="0" smtClean="0">
                <a:solidFill>
                  <a:schemeClr val="tx1"/>
                </a:solidFill>
                <a:latin typeface="メイリオ" pitchFamily="50" charset="-128"/>
                <a:ea typeface="メイリオ" pitchFamily="50" charset="-128"/>
                <a:cs typeface="メイリオ" pitchFamily="50" charset="-128"/>
              </a:rPr>
              <a:t>談</a:t>
            </a:r>
            <a:endParaRPr kumimoji="1" lang="ja-JP" altLang="en-US" sz="1200" dirty="0">
              <a:solidFill>
                <a:schemeClr val="tx1"/>
              </a:solidFill>
              <a:latin typeface="メイリオ" pitchFamily="50" charset="-128"/>
              <a:ea typeface="メイリオ" pitchFamily="50" charset="-128"/>
              <a:cs typeface="メイリオ" pitchFamily="50" charset="-128"/>
            </a:endParaRPr>
          </a:p>
        </p:txBody>
      </p:sp>
      <p:sp>
        <p:nvSpPr>
          <p:cNvPr id="6" name="正方形/長方形 5"/>
          <p:cNvSpPr/>
          <p:nvPr/>
        </p:nvSpPr>
        <p:spPr>
          <a:xfrm>
            <a:off x="1105248" y="575660"/>
            <a:ext cx="266352" cy="1866808"/>
          </a:xfrm>
          <a:prstGeom prst="rect">
            <a:avLst/>
          </a:prstGeom>
          <a:solidFill>
            <a:schemeClr val="accent6">
              <a:lumMod val="20000"/>
              <a:lumOff val="8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200" b="1" dirty="0" smtClean="0">
                <a:solidFill>
                  <a:schemeClr val="tx1"/>
                </a:solidFill>
                <a:latin typeface="メイリオ" pitchFamily="50" charset="-128"/>
                <a:ea typeface="メイリオ" pitchFamily="50" charset="-128"/>
                <a:cs typeface="メイリオ" pitchFamily="50" charset="-128"/>
              </a:rPr>
              <a:t>要介護認定申請</a:t>
            </a:r>
            <a:endParaRPr kumimoji="1" lang="ja-JP" altLang="en-US" sz="1200" b="1" dirty="0">
              <a:solidFill>
                <a:schemeClr val="tx1"/>
              </a:solidFill>
              <a:latin typeface="メイリオ" pitchFamily="50" charset="-128"/>
              <a:ea typeface="メイリオ" pitchFamily="50" charset="-128"/>
              <a:cs typeface="メイリオ" pitchFamily="50" charset="-128"/>
            </a:endParaRPr>
          </a:p>
        </p:txBody>
      </p:sp>
      <p:sp>
        <p:nvSpPr>
          <p:cNvPr id="7" name="正方形/長方形 6"/>
          <p:cNvSpPr/>
          <p:nvPr/>
        </p:nvSpPr>
        <p:spPr>
          <a:xfrm>
            <a:off x="1547664" y="575660"/>
            <a:ext cx="288032" cy="778597"/>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dirty="0" smtClean="0">
                <a:solidFill>
                  <a:schemeClr val="tx1"/>
                </a:solidFill>
                <a:latin typeface="メイリオ" pitchFamily="50" charset="-128"/>
                <a:ea typeface="メイリオ" pitchFamily="50" charset="-128"/>
                <a:cs typeface="メイリオ" pitchFamily="50" charset="-128"/>
              </a:rPr>
              <a:t>認定調査</a:t>
            </a:r>
            <a:endParaRPr kumimoji="1" lang="ja-JP" altLang="en-US" sz="1100" dirty="0">
              <a:solidFill>
                <a:schemeClr val="tx1"/>
              </a:solidFill>
              <a:latin typeface="メイリオ" pitchFamily="50" charset="-128"/>
              <a:ea typeface="メイリオ" pitchFamily="50" charset="-128"/>
              <a:cs typeface="メイリオ" pitchFamily="50" charset="-128"/>
            </a:endParaRPr>
          </a:p>
        </p:txBody>
      </p:sp>
      <p:sp>
        <p:nvSpPr>
          <p:cNvPr id="8" name="正方形/長方形 7"/>
          <p:cNvSpPr/>
          <p:nvPr/>
        </p:nvSpPr>
        <p:spPr>
          <a:xfrm>
            <a:off x="1547664" y="1412776"/>
            <a:ext cx="288032" cy="1043366"/>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100" dirty="0" smtClean="0">
                <a:solidFill>
                  <a:schemeClr val="tx1"/>
                </a:solidFill>
                <a:latin typeface="メイリオ" pitchFamily="50" charset="-128"/>
                <a:ea typeface="メイリオ" pitchFamily="50" charset="-128"/>
                <a:cs typeface="メイリオ" pitchFamily="50" charset="-128"/>
              </a:rPr>
              <a:t>主治医意見書</a:t>
            </a:r>
            <a:endParaRPr kumimoji="1" lang="ja-JP" altLang="en-US" sz="1100" dirty="0">
              <a:solidFill>
                <a:schemeClr val="tx1"/>
              </a:solidFill>
              <a:latin typeface="メイリオ" pitchFamily="50" charset="-128"/>
              <a:ea typeface="メイリオ" pitchFamily="50" charset="-128"/>
              <a:cs typeface="メイリオ" pitchFamily="50" charset="-128"/>
            </a:endParaRPr>
          </a:p>
        </p:txBody>
      </p:sp>
      <p:sp>
        <p:nvSpPr>
          <p:cNvPr id="9" name="正方形/長方形 8"/>
          <p:cNvSpPr/>
          <p:nvPr/>
        </p:nvSpPr>
        <p:spPr>
          <a:xfrm>
            <a:off x="1979712" y="575660"/>
            <a:ext cx="288032" cy="2637316"/>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200" b="1" dirty="0" smtClean="0">
                <a:solidFill>
                  <a:schemeClr val="tx1"/>
                </a:solidFill>
                <a:latin typeface="メイリオ" pitchFamily="50" charset="-128"/>
                <a:ea typeface="メイリオ" pitchFamily="50" charset="-128"/>
                <a:cs typeface="メイリオ" pitchFamily="50" charset="-128"/>
              </a:rPr>
              <a:t>要介護認定</a:t>
            </a:r>
            <a:endParaRPr kumimoji="1" lang="ja-JP" altLang="en-US" sz="1200" b="1" dirty="0">
              <a:solidFill>
                <a:schemeClr val="tx1"/>
              </a:solidFill>
              <a:latin typeface="メイリオ" pitchFamily="50" charset="-128"/>
              <a:ea typeface="メイリオ" pitchFamily="50" charset="-128"/>
              <a:cs typeface="メイリオ" pitchFamily="50" charset="-128"/>
            </a:endParaRPr>
          </a:p>
        </p:txBody>
      </p:sp>
      <p:sp>
        <p:nvSpPr>
          <p:cNvPr id="10" name="正方形/長方形 9"/>
          <p:cNvSpPr/>
          <p:nvPr/>
        </p:nvSpPr>
        <p:spPr>
          <a:xfrm>
            <a:off x="1105248" y="3068961"/>
            <a:ext cx="288032" cy="1613997"/>
          </a:xfrm>
          <a:prstGeom prst="rect">
            <a:avLst/>
          </a:prstGeom>
          <a:solidFill>
            <a:schemeClr val="accent6">
              <a:lumMod val="20000"/>
              <a:lumOff val="8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200" b="1" dirty="0" smtClean="0">
                <a:solidFill>
                  <a:schemeClr val="tx1"/>
                </a:solidFill>
                <a:latin typeface="メイリオ" pitchFamily="50" charset="-128"/>
                <a:ea typeface="メイリオ" pitchFamily="50" charset="-128"/>
                <a:cs typeface="メイリオ" pitchFamily="50" charset="-128"/>
              </a:rPr>
              <a:t>基本チェックリスト</a:t>
            </a:r>
            <a:endParaRPr kumimoji="1" lang="ja-JP" altLang="en-US" sz="1200" b="1" dirty="0">
              <a:solidFill>
                <a:schemeClr val="tx1"/>
              </a:solidFill>
              <a:latin typeface="メイリオ" pitchFamily="50" charset="-128"/>
              <a:ea typeface="メイリオ" pitchFamily="50" charset="-128"/>
              <a:cs typeface="メイリオ" pitchFamily="50" charset="-128"/>
            </a:endParaRPr>
          </a:p>
        </p:txBody>
      </p:sp>
      <p:sp>
        <p:nvSpPr>
          <p:cNvPr id="11" name="正方形/長方形 10"/>
          <p:cNvSpPr/>
          <p:nvPr/>
        </p:nvSpPr>
        <p:spPr>
          <a:xfrm>
            <a:off x="5652120" y="1250713"/>
            <a:ext cx="288032" cy="2250296"/>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200" b="1" dirty="0" smtClean="0">
                <a:solidFill>
                  <a:schemeClr val="tx1"/>
                </a:solidFill>
                <a:latin typeface="メイリオ" pitchFamily="50" charset="-128"/>
                <a:ea typeface="メイリオ" pitchFamily="50" charset="-128"/>
                <a:cs typeface="メイリオ" pitchFamily="50" charset="-128"/>
              </a:rPr>
              <a:t>介護予防支援</a:t>
            </a:r>
            <a:endParaRPr kumimoji="1" lang="ja-JP" altLang="en-US" sz="1200" b="1" dirty="0">
              <a:solidFill>
                <a:schemeClr val="tx1"/>
              </a:solidFill>
              <a:latin typeface="メイリオ" pitchFamily="50" charset="-128"/>
              <a:ea typeface="メイリオ" pitchFamily="50" charset="-128"/>
              <a:cs typeface="メイリオ" pitchFamily="50" charset="-128"/>
            </a:endParaRPr>
          </a:p>
        </p:txBody>
      </p:sp>
      <p:sp>
        <p:nvSpPr>
          <p:cNvPr id="12" name="正方形/長方形 11"/>
          <p:cNvSpPr/>
          <p:nvPr/>
        </p:nvSpPr>
        <p:spPr>
          <a:xfrm>
            <a:off x="5652120" y="3630157"/>
            <a:ext cx="288032" cy="2355127"/>
          </a:xfrm>
          <a:prstGeom prst="rect">
            <a:avLst/>
          </a:prstGeom>
          <a:solidFill>
            <a:schemeClr val="accent5">
              <a:lumMod val="20000"/>
              <a:lumOff val="80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200" b="1" dirty="0" smtClean="0">
                <a:solidFill>
                  <a:schemeClr val="tx1"/>
                </a:solidFill>
                <a:latin typeface="メイリオ" pitchFamily="50" charset="-128"/>
                <a:ea typeface="メイリオ" pitchFamily="50" charset="-128"/>
                <a:cs typeface="メイリオ" pitchFamily="50" charset="-128"/>
              </a:rPr>
              <a:t>介護予防ケアマネジメント</a:t>
            </a:r>
            <a:endParaRPr kumimoji="1" lang="ja-JP" altLang="en-US" sz="1200" b="1" dirty="0">
              <a:solidFill>
                <a:schemeClr val="tx1"/>
              </a:solidFill>
              <a:latin typeface="メイリオ" pitchFamily="50" charset="-128"/>
              <a:ea typeface="メイリオ" pitchFamily="50" charset="-128"/>
              <a:cs typeface="メイリオ" pitchFamily="50" charset="-128"/>
            </a:endParaRPr>
          </a:p>
        </p:txBody>
      </p:sp>
      <p:sp>
        <p:nvSpPr>
          <p:cNvPr id="13" name="正方形/長方形 12"/>
          <p:cNvSpPr/>
          <p:nvPr/>
        </p:nvSpPr>
        <p:spPr>
          <a:xfrm>
            <a:off x="2494710" y="563321"/>
            <a:ext cx="936104" cy="576063"/>
          </a:xfrm>
          <a:prstGeom prst="rect">
            <a:avLst/>
          </a:prstGeom>
          <a:solidFill>
            <a:srgbClr val="FFCC66"/>
          </a:solidFill>
          <a:ln w="22225">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vert="horz" rtlCol="0" anchor="ctr"/>
          <a:lstStyle/>
          <a:p>
            <a:pPr algn="ctr">
              <a:lnSpc>
                <a:spcPts val="1200"/>
              </a:lnSpc>
            </a:pPr>
            <a:r>
              <a:rPr kumimoji="1" lang="ja-JP" altLang="en-US" sz="1100" b="1" dirty="0" smtClean="0">
                <a:solidFill>
                  <a:schemeClr val="tx1"/>
                </a:solidFill>
                <a:latin typeface="メイリオ" pitchFamily="50" charset="-128"/>
                <a:ea typeface="メイリオ" pitchFamily="50" charset="-128"/>
                <a:cs typeface="メイリオ" pitchFamily="50" charset="-128"/>
              </a:rPr>
              <a:t>要介護１</a:t>
            </a:r>
            <a:endParaRPr kumimoji="1" lang="en-US" altLang="ja-JP" sz="1100" b="1" dirty="0" smtClean="0">
              <a:solidFill>
                <a:schemeClr val="tx1"/>
              </a:solidFill>
              <a:latin typeface="メイリオ" pitchFamily="50" charset="-128"/>
              <a:ea typeface="メイリオ" pitchFamily="50" charset="-128"/>
              <a:cs typeface="メイリオ" pitchFamily="50" charset="-128"/>
            </a:endParaRPr>
          </a:p>
          <a:p>
            <a:pPr algn="ctr">
              <a:lnSpc>
                <a:spcPts val="1200"/>
              </a:lnSpc>
            </a:pPr>
            <a:r>
              <a:rPr kumimoji="1" lang="ja-JP" altLang="en-US" sz="1100" b="1" dirty="0" smtClean="0">
                <a:solidFill>
                  <a:schemeClr val="tx1"/>
                </a:solidFill>
                <a:latin typeface="メイリオ" pitchFamily="50" charset="-128"/>
                <a:ea typeface="メイリオ" pitchFamily="50" charset="-128"/>
                <a:cs typeface="メイリオ" pitchFamily="50" charset="-128"/>
              </a:rPr>
              <a:t>～</a:t>
            </a:r>
            <a:endParaRPr kumimoji="1" lang="en-US" altLang="ja-JP" sz="1100" b="1" dirty="0" smtClean="0">
              <a:solidFill>
                <a:schemeClr val="tx1"/>
              </a:solidFill>
              <a:latin typeface="メイリオ" pitchFamily="50" charset="-128"/>
              <a:ea typeface="メイリオ" pitchFamily="50" charset="-128"/>
              <a:cs typeface="メイリオ" pitchFamily="50" charset="-128"/>
            </a:endParaRPr>
          </a:p>
          <a:p>
            <a:pPr algn="ctr">
              <a:lnSpc>
                <a:spcPts val="1200"/>
              </a:lnSpc>
            </a:pPr>
            <a:r>
              <a:rPr lang="ja-JP" altLang="en-US" sz="1100" b="1" dirty="0" smtClean="0">
                <a:solidFill>
                  <a:schemeClr val="tx1"/>
                </a:solidFill>
                <a:latin typeface="メイリオ" pitchFamily="50" charset="-128"/>
                <a:ea typeface="メイリオ" pitchFamily="50" charset="-128"/>
                <a:cs typeface="メイリオ" pitchFamily="50" charset="-128"/>
              </a:rPr>
              <a:t>要介護５</a:t>
            </a:r>
            <a:endParaRPr kumimoji="1" lang="ja-JP" altLang="en-US" sz="1100" b="1" dirty="0">
              <a:solidFill>
                <a:schemeClr val="tx1"/>
              </a:solidFill>
              <a:latin typeface="メイリオ" pitchFamily="50" charset="-128"/>
              <a:ea typeface="メイリオ" pitchFamily="50" charset="-128"/>
              <a:cs typeface="メイリオ" pitchFamily="50" charset="-128"/>
            </a:endParaRPr>
          </a:p>
        </p:txBody>
      </p:sp>
      <p:sp>
        <p:nvSpPr>
          <p:cNvPr id="14" name="正方形/長方形 13"/>
          <p:cNvSpPr/>
          <p:nvPr/>
        </p:nvSpPr>
        <p:spPr>
          <a:xfrm>
            <a:off x="2494710" y="1268761"/>
            <a:ext cx="1573234" cy="576063"/>
          </a:xfrm>
          <a:prstGeom prst="rect">
            <a:avLst/>
          </a:prstGeom>
          <a:solidFill>
            <a:srgbClr val="FFCC66"/>
          </a:solidFill>
          <a:ln w="222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lnSpc>
                <a:spcPts val="1500"/>
              </a:lnSpc>
            </a:pPr>
            <a:r>
              <a:rPr kumimoji="1" lang="ja-JP" altLang="en-US" sz="900" dirty="0" smtClean="0">
                <a:solidFill>
                  <a:schemeClr val="tx1"/>
                </a:solidFill>
                <a:latin typeface="メイリオ" pitchFamily="50" charset="-128"/>
                <a:ea typeface="メイリオ" pitchFamily="50" charset="-128"/>
                <a:cs typeface="メイリオ" pitchFamily="50" charset="-128"/>
              </a:rPr>
              <a:t>認定有効期間の開始年月日が</a:t>
            </a:r>
            <a:r>
              <a:rPr kumimoji="1" lang="en-US" altLang="ja-JP" sz="1000" b="1" dirty="0" smtClean="0">
                <a:solidFill>
                  <a:schemeClr val="tx1"/>
                </a:solidFill>
                <a:latin typeface="メイリオ" pitchFamily="50" charset="-128"/>
                <a:ea typeface="メイリオ" pitchFamily="50" charset="-128"/>
                <a:cs typeface="メイリオ" pitchFamily="50" charset="-128"/>
              </a:rPr>
              <a:t>H29.3.31</a:t>
            </a:r>
            <a:r>
              <a:rPr kumimoji="1" lang="ja-JP" altLang="en-US" sz="1000" b="1" dirty="0" smtClean="0">
                <a:solidFill>
                  <a:schemeClr val="tx1"/>
                </a:solidFill>
                <a:latin typeface="メイリオ" pitchFamily="50" charset="-128"/>
                <a:ea typeface="メイリオ" pitchFamily="50" charset="-128"/>
                <a:cs typeface="メイリオ" pitchFamily="50" charset="-128"/>
              </a:rPr>
              <a:t>以前の</a:t>
            </a:r>
            <a:endParaRPr kumimoji="1" lang="en-US" altLang="ja-JP" sz="900" b="1" dirty="0" smtClean="0">
              <a:solidFill>
                <a:schemeClr val="tx1"/>
              </a:solidFill>
              <a:latin typeface="メイリオ" pitchFamily="50" charset="-128"/>
              <a:ea typeface="メイリオ" pitchFamily="50" charset="-128"/>
              <a:cs typeface="メイリオ" pitchFamily="50" charset="-128"/>
            </a:endParaRPr>
          </a:p>
          <a:p>
            <a:pPr algn="ctr">
              <a:lnSpc>
                <a:spcPts val="1500"/>
              </a:lnSpc>
            </a:pPr>
            <a:r>
              <a:rPr kumimoji="1" lang="ja-JP" altLang="en-US" sz="1100" b="1" dirty="0" smtClean="0">
                <a:solidFill>
                  <a:schemeClr val="tx1"/>
                </a:solidFill>
                <a:latin typeface="メイリオ" pitchFamily="50" charset="-128"/>
                <a:ea typeface="メイリオ" pitchFamily="50" charset="-128"/>
                <a:cs typeface="メイリオ" pitchFamily="50" charset="-128"/>
              </a:rPr>
              <a:t>要支援１・要支援２</a:t>
            </a:r>
            <a:endParaRPr kumimoji="1" lang="ja-JP" altLang="en-US" sz="1100" b="1" dirty="0">
              <a:solidFill>
                <a:schemeClr val="tx1"/>
              </a:solidFill>
              <a:latin typeface="メイリオ" pitchFamily="50" charset="-128"/>
              <a:ea typeface="メイリオ" pitchFamily="50" charset="-128"/>
              <a:cs typeface="メイリオ" pitchFamily="50" charset="-128"/>
            </a:endParaRPr>
          </a:p>
        </p:txBody>
      </p:sp>
      <p:sp>
        <p:nvSpPr>
          <p:cNvPr id="15" name="正方形/長方形 14"/>
          <p:cNvSpPr/>
          <p:nvPr/>
        </p:nvSpPr>
        <p:spPr>
          <a:xfrm>
            <a:off x="2494710" y="1988841"/>
            <a:ext cx="1573234" cy="1224135"/>
          </a:xfrm>
          <a:prstGeom prst="rect">
            <a:avLst/>
          </a:prstGeom>
          <a:solidFill>
            <a:srgbClr val="FFCC66"/>
          </a:solidFill>
          <a:ln w="222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lnSpc>
                <a:spcPts val="1700"/>
              </a:lnSpc>
            </a:pPr>
            <a:r>
              <a:rPr kumimoji="1" lang="ja-JP" altLang="en-US" sz="900" dirty="0" smtClean="0">
                <a:solidFill>
                  <a:schemeClr val="tx1"/>
                </a:solidFill>
                <a:latin typeface="メイリオ" pitchFamily="50" charset="-128"/>
                <a:ea typeface="メイリオ" pitchFamily="50" charset="-128"/>
                <a:cs typeface="メイリオ" pitchFamily="50" charset="-128"/>
              </a:rPr>
              <a:t>認定有効期間の開始年月日が</a:t>
            </a:r>
            <a:r>
              <a:rPr kumimoji="1" lang="en-US" altLang="ja-JP" sz="1000" b="1" dirty="0" smtClean="0">
                <a:solidFill>
                  <a:schemeClr val="tx1"/>
                </a:solidFill>
                <a:latin typeface="メイリオ" pitchFamily="50" charset="-128"/>
                <a:ea typeface="メイリオ" pitchFamily="50" charset="-128"/>
                <a:cs typeface="メイリオ" pitchFamily="50" charset="-128"/>
              </a:rPr>
              <a:t>H29.4.1</a:t>
            </a:r>
            <a:r>
              <a:rPr kumimoji="1" lang="ja-JP" altLang="en-US" sz="1000" b="1" dirty="0" smtClean="0">
                <a:solidFill>
                  <a:schemeClr val="tx1"/>
                </a:solidFill>
                <a:latin typeface="メイリオ" pitchFamily="50" charset="-128"/>
                <a:ea typeface="メイリオ" pitchFamily="50" charset="-128"/>
                <a:cs typeface="メイリオ" pitchFamily="50" charset="-128"/>
              </a:rPr>
              <a:t>以降の</a:t>
            </a:r>
            <a:endParaRPr kumimoji="1" lang="en-US" altLang="ja-JP" sz="1000" b="1" dirty="0" smtClean="0">
              <a:solidFill>
                <a:schemeClr val="tx1"/>
              </a:solidFill>
              <a:latin typeface="メイリオ" pitchFamily="50" charset="-128"/>
              <a:ea typeface="メイリオ" pitchFamily="50" charset="-128"/>
              <a:cs typeface="メイリオ" pitchFamily="50" charset="-128"/>
            </a:endParaRPr>
          </a:p>
          <a:p>
            <a:pPr algn="ctr">
              <a:lnSpc>
                <a:spcPts val="1700"/>
              </a:lnSpc>
            </a:pPr>
            <a:r>
              <a:rPr kumimoji="1" lang="ja-JP" altLang="en-US" sz="1100" b="1" dirty="0" smtClean="0">
                <a:solidFill>
                  <a:schemeClr val="tx1"/>
                </a:solidFill>
                <a:latin typeface="メイリオ" pitchFamily="50" charset="-128"/>
                <a:ea typeface="メイリオ" pitchFamily="50" charset="-128"/>
                <a:cs typeface="メイリオ" pitchFamily="50" charset="-128"/>
              </a:rPr>
              <a:t>要支援１・要支援２</a:t>
            </a:r>
            <a:endParaRPr kumimoji="1" lang="ja-JP" altLang="en-US" sz="1100" b="1" dirty="0">
              <a:solidFill>
                <a:schemeClr val="tx1"/>
              </a:solidFill>
              <a:latin typeface="メイリオ" pitchFamily="50" charset="-128"/>
              <a:ea typeface="メイリオ" pitchFamily="50" charset="-128"/>
              <a:cs typeface="メイリオ" pitchFamily="50" charset="-128"/>
            </a:endParaRPr>
          </a:p>
        </p:txBody>
      </p:sp>
      <p:sp>
        <p:nvSpPr>
          <p:cNvPr id="16" name="正方形/長方形 15"/>
          <p:cNvSpPr/>
          <p:nvPr/>
        </p:nvSpPr>
        <p:spPr>
          <a:xfrm>
            <a:off x="2519370" y="3429000"/>
            <a:ext cx="1068039" cy="360040"/>
          </a:xfrm>
          <a:prstGeom prst="rect">
            <a:avLst/>
          </a:prstGeom>
          <a:solidFill>
            <a:srgbClr val="FFCC66"/>
          </a:solidFill>
          <a:ln w="222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lnSpc>
                <a:spcPts val="1200"/>
              </a:lnSpc>
            </a:pPr>
            <a:r>
              <a:rPr kumimoji="1" lang="ja-JP" altLang="en-US" sz="1100" b="1" dirty="0" smtClean="0">
                <a:solidFill>
                  <a:schemeClr val="tx1"/>
                </a:solidFill>
                <a:latin typeface="メイリオ" pitchFamily="50" charset="-128"/>
                <a:ea typeface="メイリオ" pitchFamily="50" charset="-128"/>
                <a:cs typeface="メイリオ" pitchFamily="50" charset="-128"/>
              </a:rPr>
              <a:t>非該当</a:t>
            </a:r>
            <a:endParaRPr kumimoji="1" lang="ja-JP" altLang="en-US" sz="1100" b="1" dirty="0">
              <a:solidFill>
                <a:schemeClr val="tx1"/>
              </a:solidFill>
              <a:latin typeface="メイリオ" pitchFamily="50" charset="-128"/>
              <a:ea typeface="メイリオ" pitchFamily="50" charset="-128"/>
              <a:cs typeface="メイリオ" pitchFamily="50" charset="-128"/>
            </a:endParaRPr>
          </a:p>
        </p:txBody>
      </p:sp>
      <p:sp>
        <p:nvSpPr>
          <p:cNvPr id="17" name="正方形/長方形 16"/>
          <p:cNvSpPr/>
          <p:nvPr/>
        </p:nvSpPr>
        <p:spPr>
          <a:xfrm>
            <a:off x="2496348" y="5157192"/>
            <a:ext cx="1091061" cy="360040"/>
          </a:xfrm>
          <a:prstGeom prst="rect">
            <a:avLst/>
          </a:prstGeom>
          <a:solidFill>
            <a:srgbClr val="FFCC66"/>
          </a:solidFill>
          <a:ln w="222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lnSpc>
                <a:spcPts val="1200"/>
              </a:lnSpc>
            </a:pPr>
            <a:r>
              <a:rPr kumimoji="1" lang="ja-JP" altLang="en-US" sz="1100" b="1" dirty="0" smtClean="0">
                <a:solidFill>
                  <a:schemeClr val="tx1"/>
                </a:solidFill>
                <a:latin typeface="メイリオ" pitchFamily="50" charset="-128"/>
                <a:ea typeface="メイリオ" pitchFamily="50" charset="-128"/>
                <a:cs typeface="メイリオ" pitchFamily="50" charset="-128"/>
              </a:rPr>
              <a:t>事業対象者</a:t>
            </a:r>
            <a:endParaRPr kumimoji="1" lang="ja-JP" altLang="en-US" sz="1100" b="1" dirty="0">
              <a:solidFill>
                <a:schemeClr val="tx1"/>
              </a:solidFill>
              <a:latin typeface="メイリオ" pitchFamily="50" charset="-128"/>
              <a:ea typeface="メイリオ" pitchFamily="50" charset="-128"/>
              <a:cs typeface="メイリオ" pitchFamily="50" charset="-128"/>
            </a:endParaRPr>
          </a:p>
        </p:txBody>
      </p:sp>
      <p:sp>
        <p:nvSpPr>
          <p:cNvPr id="18" name="正方形/長方形 17"/>
          <p:cNvSpPr/>
          <p:nvPr/>
        </p:nvSpPr>
        <p:spPr>
          <a:xfrm>
            <a:off x="2336106" y="5985284"/>
            <a:ext cx="1274325" cy="360040"/>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lnSpc>
                <a:spcPts val="1200"/>
              </a:lnSpc>
            </a:pPr>
            <a:r>
              <a:rPr kumimoji="1" lang="ja-JP" altLang="en-US" sz="1100" dirty="0" smtClean="0">
                <a:solidFill>
                  <a:schemeClr val="tx1"/>
                </a:solidFill>
                <a:latin typeface="メイリオ" pitchFamily="50" charset="-128"/>
                <a:ea typeface="メイリオ" pitchFamily="50" charset="-128"/>
                <a:cs typeface="メイリオ" pitchFamily="50" charset="-128"/>
              </a:rPr>
              <a:t>一般高齢者</a:t>
            </a:r>
            <a:endParaRPr kumimoji="1" lang="ja-JP" altLang="en-US" sz="1100" dirty="0">
              <a:solidFill>
                <a:schemeClr val="tx1"/>
              </a:solidFill>
              <a:latin typeface="メイリオ" pitchFamily="50" charset="-128"/>
              <a:ea typeface="メイリオ" pitchFamily="50" charset="-128"/>
              <a:cs typeface="メイリオ" pitchFamily="50" charset="-128"/>
            </a:endParaRPr>
          </a:p>
        </p:txBody>
      </p:sp>
      <p:sp>
        <p:nvSpPr>
          <p:cNvPr id="19" name="正方形/長方形 18"/>
          <p:cNvSpPr/>
          <p:nvPr/>
        </p:nvSpPr>
        <p:spPr>
          <a:xfrm>
            <a:off x="4283968" y="1988840"/>
            <a:ext cx="1152128" cy="360040"/>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lnSpc>
                <a:spcPts val="1200"/>
              </a:lnSpc>
            </a:pPr>
            <a:r>
              <a:rPr kumimoji="1" lang="ja-JP" altLang="en-US" sz="1100" dirty="0" smtClean="0">
                <a:solidFill>
                  <a:schemeClr val="tx1"/>
                </a:solidFill>
                <a:latin typeface="メイリオ" pitchFamily="50" charset="-128"/>
                <a:ea typeface="メイリオ" pitchFamily="50" charset="-128"/>
                <a:cs typeface="メイリオ" pitchFamily="50" charset="-128"/>
              </a:rPr>
              <a:t>予防給付のみ</a:t>
            </a:r>
            <a:endParaRPr kumimoji="1" lang="ja-JP" altLang="en-US" sz="1100" dirty="0">
              <a:solidFill>
                <a:schemeClr val="tx1"/>
              </a:solidFill>
              <a:latin typeface="メイリオ" pitchFamily="50" charset="-128"/>
              <a:ea typeface="メイリオ" pitchFamily="50" charset="-128"/>
              <a:cs typeface="メイリオ" pitchFamily="50" charset="-128"/>
            </a:endParaRPr>
          </a:p>
        </p:txBody>
      </p:sp>
      <p:sp>
        <p:nvSpPr>
          <p:cNvPr id="20" name="正方形/長方形 19"/>
          <p:cNvSpPr/>
          <p:nvPr/>
        </p:nvSpPr>
        <p:spPr>
          <a:xfrm>
            <a:off x="4283968" y="2492896"/>
            <a:ext cx="1152128" cy="360040"/>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lnSpc>
                <a:spcPts val="1200"/>
              </a:lnSpc>
            </a:pPr>
            <a:r>
              <a:rPr kumimoji="1" lang="ja-JP" altLang="en-US" sz="1100" dirty="0" smtClean="0">
                <a:solidFill>
                  <a:schemeClr val="tx1"/>
                </a:solidFill>
                <a:latin typeface="メイリオ" pitchFamily="50" charset="-128"/>
                <a:ea typeface="メイリオ" pitchFamily="50" charset="-128"/>
                <a:cs typeface="メイリオ" pitchFamily="50" charset="-128"/>
              </a:rPr>
              <a:t>予防給付</a:t>
            </a:r>
            <a:endParaRPr kumimoji="1" lang="ja-JP" altLang="en-US" sz="1100" dirty="0">
              <a:solidFill>
                <a:schemeClr val="tx1"/>
              </a:solidFill>
              <a:latin typeface="メイリオ" pitchFamily="50" charset="-128"/>
              <a:ea typeface="メイリオ" pitchFamily="50" charset="-128"/>
              <a:cs typeface="メイリオ" pitchFamily="50" charset="-128"/>
            </a:endParaRPr>
          </a:p>
        </p:txBody>
      </p:sp>
      <p:sp>
        <p:nvSpPr>
          <p:cNvPr id="21" name="正方形/長方形 20"/>
          <p:cNvSpPr/>
          <p:nvPr/>
        </p:nvSpPr>
        <p:spPr>
          <a:xfrm>
            <a:off x="4283968" y="2852936"/>
            <a:ext cx="1152128" cy="360040"/>
          </a:xfrm>
          <a:prstGeom prst="rect">
            <a:avLst/>
          </a:prstGeom>
          <a:solidFill>
            <a:schemeClr val="accent5">
              <a:lumMod val="20000"/>
              <a:lumOff val="8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lnSpc>
                <a:spcPts val="1200"/>
              </a:lnSpc>
            </a:pPr>
            <a:r>
              <a:rPr kumimoji="1" lang="ja-JP" altLang="en-US" sz="1100" dirty="0" smtClean="0">
                <a:solidFill>
                  <a:schemeClr val="tx1"/>
                </a:solidFill>
                <a:latin typeface="メイリオ" pitchFamily="50" charset="-128"/>
                <a:ea typeface="メイリオ" pitchFamily="50" charset="-128"/>
                <a:cs typeface="メイリオ" pitchFamily="50" charset="-128"/>
              </a:rPr>
              <a:t>総合事業</a:t>
            </a:r>
            <a:endParaRPr kumimoji="1" lang="ja-JP" altLang="en-US" sz="1100" dirty="0">
              <a:solidFill>
                <a:schemeClr val="tx1"/>
              </a:solidFill>
              <a:latin typeface="メイリオ" pitchFamily="50" charset="-128"/>
              <a:ea typeface="メイリオ" pitchFamily="50" charset="-128"/>
              <a:cs typeface="メイリオ" pitchFamily="50" charset="-128"/>
            </a:endParaRPr>
          </a:p>
        </p:txBody>
      </p:sp>
      <p:sp>
        <p:nvSpPr>
          <p:cNvPr id="22" name="正方形/長方形 21"/>
          <p:cNvSpPr/>
          <p:nvPr/>
        </p:nvSpPr>
        <p:spPr>
          <a:xfrm>
            <a:off x="4283968" y="3645024"/>
            <a:ext cx="1152128" cy="360040"/>
          </a:xfrm>
          <a:prstGeom prst="rect">
            <a:avLst/>
          </a:prstGeom>
          <a:solidFill>
            <a:schemeClr val="accent5">
              <a:lumMod val="20000"/>
              <a:lumOff val="8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lnSpc>
                <a:spcPts val="1200"/>
              </a:lnSpc>
            </a:pPr>
            <a:r>
              <a:rPr kumimoji="1" lang="ja-JP" altLang="en-US" sz="1100" dirty="0" smtClean="0">
                <a:solidFill>
                  <a:schemeClr val="tx1"/>
                </a:solidFill>
                <a:latin typeface="メイリオ" pitchFamily="50" charset="-128"/>
                <a:ea typeface="メイリオ" pitchFamily="50" charset="-128"/>
                <a:cs typeface="メイリオ" pitchFamily="50" charset="-128"/>
              </a:rPr>
              <a:t>総合事業のみ</a:t>
            </a:r>
            <a:endParaRPr kumimoji="1" lang="ja-JP" altLang="en-US" sz="1100" dirty="0">
              <a:solidFill>
                <a:schemeClr val="tx1"/>
              </a:solidFill>
              <a:latin typeface="メイリオ" pitchFamily="50" charset="-128"/>
              <a:ea typeface="メイリオ" pitchFamily="50" charset="-128"/>
              <a:cs typeface="メイリオ" pitchFamily="50" charset="-128"/>
            </a:endParaRPr>
          </a:p>
        </p:txBody>
      </p:sp>
      <p:sp>
        <p:nvSpPr>
          <p:cNvPr id="23" name="正方形/長方形 22"/>
          <p:cNvSpPr/>
          <p:nvPr/>
        </p:nvSpPr>
        <p:spPr>
          <a:xfrm>
            <a:off x="4283968" y="5157192"/>
            <a:ext cx="1152128" cy="360040"/>
          </a:xfrm>
          <a:prstGeom prst="rect">
            <a:avLst/>
          </a:prstGeom>
          <a:solidFill>
            <a:schemeClr val="accent5">
              <a:lumMod val="20000"/>
              <a:lumOff val="8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lnSpc>
                <a:spcPts val="1200"/>
              </a:lnSpc>
            </a:pPr>
            <a:r>
              <a:rPr kumimoji="1" lang="ja-JP" altLang="en-US" sz="1100" dirty="0" smtClean="0">
                <a:solidFill>
                  <a:schemeClr val="tx1"/>
                </a:solidFill>
                <a:latin typeface="メイリオ" pitchFamily="50" charset="-128"/>
                <a:ea typeface="メイリオ" pitchFamily="50" charset="-128"/>
                <a:cs typeface="メイリオ" pitchFamily="50" charset="-128"/>
              </a:rPr>
              <a:t>総合事業</a:t>
            </a:r>
            <a:endParaRPr kumimoji="1" lang="ja-JP" altLang="en-US" sz="1100" dirty="0">
              <a:solidFill>
                <a:schemeClr val="tx1"/>
              </a:solidFill>
              <a:latin typeface="メイリオ" pitchFamily="50" charset="-128"/>
              <a:ea typeface="メイリオ" pitchFamily="50" charset="-128"/>
              <a:cs typeface="メイリオ" pitchFamily="50" charset="-128"/>
            </a:endParaRPr>
          </a:p>
        </p:txBody>
      </p:sp>
      <p:sp>
        <p:nvSpPr>
          <p:cNvPr id="24" name="正方形/長方形 23"/>
          <p:cNvSpPr/>
          <p:nvPr/>
        </p:nvSpPr>
        <p:spPr>
          <a:xfrm>
            <a:off x="6444208" y="548680"/>
            <a:ext cx="2592288" cy="574947"/>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1200"/>
              </a:lnSpc>
            </a:pPr>
            <a:r>
              <a:rPr kumimoji="1" lang="ja-JP" altLang="en-US" sz="1100" dirty="0" smtClean="0">
                <a:solidFill>
                  <a:schemeClr val="tx1"/>
                </a:solidFill>
                <a:latin typeface="メイリオ" pitchFamily="50" charset="-128"/>
                <a:ea typeface="メイリオ" pitchFamily="50" charset="-128"/>
                <a:cs typeface="メイリオ" pitchFamily="50" charset="-128"/>
              </a:rPr>
              <a:t>変更なし</a:t>
            </a:r>
            <a:endParaRPr kumimoji="1" lang="ja-JP" altLang="en-US" sz="1100" dirty="0">
              <a:solidFill>
                <a:schemeClr val="tx1"/>
              </a:solidFill>
              <a:latin typeface="メイリオ" pitchFamily="50" charset="-128"/>
              <a:ea typeface="メイリオ" pitchFamily="50" charset="-128"/>
              <a:cs typeface="メイリオ" pitchFamily="50" charset="-128"/>
            </a:endParaRPr>
          </a:p>
        </p:txBody>
      </p:sp>
      <p:sp>
        <p:nvSpPr>
          <p:cNvPr id="25" name="正方形/長方形 24"/>
          <p:cNvSpPr/>
          <p:nvPr/>
        </p:nvSpPr>
        <p:spPr>
          <a:xfrm>
            <a:off x="6444208" y="1241779"/>
            <a:ext cx="2592288" cy="603045"/>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1200"/>
              </a:lnSpc>
            </a:pPr>
            <a:r>
              <a:rPr kumimoji="1" lang="ja-JP" altLang="en-US" sz="1100" dirty="0" smtClean="0">
                <a:solidFill>
                  <a:schemeClr val="tx1"/>
                </a:solidFill>
                <a:latin typeface="メイリオ" pitchFamily="50" charset="-128"/>
                <a:ea typeface="メイリオ" pitchFamily="50" charset="-128"/>
                <a:cs typeface="メイリオ" pitchFamily="50" charset="-128"/>
              </a:rPr>
              <a:t>○介護予防サービス</a:t>
            </a:r>
            <a:endParaRPr kumimoji="1" lang="en-US" altLang="ja-JP" sz="1100" dirty="0" smtClean="0">
              <a:solidFill>
                <a:schemeClr val="tx1"/>
              </a:solidFill>
              <a:latin typeface="メイリオ" pitchFamily="50" charset="-128"/>
              <a:ea typeface="メイリオ" pitchFamily="50" charset="-128"/>
              <a:cs typeface="メイリオ" pitchFamily="50" charset="-128"/>
            </a:endParaRPr>
          </a:p>
          <a:p>
            <a:pPr>
              <a:lnSpc>
                <a:spcPts val="1200"/>
              </a:lnSpc>
            </a:pPr>
            <a:r>
              <a:rPr lang="ja-JP" altLang="en-US" sz="1000" dirty="0" smtClean="0">
                <a:solidFill>
                  <a:schemeClr val="tx1"/>
                </a:solidFill>
                <a:latin typeface="メイリオ" pitchFamily="50" charset="-128"/>
                <a:ea typeface="メイリオ" pitchFamily="50" charset="-128"/>
                <a:cs typeface="メイリオ" pitchFamily="50" charset="-128"/>
              </a:rPr>
              <a:t>・介護予防訪問介護、介護予防通所介護</a:t>
            </a:r>
            <a:endParaRPr lang="en-US" altLang="ja-JP" sz="1000" dirty="0" smtClean="0">
              <a:solidFill>
                <a:schemeClr val="tx1"/>
              </a:solidFill>
              <a:latin typeface="メイリオ" pitchFamily="50" charset="-128"/>
              <a:ea typeface="メイリオ" pitchFamily="50" charset="-128"/>
              <a:cs typeface="メイリオ" pitchFamily="50" charset="-128"/>
            </a:endParaRPr>
          </a:p>
          <a:p>
            <a:pPr>
              <a:lnSpc>
                <a:spcPts val="1200"/>
              </a:lnSpc>
            </a:pPr>
            <a:r>
              <a:rPr kumimoji="1" lang="ja-JP" altLang="en-US" sz="1000" dirty="0">
                <a:solidFill>
                  <a:schemeClr val="tx1"/>
                </a:solidFill>
                <a:latin typeface="メイリオ" pitchFamily="50" charset="-128"/>
                <a:ea typeface="メイリオ" pitchFamily="50" charset="-128"/>
                <a:cs typeface="メイリオ" pitchFamily="50" charset="-128"/>
              </a:rPr>
              <a:t>　</a:t>
            </a:r>
            <a:r>
              <a:rPr kumimoji="1" lang="ja-JP" altLang="en-US" sz="1000" dirty="0" smtClean="0">
                <a:solidFill>
                  <a:schemeClr val="tx1"/>
                </a:solidFill>
                <a:latin typeface="メイリオ" pitchFamily="50" charset="-128"/>
                <a:ea typeface="メイリオ" pitchFamily="50" charset="-128"/>
                <a:cs typeface="メイリオ" pitchFamily="50" charset="-128"/>
              </a:rPr>
              <a:t>（平成</a:t>
            </a:r>
            <a:r>
              <a:rPr kumimoji="1" lang="en-US" altLang="ja-JP" sz="1000" dirty="0" smtClean="0">
                <a:solidFill>
                  <a:schemeClr val="tx1"/>
                </a:solidFill>
                <a:latin typeface="メイリオ" pitchFamily="50" charset="-128"/>
                <a:ea typeface="メイリオ" pitchFamily="50" charset="-128"/>
                <a:cs typeface="メイリオ" pitchFamily="50" charset="-128"/>
              </a:rPr>
              <a:t>30</a:t>
            </a:r>
            <a:r>
              <a:rPr kumimoji="1" lang="ja-JP" altLang="en-US" sz="1000" dirty="0" smtClean="0">
                <a:solidFill>
                  <a:schemeClr val="tx1"/>
                </a:solidFill>
                <a:latin typeface="メイリオ" pitchFamily="50" charset="-128"/>
                <a:ea typeface="メイリオ" pitchFamily="50" charset="-128"/>
                <a:cs typeface="メイリオ" pitchFamily="50" charset="-128"/>
              </a:rPr>
              <a:t>年</a:t>
            </a:r>
            <a:r>
              <a:rPr kumimoji="1" lang="en-US" altLang="ja-JP" sz="1000" dirty="0" smtClean="0">
                <a:solidFill>
                  <a:schemeClr val="tx1"/>
                </a:solidFill>
                <a:latin typeface="メイリオ" pitchFamily="50" charset="-128"/>
                <a:ea typeface="メイリオ" pitchFamily="50" charset="-128"/>
                <a:cs typeface="メイリオ" pitchFamily="50" charset="-128"/>
              </a:rPr>
              <a:t>3</a:t>
            </a:r>
            <a:r>
              <a:rPr kumimoji="1" lang="ja-JP" altLang="en-US" sz="1000" dirty="0" smtClean="0">
                <a:solidFill>
                  <a:schemeClr val="tx1"/>
                </a:solidFill>
                <a:latin typeface="メイリオ" pitchFamily="50" charset="-128"/>
                <a:ea typeface="メイリオ" pitchFamily="50" charset="-128"/>
                <a:cs typeface="メイリオ" pitchFamily="50" charset="-128"/>
              </a:rPr>
              <a:t>月</a:t>
            </a:r>
            <a:r>
              <a:rPr kumimoji="1" lang="en-US" altLang="ja-JP" sz="1000" dirty="0" smtClean="0">
                <a:solidFill>
                  <a:schemeClr val="tx1"/>
                </a:solidFill>
                <a:latin typeface="メイリオ" pitchFamily="50" charset="-128"/>
                <a:ea typeface="メイリオ" pitchFamily="50" charset="-128"/>
                <a:cs typeface="メイリオ" pitchFamily="50" charset="-128"/>
              </a:rPr>
              <a:t>31</a:t>
            </a:r>
            <a:r>
              <a:rPr kumimoji="1" lang="ja-JP" altLang="en-US" sz="1000" dirty="0" smtClean="0">
                <a:solidFill>
                  <a:schemeClr val="tx1"/>
                </a:solidFill>
                <a:latin typeface="メイリオ" pitchFamily="50" charset="-128"/>
                <a:ea typeface="メイリオ" pitchFamily="50" charset="-128"/>
                <a:cs typeface="メイリオ" pitchFamily="50" charset="-128"/>
              </a:rPr>
              <a:t>日まで）</a:t>
            </a:r>
            <a:endParaRPr kumimoji="1" lang="ja-JP" altLang="en-US" sz="1000" dirty="0">
              <a:solidFill>
                <a:schemeClr val="tx1"/>
              </a:solidFill>
              <a:latin typeface="メイリオ" pitchFamily="50" charset="-128"/>
              <a:ea typeface="メイリオ" pitchFamily="50" charset="-128"/>
              <a:cs typeface="メイリオ" pitchFamily="50" charset="-128"/>
            </a:endParaRPr>
          </a:p>
        </p:txBody>
      </p:sp>
      <p:sp>
        <p:nvSpPr>
          <p:cNvPr id="26" name="正方形/長方形 25"/>
          <p:cNvSpPr/>
          <p:nvPr/>
        </p:nvSpPr>
        <p:spPr>
          <a:xfrm>
            <a:off x="6444208" y="1896359"/>
            <a:ext cx="2592288" cy="1316617"/>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1200"/>
              </a:lnSpc>
            </a:pPr>
            <a:r>
              <a:rPr kumimoji="1" lang="ja-JP" altLang="en-US" sz="1100" dirty="0" smtClean="0">
                <a:solidFill>
                  <a:schemeClr val="tx1"/>
                </a:solidFill>
                <a:latin typeface="メイリオ" pitchFamily="50" charset="-128"/>
                <a:ea typeface="メイリオ" pitchFamily="50" charset="-128"/>
                <a:cs typeface="メイリオ" pitchFamily="50" charset="-128"/>
              </a:rPr>
              <a:t>○介護予防サービス</a:t>
            </a:r>
            <a:endParaRPr kumimoji="1" lang="en-US" altLang="ja-JP" sz="1100" dirty="0" smtClean="0">
              <a:solidFill>
                <a:schemeClr val="tx1"/>
              </a:solidFill>
              <a:latin typeface="メイリオ" pitchFamily="50" charset="-128"/>
              <a:ea typeface="メイリオ" pitchFamily="50" charset="-128"/>
              <a:cs typeface="メイリオ" pitchFamily="50" charset="-128"/>
            </a:endParaRPr>
          </a:p>
          <a:p>
            <a:pPr>
              <a:lnSpc>
                <a:spcPts val="1200"/>
              </a:lnSpc>
            </a:pPr>
            <a:r>
              <a:rPr lang="ja-JP" altLang="en-US" sz="1000" dirty="0" smtClean="0">
                <a:solidFill>
                  <a:schemeClr val="tx1"/>
                </a:solidFill>
                <a:latin typeface="メイリオ" pitchFamily="50" charset="-128"/>
                <a:ea typeface="メイリオ" pitchFamily="50" charset="-128"/>
                <a:cs typeface="メイリオ" pitchFamily="50" charset="-128"/>
              </a:rPr>
              <a:t>・介護予防訪問看護</a:t>
            </a:r>
            <a:endParaRPr lang="en-US" altLang="ja-JP" sz="1000" dirty="0" smtClean="0">
              <a:solidFill>
                <a:schemeClr val="tx1"/>
              </a:solidFill>
              <a:latin typeface="メイリオ" pitchFamily="50" charset="-128"/>
              <a:ea typeface="メイリオ" pitchFamily="50" charset="-128"/>
              <a:cs typeface="メイリオ" pitchFamily="50" charset="-128"/>
            </a:endParaRPr>
          </a:p>
          <a:p>
            <a:pPr>
              <a:lnSpc>
                <a:spcPts val="1200"/>
              </a:lnSpc>
            </a:pPr>
            <a:r>
              <a:rPr lang="ja-JP" altLang="en-US" sz="1000" dirty="0" smtClean="0">
                <a:solidFill>
                  <a:schemeClr val="tx1"/>
                </a:solidFill>
                <a:latin typeface="メイリオ" pitchFamily="50" charset="-128"/>
                <a:ea typeface="メイリオ" pitchFamily="50" charset="-128"/>
                <a:cs typeface="メイリオ" pitchFamily="50" charset="-128"/>
              </a:rPr>
              <a:t>・介護予防通所リハビリ</a:t>
            </a:r>
            <a:r>
              <a:rPr lang="ja-JP" altLang="en-US" sz="1000" dirty="0">
                <a:solidFill>
                  <a:schemeClr val="tx1"/>
                </a:solidFill>
                <a:latin typeface="メイリオ" pitchFamily="50" charset="-128"/>
                <a:ea typeface="メイリオ" pitchFamily="50" charset="-128"/>
                <a:cs typeface="メイリオ" pitchFamily="50" charset="-128"/>
              </a:rPr>
              <a:t>　</a:t>
            </a:r>
            <a:r>
              <a:rPr lang="ja-JP" altLang="en-US" sz="1000" dirty="0" smtClean="0">
                <a:solidFill>
                  <a:schemeClr val="tx1"/>
                </a:solidFill>
                <a:latin typeface="メイリオ" pitchFamily="50" charset="-128"/>
                <a:ea typeface="メイリオ" pitchFamily="50" charset="-128"/>
                <a:cs typeface="メイリオ" pitchFamily="50" charset="-128"/>
              </a:rPr>
              <a:t>など</a:t>
            </a:r>
            <a:endParaRPr lang="en-US" altLang="ja-JP" sz="1000" dirty="0" smtClean="0">
              <a:solidFill>
                <a:schemeClr val="tx1"/>
              </a:solidFill>
              <a:latin typeface="メイリオ" pitchFamily="50" charset="-128"/>
              <a:ea typeface="メイリオ" pitchFamily="50" charset="-128"/>
              <a:cs typeface="メイリオ" pitchFamily="50" charset="-128"/>
            </a:endParaRPr>
          </a:p>
          <a:p>
            <a:pPr>
              <a:lnSpc>
                <a:spcPts val="1200"/>
              </a:lnSpc>
            </a:pPr>
            <a:endParaRPr lang="en-US" altLang="ja-JP" sz="1100" dirty="0">
              <a:solidFill>
                <a:schemeClr val="tx1"/>
              </a:solidFill>
              <a:latin typeface="メイリオ" pitchFamily="50" charset="-128"/>
              <a:ea typeface="メイリオ" pitchFamily="50" charset="-128"/>
              <a:cs typeface="メイリオ" pitchFamily="50" charset="-128"/>
            </a:endParaRPr>
          </a:p>
          <a:p>
            <a:pPr>
              <a:lnSpc>
                <a:spcPts val="1200"/>
              </a:lnSpc>
            </a:pPr>
            <a:r>
              <a:rPr lang="ja-JP" altLang="en-US" sz="1100" dirty="0" smtClean="0">
                <a:solidFill>
                  <a:schemeClr val="tx1"/>
                </a:solidFill>
                <a:latin typeface="メイリオ" pitchFamily="50" charset="-128"/>
                <a:ea typeface="メイリオ" pitchFamily="50" charset="-128"/>
                <a:cs typeface="メイリオ" pitchFamily="50" charset="-128"/>
              </a:rPr>
              <a:t>○地域密着型介護予防サービス</a:t>
            </a:r>
            <a:endParaRPr lang="en-US" altLang="ja-JP" sz="1100" dirty="0" smtClean="0">
              <a:solidFill>
                <a:schemeClr val="tx1"/>
              </a:solidFill>
              <a:latin typeface="メイリオ" pitchFamily="50" charset="-128"/>
              <a:ea typeface="メイリオ" pitchFamily="50" charset="-128"/>
              <a:cs typeface="メイリオ" pitchFamily="50" charset="-128"/>
            </a:endParaRPr>
          </a:p>
          <a:p>
            <a:pPr>
              <a:lnSpc>
                <a:spcPts val="1200"/>
              </a:lnSpc>
            </a:pPr>
            <a:r>
              <a:rPr lang="ja-JP" altLang="en-US" sz="1000" dirty="0" smtClean="0">
                <a:solidFill>
                  <a:schemeClr val="tx1"/>
                </a:solidFill>
                <a:latin typeface="メイリオ" pitchFamily="50" charset="-128"/>
                <a:ea typeface="メイリオ" pitchFamily="50" charset="-128"/>
                <a:cs typeface="メイリオ" pitchFamily="50" charset="-128"/>
              </a:rPr>
              <a:t>・介護予防認知症対応型通所介護</a:t>
            </a:r>
            <a:endParaRPr kumimoji="1" lang="ja-JP" altLang="en-US" sz="1000" dirty="0">
              <a:solidFill>
                <a:schemeClr val="tx1"/>
              </a:solidFill>
              <a:latin typeface="メイリオ" pitchFamily="50" charset="-128"/>
              <a:ea typeface="メイリオ" pitchFamily="50" charset="-128"/>
              <a:cs typeface="メイリオ" pitchFamily="50" charset="-128"/>
            </a:endParaRPr>
          </a:p>
        </p:txBody>
      </p:sp>
      <p:sp>
        <p:nvSpPr>
          <p:cNvPr id="27" name="正方形/長方形 26"/>
          <p:cNvSpPr/>
          <p:nvPr/>
        </p:nvSpPr>
        <p:spPr>
          <a:xfrm>
            <a:off x="6444208" y="3356993"/>
            <a:ext cx="2561604" cy="1587150"/>
          </a:xfrm>
          <a:prstGeom prst="rect">
            <a:avLst/>
          </a:prstGeom>
          <a:solidFill>
            <a:schemeClr val="accent6">
              <a:lumMod val="20000"/>
              <a:lumOff val="8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1200"/>
              </a:lnSpc>
            </a:pPr>
            <a:r>
              <a:rPr kumimoji="1" lang="ja-JP" altLang="en-US" sz="1200" b="1" dirty="0" smtClean="0">
                <a:solidFill>
                  <a:schemeClr val="tx1"/>
                </a:solidFill>
                <a:latin typeface="メイリオ" pitchFamily="50" charset="-128"/>
                <a:ea typeface="メイリオ" pitchFamily="50" charset="-128"/>
                <a:cs typeface="メイリオ" pitchFamily="50" charset="-128"/>
              </a:rPr>
              <a:t>○介護予防･生活支援サービス事業</a:t>
            </a:r>
            <a:endParaRPr kumimoji="1" lang="en-US" altLang="ja-JP" sz="1200" b="1" dirty="0" smtClean="0">
              <a:solidFill>
                <a:schemeClr val="tx1"/>
              </a:solidFill>
              <a:latin typeface="メイリオ" pitchFamily="50" charset="-128"/>
              <a:ea typeface="メイリオ" pitchFamily="50" charset="-128"/>
              <a:cs typeface="メイリオ" pitchFamily="50" charset="-128"/>
            </a:endParaRPr>
          </a:p>
          <a:p>
            <a:pPr>
              <a:lnSpc>
                <a:spcPts val="1200"/>
              </a:lnSpc>
            </a:pPr>
            <a:endParaRPr kumimoji="1" lang="en-US" altLang="ja-JP" sz="1200" b="1" dirty="0" smtClean="0">
              <a:solidFill>
                <a:schemeClr val="tx1"/>
              </a:solidFill>
              <a:latin typeface="メイリオ" pitchFamily="50" charset="-128"/>
              <a:ea typeface="メイリオ" pitchFamily="50" charset="-128"/>
              <a:cs typeface="メイリオ" pitchFamily="50" charset="-128"/>
            </a:endParaRPr>
          </a:p>
          <a:p>
            <a:pPr>
              <a:lnSpc>
                <a:spcPts val="2000"/>
              </a:lnSpc>
            </a:pPr>
            <a:r>
              <a:rPr lang="ja-JP" altLang="en-US" sz="1100" dirty="0" smtClean="0">
                <a:solidFill>
                  <a:schemeClr val="tx1"/>
                </a:solidFill>
                <a:latin typeface="メイリオ" pitchFamily="50" charset="-128"/>
                <a:ea typeface="メイリオ" pitchFamily="50" charset="-128"/>
                <a:cs typeface="メイリオ" pitchFamily="50" charset="-128"/>
              </a:rPr>
              <a:t>・介護予防訪問介護相当サービス</a:t>
            </a:r>
            <a:endParaRPr lang="en-US" altLang="ja-JP" sz="1100" dirty="0" smtClean="0">
              <a:solidFill>
                <a:schemeClr val="tx1"/>
              </a:solidFill>
              <a:latin typeface="メイリオ" pitchFamily="50" charset="-128"/>
              <a:ea typeface="メイリオ" pitchFamily="50" charset="-128"/>
              <a:cs typeface="メイリオ" pitchFamily="50" charset="-128"/>
            </a:endParaRPr>
          </a:p>
          <a:p>
            <a:pPr>
              <a:lnSpc>
                <a:spcPts val="2000"/>
              </a:lnSpc>
            </a:pPr>
            <a:r>
              <a:rPr lang="ja-JP" altLang="en-US" sz="1100" dirty="0">
                <a:solidFill>
                  <a:schemeClr val="tx1"/>
                </a:solidFill>
                <a:latin typeface="メイリオ" pitchFamily="50" charset="-128"/>
                <a:ea typeface="メイリオ" pitchFamily="50" charset="-128"/>
                <a:cs typeface="メイリオ" pitchFamily="50" charset="-128"/>
              </a:rPr>
              <a:t>・介護予防通所介護相当サービス</a:t>
            </a:r>
            <a:endParaRPr lang="en-US" altLang="ja-JP" sz="1100" dirty="0">
              <a:solidFill>
                <a:schemeClr val="tx1"/>
              </a:solidFill>
              <a:latin typeface="メイリオ" pitchFamily="50" charset="-128"/>
              <a:ea typeface="メイリオ" pitchFamily="50" charset="-128"/>
              <a:cs typeface="メイリオ" pitchFamily="50" charset="-128"/>
            </a:endParaRPr>
          </a:p>
          <a:p>
            <a:pPr>
              <a:lnSpc>
                <a:spcPts val="2000"/>
              </a:lnSpc>
            </a:pPr>
            <a:r>
              <a:rPr lang="ja-JP" altLang="en-US" sz="1100" dirty="0" smtClean="0">
                <a:solidFill>
                  <a:schemeClr val="tx1"/>
                </a:solidFill>
                <a:latin typeface="メイリオ" pitchFamily="50" charset="-128"/>
                <a:ea typeface="メイリオ" pitchFamily="50" charset="-128"/>
                <a:cs typeface="メイリオ" pitchFamily="50" charset="-128"/>
              </a:rPr>
              <a:t>・訪問型短期予防サービス</a:t>
            </a:r>
            <a:endParaRPr lang="en-US" altLang="ja-JP" sz="1100" dirty="0" smtClean="0">
              <a:solidFill>
                <a:schemeClr val="tx1"/>
              </a:solidFill>
              <a:latin typeface="メイリオ" pitchFamily="50" charset="-128"/>
              <a:ea typeface="メイリオ" pitchFamily="50" charset="-128"/>
              <a:cs typeface="メイリオ" pitchFamily="50" charset="-128"/>
            </a:endParaRPr>
          </a:p>
        </p:txBody>
      </p:sp>
      <p:sp>
        <p:nvSpPr>
          <p:cNvPr id="28" name="正方形/長方形 27"/>
          <p:cNvSpPr/>
          <p:nvPr/>
        </p:nvSpPr>
        <p:spPr>
          <a:xfrm>
            <a:off x="6444208" y="5019125"/>
            <a:ext cx="2561604" cy="1326199"/>
          </a:xfrm>
          <a:prstGeom prst="rect">
            <a:avLst/>
          </a:prstGeom>
          <a:solidFill>
            <a:schemeClr val="accent6">
              <a:lumMod val="20000"/>
              <a:lumOff val="8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1200"/>
              </a:lnSpc>
            </a:pPr>
            <a:r>
              <a:rPr kumimoji="1" lang="ja-JP" altLang="en-US" sz="1200" b="1" dirty="0" smtClean="0">
                <a:solidFill>
                  <a:schemeClr val="tx1"/>
                </a:solidFill>
                <a:latin typeface="メイリオ" pitchFamily="50" charset="-128"/>
                <a:ea typeface="メイリオ" pitchFamily="50" charset="-128"/>
                <a:cs typeface="メイリオ" pitchFamily="50" charset="-128"/>
              </a:rPr>
              <a:t>○一般介護予防事業</a:t>
            </a:r>
            <a:endParaRPr kumimoji="1" lang="en-US" altLang="ja-JP" sz="1200" b="1" dirty="0" smtClean="0">
              <a:solidFill>
                <a:schemeClr val="tx1"/>
              </a:solidFill>
              <a:latin typeface="メイリオ" pitchFamily="50" charset="-128"/>
              <a:ea typeface="メイリオ" pitchFamily="50" charset="-128"/>
              <a:cs typeface="メイリオ" pitchFamily="50" charset="-128"/>
            </a:endParaRPr>
          </a:p>
          <a:p>
            <a:pPr>
              <a:lnSpc>
                <a:spcPts val="1200"/>
              </a:lnSpc>
            </a:pPr>
            <a:endParaRPr kumimoji="1" lang="en-US" altLang="ja-JP" sz="1200" b="1" dirty="0" smtClean="0">
              <a:solidFill>
                <a:schemeClr val="tx1"/>
              </a:solidFill>
              <a:latin typeface="メイリオ" pitchFamily="50" charset="-128"/>
              <a:ea typeface="メイリオ" pitchFamily="50" charset="-128"/>
              <a:cs typeface="メイリオ" pitchFamily="50" charset="-128"/>
            </a:endParaRPr>
          </a:p>
          <a:p>
            <a:pPr>
              <a:lnSpc>
                <a:spcPts val="1200"/>
              </a:lnSpc>
            </a:pPr>
            <a:r>
              <a:rPr lang="ja-JP" altLang="en-US" sz="1100" dirty="0" smtClean="0">
                <a:solidFill>
                  <a:schemeClr val="tx1"/>
                </a:solidFill>
                <a:latin typeface="メイリオ" pitchFamily="50" charset="-128"/>
                <a:ea typeface="メイリオ" pitchFamily="50" charset="-128"/>
                <a:cs typeface="メイリオ" pitchFamily="50" charset="-128"/>
              </a:rPr>
              <a:t>（</a:t>
            </a:r>
            <a:r>
              <a:rPr lang="en-US" altLang="ja-JP" sz="1100" dirty="0" smtClean="0">
                <a:solidFill>
                  <a:schemeClr val="tx1"/>
                </a:solidFill>
                <a:latin typeface="メイリオ" pitchFamily="50" charset="-128"/>
                <a:ea typeface="メイリオ" pitchFamily="50" charset="-128"/>
                <a:cs typeface="メイリオ" pitchFamily="50" charset="-128"/>
              </a:rPr>
              <a:t>※</a:t>
            </a:r>
            <a:r>
              <a:rPr lang="ja-JP" altLang="en-US" sz="1100" dirty="0" smtClean="0">
                <a:solidFill>
                  <a:schemeClr val="tx1"/>
                </a:solidFill>
                <a:latin typeface="メイリオ" pitchFamily="50" charset="-128"/>
                <a:ea typeface="メイリオ" pitchFamily="50" charset="-128"/>
                <a:cs typeface="メイリオ" pitchFamily="50" charset="-128"/>
              </a:rPr>
              <a:t>すべての高齢者が利用可）</a:t>
            </a:r>
            <a:endParaRPr lang="en-US" altLang="ja-JP" sz="1100" dirty="0" smtClean="0">
              <a:solidFill>
                <a:schemeClr val="tx1"/>
              </a:solidFill>
              <a:latin typeface="メイリオ" pitchFamily="50" charset="-128"/>
              <a:ea typeface="メイリオ" pitchFamily="50" charset="-128"/>
              <a:cs typeface="メイリオ" pitchFamily="50" charset="-128"/>
            </a:endParaRPr>
          </a:p>
          <a:p>
            <a:pPr>
              <a:lnSpc>
                <a:spcPts val="1700"/>
              </a:lnSpc>
            </a:pPr>
            <a:r>
              <a:rPr lang="ja-JP" altLang="en-US" sz="1000" dirty="0" smtClean="0">
                <a:solidFill>
                  <a:schemeClr val="tx1"/>
                </a:solidFill>
                <a:latin typeface="メイリオ" pitchFamily="50" charset="-128"/>
                <a:ea typeface="メイリオ" pitchFamily="50" charset="-128"/>
                <a:cs typeface="メイリオ" pitchFamily="50" charset="-128"/>
              </a:rPr>
              <a:t>・介護予防普及啓発事業</a:t>
            </a:r>
            <a:endParaRPr lang="en-US" altLang="ja-JP" sz="1000" dirty="0" smtClean="0">
              <a:solidFill>
                <a:schemeClr val="tx1"/>
              </a:solidFill>
              <a:latin typeface="メイリオ" pitchFamily="50" charset="-128"/>
              <a:ea typeface="メイリオ" pitchFamily="50" charset="-128"/>
              <a:cs typeface="メイリオ" pitchFamily="50" charset="-128"/>
            </a:endParaRPr>
          </a:p>
          <a:p>
            <a:pPr>
              <a:lnSpc>
                <a:spcPts val="1700"/>
              </a:lnSpc>
            </a:pPr>
            <a:r>
              <a:rPr lang="ja-JP" altLang="en-US" sz="1000" dirty="0" smtClean="0">
                <a:solidFill>
                  <a:schemeClr val="tx1"/>
                </a:solidFill>
                <a:latin typeface="メイリオ" pitchFamily="50" charset="-128"/>
                <a:ea typeface="メイリオ" pitchFamily="50" charset="-128"/>
                <a:cs typeface="メイリオ" pitchFamily="50" charset="-128"/>
              </a:rPr>
              <a:t>・地域介護予防活動支援事業</a:t>
            </a:r>
            <a:endParaRPr lang="en-US" altLang="ja-JP" sz="1000" dirty="0" smtClean="0">
              <a:solidFill>
                <a:schemeClr val="tx1"/>
              </a:solidFill>
              <a:latin typeface="メイリオ" pitchFamily="50" charset="-128"/>
              <a:ea typeface="メイリオ" pitchFamily="50" charset="-128"/>
              <a:cs typeface="メイリオ" pitchFamily="50" charset="-128"/>
            </a:endParaRPr>
          </a:p>
          <a:p>
            <a:pPr>
              <a:lnSpc>
                <a:spcPts val="1700"/>
              </a:lnSpc>
            </a:pPr>
            <a:r>
              <a:rPr lang="ja-JP" altLang="en-US" sz="1000" dirty="0" smtClean="0">
                <a:solidFill>
                  <a:schemeClr val="tx1"/>
                </a:solidFill>
                <a:latin typeface="メイリオ" pitchFamily="50" charset="-128"/>
                <a:ea typeface="メイリオ" pitchFamily="50" charset="-128"/>
                <a:cs typeface="メイリオ" pitchFamily="50" charset="-128"/>
              </a:rPr>
              <a:t>・地域リハビリテーション活動支援事業</a:t>
            </a:r>
            <a:endParaRPr lang="en-US" altLang="ja-JP" sz="1000" dirty="0" smtClean="0">
              <a:solidFill>
                <a:schemeClr val="tx1"/>
              </a:solidFill>
              <a:latin typeface="メイリオ" pitchFamily="50" charset="-128"/>
              <a:ea typeface="メイリオ" pitchFamily="50" charset="-128"/>
              <a:cs typeface="メイリオ" pitchFamily="50" charset="-128"/>
            </a:endParaRPr>
          </a:p>
        </p:txBody>
      </p:sp>
      <p:sp>
        <p:nvSpPr>
          <p:cNvPr id="29" name="正方形/長方形 28"/>
          <p:cNvSpPr/>
          <p:nvPr/>
        </p:nvSpPr>
        <p:spPr>
          <a:xfrm>
            <a:off x="8676456" y="4257092"/>
            <a:ext cx="288032" cy="1224136"/>
          </a:xfrm>
          <a:prstGeom prst="rect">
            <a:avLst/>
          </a:prstGeom>
          <a:solidFill>
            <a:schemeClr val="accent5">
              <a:lumMod val="20000"/>
              <a:lumOff val="8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200" b="1" dirty="0" smtClean="0">
                <a:solidFill>
                  <a:schemeClr val="tx1"/>
                </a:solidFill>
                <a:latin typeface="メイリオ" pitchFamily="50" charset="-128"/>
                <a:ea typeface="メイリオ" pitchFamily="50" charset="-128"/>
                <a:cs typeface="メイリオ" pitchFamily="50" charset="-128"/>
              </a:rPr>
              <a:t>総合事業</a:t>
            </a:r>
            <a:endParaRPr kumimoji="1" lang="ja-JP" altLang="en-US" sz="1200" b="1" dirty="0">
              <a:solidFill>
                <a:schemeClr val="tx1"/>
              </a:solidFill>
              <a:latin typeface="メイリオ" pitchFamily="50" charset="-128"/>
              <a:ea typeface="メイリオ" pitchFamily="50" charset="-128"/>
              <a:cs typeface="メイリオ" pitchFamily="50" charset="-128"/>
            </a:endParaRPr>
          </a:p>
        </p:txBody>
      </p:sp>
      <p:sp>
        <p:nvSpPr>
          <p:cNvPr id="30" name="正方形/長方形 29"/>
          <p:cNvSpPr/>
          <p:nvPr/>
        </p:nvSpPr>
        <p:spPr>
          <a:xfrm>
            <a:off x="8676456" y="1626915"/>
            <a:ext cx="288032" cy="1224136"/>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200" b="1" dirty="0" smtClean="0">
                <a:solidFill>
                  <a:schemeClr val="tx1"/>
                </a:solidFill>
                <a:latin typeface="メイリオ" pitchFamily="50" charset="-128"/>
                <a:ea typeface="メイリオ" pitchFamily="50" charset="-128"/>
                <a:cs typeface="メイリオ" pitchFamily="50" charset="-128"/>
              </a:rPr>
              <a:t>予防給付</a:t>
            </a:r>
            <a:endParaRPr kumimoji="1" lang="ja-JP" altLang="en-US" sz="1200" b="1" dirty="0">
              <a:solidFill>
                <a:schemeClr val="tx1"/>
              </a:solidFill>
              <a:latin typeface="メイリオ" pitchFamily="50" charset="-128"/>
              <a:ea typeface="メイリオ" pitchFamily="50" charset="-128"/>
              <a:cs typeface="メイリオ" pitchFamily="50" charset="-128"/>
            </a:endParaRPr>
          </a:p>
        </p:txBody>
      </p:sp>
      <p:cxnSp>
        <p:nvCxnSpPr>
          <p:cNvPr id="31" name="直線矢印コネクタ 30"/>
          <p:cNvCxnSpPr>
            <a:stCxn id="2" idx="3"/>
          </p:cNvCxnSpPr>
          <p:nvPr/>
        </p:nvCxnSpPr>
        <p:spPr>
          <a:xfrm>
            <a:off x="395536" y="3248980"/>
            <a:ext cx="209600" cy="0"/>
          </a:xfrm>
          <a:prstGeom prst="straightConnector1">
            <a:avLst/>
          </a:prstGeom>
          <a:ln>
            <a:solidFill>
              <a:schemeClr val="tx1"/>
            </a:solidFill>
            <a:tailEnd type="arrow" w="lg" len="sm"/>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a:off x="895648" y="1650639"/>
            <a:ext cx="209600" cy="0"/>
          </a:xfrm>
          <a:prstGeom prst="straightConnector1">
            <a:avLst/>
          </a:prstGeom>
          <a:ln>
            <a:solidFill>
              <a:schemeClr val="tx1"/>
            </a:solidFill>
            <a:tailEnd type="arrow" w="lg" len="sm"/>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a:off x="895648" y="3820036"/>
            <a:ext cx="209600" cy="0"/>
          </a:xfrm>
          <a:prstGeom prst="straightConnector1">
            <a:avLst/>
          </a:prstGeom>
          <a:ln>
            <a:solidFill>
              <a:schemeClr val="tx1"/>
            </a:solidFill>
            <a:tailEnd type="arrow" w="lg" len="sm"/>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a:endCxn id="18" idx="1"/>
          </p:cNvCxnSpPr>
          <p:nvPr/>
        </p:nvCxnSpPr>
        <p:spPr>
          <a:xfrm>
            <a:off x="749152" y="6165304"/>
            <a:ext cx="1586954" cy="0"/>
          </a:xfrm>
          <a:prstGeom prst="straightConnector1">
            <a:avLst/>
          </a:prstGeom>
          <a:ln>
            <a:solidFill>
              <a:schemeClr val="tx1"/>
            </a:solidFill>
            <a:tailEnd type="arrow" w="lg" len="sm"/>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a:stCxn id="5" idx="2"/>
          </p:cNvCxnSpPr>
          <p:nvPr/>
        </p:nvCxnSpPr>
        <p:spPr>
          <a:xfrm flipH="1">
            <a:off x="749152" y="4509120"/>
            <a:ext cx="1240" cy="16561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a:endCxn id="7" idx="1"/>
          </p:cNvCxnSpPr>
          <p:nvPr/>
        </p:nvCxnSpPr>
        <p:spPr>
          <a:xfrm>
            <a:off x="1371600" y="964958"/>
            <a:ext cx="176064" cy="1"/>
          </a:xfrm>
          <a:prstGeom prst="straightConnector1">
            <a:avLst/>
          </a:prstGeom>
          <a:ln>
            <a:solidFill>
              <a:schemeClr val="tx1"/>
            </a:solidFill>
            <a:tailEnd type="arrow" w="lg" len="sm"/>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a:off x="1371600" y="1896358"/>
            <a:ext cx="176064" cy="1"/>
          </a:xfrm>
          <a:prstGeom prst="straightConnector1">
            <a:avLst/>
          </a:prstGeom>
          <a:ln>
            <a:solidFill>
              <a:schemeClr val="tx1"/>
            </a:solidFill>
            <a:tailEnd type="arrow" w="lg" len="sm"/>
          </a:ln>
        </p:spPr>
        <p:style>
          <a:lnRef idx="1">
            <a:schemeClr val="accent1"/>
          </a:lnRef>
          <a:fillRef idx="0">
            <a:schemeClr val="accent1"/>
          </a:fillRef>
          <a:effectRef idx="0">
            <a:schemeClr val="accent1"/>
          </a:effectRef>
          <a:fontRef idx="minor">
            <a:schemeClr val="tx1"/>
          </a:fontRef>
        </p:style>
      </p:cxnSp>
      <p:cxnSp>
        <p:nvCxnSpPr>
          <p:cNvPr id="48" name="直線矢印コネクタ 47"/>
          <p:cNvCxnSpPr/>
          <p:nvPr/>
        </p:nvCxnSpPr>
        <p:spPr>
          <a:xfrm>
            <a:off x="1835696" y="964959"/>
            <a:ext cx="144016" cy="1"/>
          </a:xfrm>
          <a:prstGeom prst="straightConnector1">
            <a:avLst/>
          </a:prstGeom>
          <a:ln>
            <a:solidFill>
              <a:schemeClr val="tx1"/>
            </a:solidFill>
            <a:tailEnd type="arrow" w="lg" len="sm"/>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p:nvPr/>
        </p:nvCxnSpPr>
        <p:spPr>
          <a:xfrm>
            <a:off x="1835696" y="1923800"/>
            <a:ext cx="144016" cy="1"/>
          </a:xfrm>
          <a:prstGeom prst="straightConnector1">
            <a:avLst/>
          </a:prstGeom>
          <a:ln>
            <a:solidFill>
              <a:schemeClr val="tx1"/>
            </a:solidFill>
            <a:tailEnd type="arrow" w="lg" len="sm"/>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a:off x="2267744" y="2348880"/>
            <a:ext cx="226966" cy="0"/>
          </a:xfrm>
          <a:prstGeom prst="straightConnector1">
            <a:avLst/>
          </a:prstGeom>
          <a:ln>
            <a:solidFill>
              <a:schemeClr val="tx1"/>
            </a:solidFill>
            <a:tailEnd type="arrow" w="lg" len="sm"/>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2339752" y="836713"/>
            <a:ext cx="1847" cy="26642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p:nvPr/>
        </p:nvCxnSpPr>
        <p:spPr>
          <a:xfrm>
            <a:off x="2336106" y="836712"/>
            <a:ext cx="144016" cy="1"/>
          </a:xfrm>
          <a:prstGeom prst="straightConnector1">
            <a:avLst/>
          </a:prstGeom>
          <a:ln>
            <a:solidFill>
              <a:schemeClr val="tx1"/>
            </a:solidFill>
            <a:tailEnd type="arrow" w="lg" len="sm"/>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a:off x="2336106" y="3501008"/>
            <a:ext cx="172102" cy="1"/>
          </a:xfrm>
          <a:prstGeom prst="straightConnector1">
            <a:avLst/>
          </a:prstGeom>
          <a:ln>
            <a:solidFill>
              <a:schemeClr val="tx1"/>
            </a:solidFill>
            <a:tailEnd type="arrow" w="lg" len="sm"/>
          </a:ln>
        </p:spPr>
        <p:style>
          <a:lnRef idx="1">
            <a:schemeClr val="accent1"/>
          </a:lnRef>
          <a:fillRef idx="0">
            <a:schemeClr val="accent1"/>
          </a:fillRef>
          <a:effectRef idx="0">
            <a:schemeClr val="accent1"/>
          </a:effectRef>
          <a:fontRef idx="minor">
            <a:schemeClr val="tx1"/>
          </a:fontRef>
        </p:style>
      </p:cxnSp>
      <p:cxnSp>
        <p:nvCxnSpPr>
          <p:cNvPr id="58" name="直線矢印コネクタ 57"/>
          <p:cNvCxnSpPr/>
          <p:nvPr/>
        </p:nvCxnSpPr>
        <p:spPr>
          <a:xfrm>
            <a:off x="2341599" y="1556792"/>
            <a:ext cx="144016" cy="1"/>
          </a:xfrm>
          <a:prstGeom prst="straightConnector1">
            <a:avLst/>
          </a:prstGeom>
          <a:ln>
            <a:solidFill>
              <a:schemeClr val="tx1"/>
            </a:solidFill>
            <a:tailEnd type="arrow" w="lg" len="sm"/>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p:nvPr/>
        </p:nvCxnSpPr>
        <p:spPr>
          <a:xfrm>
            <a:off x="3610431" y="6165304"/>
            <a:ext cx="2833777" cy="0"/>
          </a:xfrm>
          <a:prstGeom prst="straightConnector1">
            <a:avLst/>
          </a:prstGeom>
          <a:ln>
            <a:solidFill>
              <a:schemeClr val="tx1"/>
            </a:solidFill>
            <a:tailEnd type="arrow" w="lg" len="sm"/>
          </a:ln>
        </p:spPr>
        <p:style>
          <a:lnRef idx="1">
            <a:schemeClr val="accent1"/>
          </a:lnRef>
          <a:fillRef idx="0">
            <a:schemeClr val="accent1"/>
          </a:fillRef>
          <a:effectRef idx="0">
            <a:schemeClr val="accent1"/>
          </a:effectRef>
          <a:fontRef idx="minor">
            <a:schemeClr val="tx1"/>
          </a:fontRef>
        </p:style>
      </p:cxnSp>
      <p:cxnSp>
        <p:nvCxnSpPr>
          <p:cNvPr id="61" name="直線矢印コネクタ 60"/>
          <p:cNvCxnSpPr/>
          <p:nvPr/>
        </p:nvCxnSpPr>
        <p:spPr>
          <a:xfrm>
            <a:off x="4067944" y="1412776"/>
            <a:ext cx="1584176" cy="0"/>
          </a:xfrm>
          <a:prstGeom prst="straightConnector1">
            <a:avLst/>
          </a:prstGeom>
          <a:ln>
            <a:solidFill>
              <a:schemeClr val="tx1"/>
            </a:solidFill>
            <a:tailEnd type="arrow" w="lg" len="sm"/>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4067944" y="2204864"/>
            <a:ext cx="2160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矢印コネクタ 66"/>
          <p:cNvCxnSpPr/>
          <p:nvPr/>
        </p:nvCxnSpPr>
        <p:spPr>
          <a:xfrm>
            <a:off x="5436096" y="2204864"/>
            <a:ext cx="216024" cy="0"/>
          </a:xfrm>
          <a:prstGeom prst="straightConnector1">
            <a:avLst/>
          </a:prstGeom>
          <a:ln>
            <a:solidFill>
              <a:schemeClr val="tx1"/>
            </a:solidFill>
            <a:tailEnd type="arrow" w="lg" len="sm"/>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a:off x="4067944" y="2852936"/>
            <a:ext cx="216024" cy="0"/>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0" name="直線矢印コネクタ 69"/>
          <p:cNvCxnSpPr/>
          <p:nvPr/>
        </p:nvCxnSpPr>
        <p:spPr>
          <a:xfrm>
            <a:off x="5436096" y="2852378"/>
            <a:ext cx="216024" cy="0"/>
          </a:xfrm>
          <a:prstGeom prst="straightConnector1">
            <a:avLst/>
          </a:prstGeom>
          <a:ln w="22225">
            <a:solidFill>
              <a:schemeClr val="tx1"/>
            </a:solidFill>
            <a:prstDash val="sysDash"/>
            <a:tailEnd type="arrow" w="lg" len="sm"/>
          </a:ln>
        </p:spPr>
        <p:style>
          <a:lnRef idx="1">
            <a:schemeClr val="accent1"/>
          </a:lnRef>
          <a:fillRef idx="0">
            <a:schemeClr val="accent1"/>
          </a:fillRef>
          <a:effectRef idx="0">
            <a:schemeClr val="accent1"/>
          </a:effectRef>
          <a:fontRef idx="minor">
            <a:schemeClr val="tx1"/>
          </a:fontRef>
        </p:style>
      </p:cxnSp>
      <p:cxnSp>
        <p:nvCxnSpPr>
          <p:cNvPr id="71" name="直線矢印コネクタ 70"/>
          <p:cNvCxnSpPr/>
          <p:nvPr/>
        </p:nvCxnSpPr>
        <p:spPr>
          <a:xfrm>
            <a:off x="5430304" y="3825044"/>
            <a:ext cx="216024" cy="0"/>
          </a:xfrm>
          <a:prstGeom prst="straightConnector1">
            <a:avLst/>
          </a:prstGeom>
          <a:ln w="31750">
            <a:solidFill>
              <a:srgbClr val="FF0000"/>
            </a:solidFill>
            <a:tailEnd type="arrow" w="lg" len="sm"/>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3935688" y="3789040"/>
            <a:ext cx="34828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a:off x="3923928" y="3212976"/>
            <a:ext cx="0" cy="57606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直線矢印コネクタ 78"/>
          <p:cNvCxnSpPr/>
          <p:nvPr/>
        </p:nvCxnSpPr>
        <p:spPr>
          <a:xfrm>
            <a:off x="5440387" y="5337212"/>
            <a:ext cx="216024" cy="0"/>
          </a:xfrm>
          <a:prstGeom prst="straightConnector1">
            <a:avLst/>
          </a:prstGeom>
          <a:ln w="31750">
            <a:solidFill>
              <a:srgbClr val="FF0000"/>
            </a:solidFill>
            <a:tailEnd type="arrow" w="lg" len="sm"/>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a:stCxn id="17" idx="3"/>
            <a:endCxn id="23" idx="1"/>
          </p:cNvCxnSpPr>
          <p:nvPr/>
        </p:nvCxnSpPr>
        <p:spPr>
          <a:xfrm>
            <a:off x="3587409" y="5337212"/>
            <a:ext cx="696559"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直線コネクタ 82"/>
          <p:cNvCxnSpPr/>
          <p:nvPr/>
        </p:nvCxnSpPr>
        <p:spPr>
          <a:xfrm>
            <a:off x="1393280" y="3820036"/>
            <a:ext cx="514424" cy="500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a:off x="1907704" y="3820036"/>
            <a:ext cx="0" cy="1517176"/>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a:off x="1907704" y="5337212"/>
            <a:ext cx="587006"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直線矢印コネクタ 88"/>
          <p:cNvCxnSpPr/>
          <p:nvPr/>
        </p:nvCxnSpPr>
        <p:spPr>
          <a:xfrm>
            <a:off x="1907704" y="5337212"/>
            <a:ext cx="0" cy="828092"/>
          </a:xfrm>
          <a:prstGeom prst="straightConnector1">
            <a:avLst/>
          </a:prstGeom>
          <a:ln w="12700">
            <a:solidFill>
              <a:schemeClr val="tx1"/>
            </a:solidFill>
            <a:tailEnd type="arrow" w="lg" len="sm"/>
          </a:ln>
        </p:spPr>
        <p:style>
          <a:lnRef idx="1">
            <a:schemeClr val="accent1"/>
          </a:lnRef>
          <a:fillRef idx="0">
            <a:schemeClr val="accent1"/>
          </a:fillRef>
          <a:effectRef idx="0">
            <a:schemeClr val="accent1"/>
          </a:effectRef>
          <a:fontRef idx="minor">
            <a:schemeClr val="tx1"/>
          </a:fontRef>
        </p:style>
      </p:cxnSp>
      <p:cxnSp>
        <p:nvCxnSpPr>
          <p:cNvPr id="97" name="直線矢印コネクタ 96"/>
          <p:cNvCxnSpPr/>
          <p:nvPr/>
        </p:nvCxnSpPr>
        <p:spPr>
          <a:xfrm>
            <a:off x="3430814" y="817359"/>
            <a:ext cx="3013394" cy="1"/>
          </a:xfrm>
          <a:prstGeom prst="straightConnector1">
            <a:avLst/>
          </a:prstGeom>
          <a:ln>
            <a:solidFill>
              <a:schemeClr val="tx1"/>
            </a:solidFill>
            <a:tailEnd type="arrow" w="lg" len="sm"/>
          </a:ln>
        </p:spPr>
        <p:style>
          <a:lnRef idx="1">
            <a:schemeClr val="accent1"/>
          </a:lnRef>
          <a:fillRef idx="0">
            <a:schemeClr val="accent1"/>
          </a:fillRef>
          <a:effectRef idx="0">
            <a:schemeClr val="accent1"/>
          </a:effectRef>
          <a:fontRef idx="minor">
            <a:schemeClr val="tx1"/>
          </a:fontRef>
        </p:style>
      </p:cxnSp>
      <p:cxnSp>
        <p:nvCxnSpPr>
          <p:cNvPr id="104" name="直線矢印コネクタ 103"/>
          <p:cNvCxnSpPr/>
          <p:nvPr/>
        </p:nvCxnSpPr>
        <p:spPr>
          <a:xfrm>
            <a:off x="5940152" y="1412776"/>
            <a:ext cx="504056" cy="0"/>
          </a:xfrm>
          <a:prstGeom prst="straightConnector1">
            <a:avLst/>
          </a:prstGeom>
          <a:ln>
            <a:solidFill>
              <a:schemeClr val="tx1"/>
            </a:solidFill>
            <a:tailEnd type="arrow" w="lg" len="sm"/>
          </a:ln>
        </p:spPr>
        <p:style>
          <a:lnRef idx="1">
            <a:schemeClr val="accent1"/>
          </a:lnRef>
          <a:fillRef idx="0">
            <a:schemeClr val="accent1"/>
          </a:fillRef>
          <a:effectRef idx="0">
            <a:schemeClr val="accent1"/>
          </a:effectRef>
          <a:fontRef idx="minor">
            <a:schemeClr val="tx1"/>
          </a:fontRef>
        </p:style>
      </p:cxnSp>
      <p:cxnSp>
        <p:nvCxnSpPr>
          <p:cNvPr id="106" name="直線矢印コネクタ 105"/>
          <p:cNvCxnSpPr/>
          <p:nvPr/>
        </p:nvCxnSpPr>
        <p:spPr>
          <a:xfrm>
            <a:off x="5940152" y="2204863"/>
            <a:ext cx="504056" cy="1"/>
          </a:xfrm>
          <a:prstGeom prst="straightConnector1">
            <a:avLst/>
          </a:prstGeom>
          <a:ln>
            <a:solidFill>
              <a:schemeClr val="tx1"/>
            </a:solidFill>
            <a:tailEnd type="arrow" w="lg" len="sm"/>
          </a:ln>
        </p:spPr>
        <p:style>
          <a:lnRef idx="1">
            <a:schemeClr val="accent1"/>
          </a:lnRef>
          <a:fillRef idx="0">
            <a:schemeClr val="accent1"/>
          </a:fillRef>
          <a:effectRef idx="0">
            <a:schemeClr val="accent1"/>
          </a:effectRef>
          <a:fontRef idx="minor">
            <a:schemeClr val="tx1"/>
          </a:fontRef>
        </p:style>
      </p:cxnSp>
      <p:cxnSp>
        <p:nvCxnSpPr>
          <p:cNvPr id="107" name="直線矢印コネクタ 106"/>
          <p:cNvCxnSpPr/>
          <p:nvPr/>
        </p:nvCxnSpPr>
        <p:spPr>
          <a:xfrm>
            <a:off x="5940152" y="2860308"/>
            <a:ext cx="504056" cy="0"/>
          </a:xfrm>
          <a:prstGeom prst="straightConnector1">
            <a:avLst/>
          </a:prstGeom>
          <a:ln w="22225">
            <a:solidFill>
              <a:schemeClr val="tx1"/>
            </a:solidFill>
            <a:prstDash val="sysDash"/>
            <a:tailEnd type="arrow" w="lg" len="sm"/>
          </a:ln>
        </p:spPr>
        <p:style>
          <a:lnRef idx="1">
            <a:schemeClr val="accent1"/>
          </a:lnRef>
          <a:fillRef idx="0">
            <a:schemeClr val="accent1"/>
          </a:fillRef>
          <a:effectRef idx="0">
            <a:schemeClr val="accent1"/>
          </a:effectRef>
          <a:fontRef idx="minor">
            <a:schemeClr val="tx1"/>
          </a:fontRef>
        </p:style>
      </p:cxnSp>
      <p:cxnSp>
        <p:nvCxnSpPr>
          <p:cNvPr id="109" name="直線矢印コネクタ 108"/>
          <p:cNvCxnSpPr/>
          <p:nvPr/>
        </p:nvCxnSpPr>
        <p:spPr>
          <a:xfrm>
            <a:off x="6156176" y="1988840"/>
            <a:ext cx="288032" cy="0"/>
          </a:xfrm>
          <a:prstGeom prst="straightConnector1">
            <a:avLst/>
          </a:prstGeom>
          <a:ln>
            <a:solidFill>
              <a:schemeClr val="tx1"/>
            </a:solidFill>
            <a:tailEnd type="arrow" w="lg" len="sm"/>
          </a:ln>
        </p:spPr>
        <p:style>
          <a:lnRef idx="1">
            <a:schemeClr val="accent1"/>
          </a:lnRef>
          <a:fillRef idx="0">
            <a:schemeClr val="accent1"/>
          </a:fillRef>
          <a:effectRef idx="0">
            <a:schemeClr val="accent1"/>
          </a:effectRef>
          <a:fontRef idx="minor">
            <a:schemeClr val="tx1"/>
          </a:fontRef>
        </p:style>
      </p:cxnSp>
      <p:cxnSp>
        <p:nvCxnSpPr>
          <p:cNvPr id="110" name="直線コネクタ 109"/>
          <p:cNvCxnSpPr/>
          <p:nvPr/>
        </p:nvCxnSpPr>
        <p:spPr>
          <a:xfrm>
            <a:off x="6156176" y="1412777"/>
            <a:ext cx="0" cy="5635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p:cNvCxnSpPr/>
          <p:nvPr/>
        </p:nvCxnSpPr>
        <p:spPr>
          <a:xfrm>
            <a:off x="6228184" y="2860308"/>
            <a:ext cx="0" cy="2620920"/>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7" name="直線矢印コネクタ 126"/>
          <p:cNvCxnSpPr/>
          <p:nvPr/>
        </p:nvCxnSpPr>
        <p:spPr>
          <a:xfrm>
            <a:off x="6228184" y="4509120"/>
            <a:ext cx="216024" cy="0"/>
          </a:xfrm>
          <a:prstGeom prst="straightConnector1">
            <a:avLst/>
          </a:prstGeom>
          <a:ln w="22225">
            <a:solidFill>
              <a:schemeClr val="tx1"/>
            </a:solidFill>
            <a:prstDash val="sysDash"/>
            <a:tailEnd type="arrow" w="lg" len="sm"/>
          </a:ln>
        </p:spPr>
        <p:style>
          <a:lnRef idx="1">
            <a:schemeClr val="accent1"/>
          </a:lnRef>
          <a:fillRef idx="0">
            <a:schemeClr val="accent1"/>
          </a:fillRef>
          <a:effectRef idx="0">
            <a:schemeClr val="accent1"/>
          </a:effectRef>
          <a:fontRef idx="minor">
            <a:schemeClr val="tx1"/>
          </a:fontRef>
        </p:style>
      </p:cxnSp>
      <p:cxnSp>
        <p:nvCxnSpPr>
          <p:cNvPr id="130" name="直線矢印コネクタ 129"/>
          <p:cNvCxnSpPr/>
          <p:nvPr/>
        </p:nvCxnSpPr>
        <p:spPr>
          <a:xfrm>
            <a:off x="6228184" y="5475684"/>
            <a:ext cx="216024" cy="0"/>
          </a:xfrm>
          <a:prstGeom prst="straightConnector1">
            <a:avLst/>
          </a:prstGeom>
          <a:ln w="22225">
            <a:solidFill>
              <a:schemeClr val="tx1"/>
            </a:solidFill>
            <a:prstDash val="sysDash"/>
            <a:tailEnd type="arrow" w="lg" len="sm"/>
          </a:ln>
        </p:spPr>
        <p:style>
          <a:lnRef idx="1">
            <a:schemeClr val="accent1"/>
          </a:lnRef>
          <a:fillRef idx="0">
            <a:schemeClr val="accent1"/>
          </a:fillRef>
          <a:effectRef idx="0">
            <a:schemeClr val="accent1"/>
          </a:effectRef>
          <a:fontRef idx="minor">
            <a:schemeClr val="tx1"/>
          </a:fontRef>
        </p:style>
      </p:cxnSp>
      <p:cxnSp>
        <p:nvCxnSpPr>
          <p:cNvPr id="132" name="直線コネクタ 131"/>
          <p:cNvCxnSpPr/>
          <p:nvPr/>
        </p:nvCxnSpPr>
        <p:spPr>
          <a:xfrm>
            <a:off x="5940152" y="4786016"/>
            <a:ext cx="10801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4" name="直線コネクタ 133"/>
          <p:cNvCxnSpPr/>
          <p:nvPr/>
        </p:nvCxnSpPr>
        <p:spPr>
          <a:xfrm>
            <a:off x="6048164" y="3820036"/>
            <a:ext cx="0" cy="19852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9" name="直線矢印コネクタ 138"/>
          <p:cNvCxnSpPr/>
          <p:nvPr/>
        </p:nvCxnSpPr>
        <p:spPr>
          <a:xfrm>
            <a:off x="6048164" y="3820036"/>
            <a:ext cx="396044" cy="0"/>
          </a:xfrm>
          <a:prstGeom prst="straightConnector1">
            <a:avLst/>
          </a:prstGeom>
          <a:ln w="28575">
            <a:solidFill>
              <a:srgbClr val="FF0000"/>
            </a:solidFill>
            <a:tailEnd type="arrow" w="lg" len="sm"/>
          </a:ln>
        </p:spPr>
        <p:style>
          <a:lnRef idx="1">
            <a:schemeClr val="accent1"/>
          </a:lnRef>
          <a:fillRef idx="0">
            <a:schemeClr val="accent1"/>
          </a:fillRef>
          <a:effectRef idx="0">
            <a:schemeClr val="accent1"/>
          </a:effectRef>
          <a:fontRef idx="minor">
            <a:schemeClr val="tx1"/>
          </a:fontRef>
        </p:style>
      </p:cxnSp>
      <p:cxnSp>
        <p:nvCxnSpPr>
          <p:cNvPr id="141" name="直線矢印コネクタ 140"/>
          <p:cNvCxnSpPr/>
          <p:nvPr/>
        </p:nvCxnSpPr>
        <p:spPr>
          <a:xfrm>
            <a:off x="6048164" y="5805264"/>
            <a:ext cx="396044" cy="0"/>
          </a:xfrm>
          <a:prstGeom prst="straightConnector1">
            <a:avLst/>
          </a:prstGeom>
          <a:ln w="28575">
            <a:solidFill>
              <a:srgbClr val="FF0000"/>
            </a:solidFill>
            <a:tailEnd type="arrow" w="lg" len="sm"/>
          </a:ln>
        </p:spPr>
        <p:style>
          <a:lnRef idx="1">
            <a:schemeClr val="accent1"/>
          </a:lnRef>
          <a:fillRef idx="0">
            <a:schemeClr val="accent1"/>
          </a:fillRef>
          <a:effectRef idx="0">
            <a:schemeClr val="accent1"/>
          </a:effectRef>
          <a:fontRef idx="minor">
            <a:schemeClr val="tx1"/>
          </a:fontRef>
        </p:style>
      </p:cxnSp>
      <p:cxnSp>
        <p:nvCxnSpPr>
          <p:cNvPr id="76" name="直線矢印コネクタ 75"/>
          <p:cNvCxnSpPr/>
          <p:nvPr/>
        </p:nvCxnSpPr>
        <p:spPr>
          <a:xfrm flipH="1">
            <a:off x="1393280" y="3655706"/>
            <a:ext cx="1114928" cy="0"/>
          </a:xfrm>
          <a:prstGeom prst="straightConnector1">
            <a:avLst/>
          </a:prstGeom>
          <a:ln w="31750">
            <a:solidFill>
              <a:srgbClr val="FF0000"/>
            </a:solidFill>
            <a:tailEnd type="arrow" w="lg" len="sm"/>
          </a:ln>
        </p:spPr>
        <p:style>
          <a:lnRef idx="1">
            <a:schemeClr val="accent1"/>
          </a:lnRef>
          <a:fillRef idx="0">
            <a:schemeClr val="accent1"/>
          </a:fillRef>
          <a:effectRef idx="0">
            <a:schemeClr val="accent1"/>
          </a:effectRef>
          <a:fontRef idx="minor">
            <a:schemeClr val="tx1"/>
          </a:fontRef>
        </p:style>
      </p:cxnSp>
      <p:sp>
        <p:nvSpPr>
          <p:cNvPr id="117" name="正方形/長方形 116"/>
          <p:cNvSpPr/>
          <p:nvPr/>
        </p:nvSpPr>
        <p:spPr>
          <a:xfrm>
            <a:off x="4175956" y="1196752"/>
            <a:ext cx="1362360" cy="360040"/>
          </a:xfrm>
          <a:prstGeom prst="rect">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lnSpc>
                <a:spcPts val="1200"/>
              </a:lnSpc>
            </a:pPr>
            <a:r>
              <a:rPr kumimoji="1" lang="ja-JP" altLang="en-US" sz="1100" dirty="0" smtClean="0">
                <a:solidFill>
                  <a:schemeClr val="tx1"/>
                </a:solidFill>
                <a:latin typeface="メイリオ" pitchFamily="50" charset="-128"/>
                <a:ea typeface="メイリオ" pitchFamily="50" charset="-128"/>
                <a:cs typeface="メイリオ" pitchFamily="50" charset="-128"/>
              </a:rPr>
              <a:t>次回更新等まで</a:t>
            </a:r>
            <a:endParaRPr kumimoji="1" lang="ja-JP" altLang="en-US" sz="1100" dirty="0">
              <a:solidFill>
                <a:schemeClr val="tx1"/>
              </a:solidFill>
              <a:latin typeface="メイリオ" pitchFamily="50" charset="-128"/>
              <a:ea typeface="メイリオ" pitchFamily="50" charset="-128"/>
              <a:cs typeface="メイリオ" pitchFamily="50" charset="-128"/>
            </a:endParaRPr>
          </a:p>
        </p:txBody>
      </p:sp>
      <p:sp>
        <p:nvSpPr>
          <p:cNvPr id="82" name="正方形/長方形 81"/>
          <p:cNvSpPr/>
          <p:nvPr/>
        </p:nvSpPr>
        <p:spPr>
          <a:xfrm>
            <a:off x="1320800" y="3861048"/>
            <a:ext cx="298872" cy="126700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vert="eaVert" rtlCol="0" anchor="ctr"/>
          <a:lstStyle/>
          <a:p>
            <a:pPr algn="ctr">
              <a:lnSpc>
                <a:spcPts val="1200"/>
              </a:lnSpc>
            </a:pPr>
            <a:r>
              <a:rPr kumimoji="1" lang="ja-JP" altLang="en-US" sz="1100" b="1" dirty="0" smtClean="0">
                <a:solidFill>
                  <a:srgbClr val="FF0000"/>
                </a:solidFill>
                <a:latin typeface="メイリオ" pitchFamily="50" charset="-128"/>
                <a:ea typeface="メイリオ" pitchFamily="50" charset="-128"/>
                <a:cs typeface="メイリオ" pitchFamily="50" charset="-128"/>
              </a:rPr>
              <a:t>早急な利用が必要</a:t>
            </a:r>
            <a:endParaRPr kumimoji="1" lang="ja-JP" altLang="en-US" sz="1100" b="1" dirty="0">
              <a:solidFill>
                <a:srgbClr val="FF0000"/>
              </a:solidFill>
              <a:latin typeface="メイリオ" pitchFamily="50" charset="-128"/>
              <a:ea typeface="メイリオ" pitchFamily="50" charset="-128"/>
              <a:cs typeface="メイリオ" pitchFamily="50" charset="-128"/>
            </a:endParaRPr>
          </a:p>
        </p:txBody>
      </p:sp>
      <p:sp>
        <p:nvSpPr>
          <p:cNvPr id="38" name="スライド番号プレースホルダー 37"/>
          <p:cNvSpPr>
            <a:spLocks noGrp="1"/>
          </p:cNvSpPr>
          <p:nvPr>
            <p:ph type="sldNum" sz="quarter" idx="12"/>
          </p:nvPr>
        </p:nvSpPr>
        <p:spPr>
          <a:xfrm>
            <a:off x="3374504" y="6597352"/>
            <a:ext cx="2133600" cy="365125"/>
          </a:xfrm>
        </p:spPr>
        <p:txBody>
          <a:bodyPr/>
          <a:lstStyle/>
          <a:p>
            <a:pPr algn="ctr"/>
            <a:r>
              <a:rPr kumimoji="1" lang="ja-JP" altLang="en-US" sz="1600" b="1" dirty="0" smtClean="0">
                <a:solidFill>
                  <a:schemeClr val="tx1"/>
                </a:solidFill>
              </a:rPr>
              <a:t>８</a:t>
            </a:r>
            <a:endParaRPr kumimoji="1" lang="ja-JP" altLang="en-US" sz="1600" b="1" dirty="0">
              <a:solidFill>
                <a:schemeClr val="tx1"/>
              </a:solidFill>
            </a:endParaRPr>
          </a:p>
        </p:txBody>
      </p:sp>
    </p:spTree>
    <p:extLst>
      <p:ext uri="{BB962C8B-B14F-4D97-AF65-F5344CB8AC3E}">
        <p14:creationId xmlns:p14="http://schemas.microsoft.com/office/powerpoint/2010/main" val="19025290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282922" y="4602312"/>
            <a:ext cx="8684914" cy="1923032"/>
          </a:xfrm>
          <a:prstGeom prst="roundRect">
            <a:avLst>
              <a:gd name="adj" fmla="val 477"/>
            </a:avLst>
          </a:prstGeom>
          <a:ln w="12700">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nSpc>
                <a:spcPts val="3000"/>
              </a:lnSpc>
            </a:pPr>
            <a:r>
              <a:rPr lang="ja-JP" altLang="en-US" sz="1600" dirty="0" smtClean="0">
                <a:solidFill>
                  <a:srgbClr val="FF0000"/>
                </a:solidFill>
                <a:latin typeface="メイリオ" pitchFamily="50" charset="-128"/>
                <a:ea typeface="メイリオ" pitchFamily="50" charset="-128"/>
                <a:cs typeface="メイリオ" pitchFamily="50" charset="-128"/>
              </a:rPr>
              <a:t>　要支援認定を受けている、介護予防訪問介護・介護予防通所介護の利用者</a:t>
            </a:r>
            <a:r>
              <a:rPr lang="ja-JP" altLang="en-US" sz="1600" dirty="0" smtClean="0">
                <a:solidFill>
                  <a:schemeClr val="tx1"/>
                </a:solidFill>
                <a:latin typeface="メイリオ" pitchFamily="50" charset="-128"/>
                <a:ea typeface="メイリオ" pitchFamily="50" charset="-128"/>
                <a:cs typeface="メイリオ" pitchFamily="50" charset="-128"/>
              </a:rPr>
              <a:t>においては</a:t>
            </a:r>
            <a:r>
              <a:rPr lang="ja-JP" altLang="en-US" sz="1600" dirty="0">
                <a:solidFill>
                  <a:schemeClr val="tx1"/>
                </a:solidFill>
                <a:latin typeface="メイリオ" pitchFamily="50" charset="-128"/>
                <a:ea typeface="メイリオ" pitchFamily="50" charset="-128"/>
                <a:cs typeface="メイリオ" pitchFamily="50" charset="-128"/>
              </a:rPr>
              <a:t>、</a:t>
            </a:r>
            <a:r>
              <a:rPr lang="ja-JP" altLang="en-US" sz="1600" dirty="0" smtClean="0">
                <a:solidFill>
                  <a:schemeClr val="tx1"/>
                </a:solidFill>
                <a:latin typeface="メイリオ" pitchFamily="50" charset="-128"/>
                <a:ea typeface="メイリオ" pitchFamily="50" charset="-128"/>
                <a:cs typeface="メイリオ" pitchFamily="50" charset="-128"/>
              </a:rPr>
              <a:t>予防</a:t>
            </a:r>
            <a:r>
              <a:rPr lang="ja-JP" altLang="en-US" sz="1600" dirty="0">
                <a:solidFill>
                  <a:schemeClr val="tx1"/>
                </a:solidFill>
                <a:latin typeface="メイリオ" pitchFamily="50" charset="-128"/>
                <a:ea typeface="メイリオ" pitchFamily="50" charset="-128"/>
                <a:cs typeface="メイリオ" pitchFamily="50" charset="-128"/>
              </a:rPr>
              <a:t>給付から総合事業への移行期間中である</a:t>
            </a:r>
            <a:r>
              <a:rPr lang="ja-JP" altLang="en-US" sz="1600" b="1" dirty="0">
                <a:solidFill>
                  <a:srgbClr val="FF0000"/>
                </a:solidFill>
                <a:latin typeface="メイリオ" pitchFamily="50" charset="-128"/>
                <a:ea typeface="メイリオ" pitchFamily="50" charset="-128"/>
                <a:cs typeface="メイリオ" pitchFamily="50" charset="-128"/>
              </a:rPr>
              <a:t>平成</a:t>
            </a:r>
            <a:r>
              <a:rPr lang="en-US" altLang="ja-JP" sz="1600" b="1" dirty="0">
                <a:solidFill>
                  <a:srgbClr val="FF0000"/>
                </a:solidFill>
                <a:latin typeface="メイリオ" pitchFamily="50" charset="-128"/>
                <a:ea typeface="メイリオ" pitchFamily="50" charset="-128"/>
                <a:cs typeface="メイリオ" pitchFamily="50" charset="-128"/>
              </a:rPr>
              <a:t>29</a:t>
            </a:r>
            <a:r>
              <a:rPr lang="ja-JP" altLang="en-US" sz="1600" b="1" dirty="0">
                <a:solidFill>
                  <a:srgbClr val="FF0000"/>
                </a:solidFill>
                <a:latin typeface="メイリオ" pitchFamily="50" charset="-128"/>
                <a:ea typeface="メイリオ" pitchFamily="50" charset="-128"/>
                <a:cs typeface="メイリオ" pitchFamily="50" charset="-128"/>
              </a:rPr>
              <a:t>年度</a:t>
            </a:r>
            <a:r>
              <a:rPr lang="ja-JP" altLang="en-US" sz="1600" dirty="0">
                <a:solidFill>
                  <a:schemeClr val="tx1"/>
                </a:solidFill>
                <a:latin typeface="メイリオ" pitchFamily="50" charset="-128"/>
                <a:ea typeface="メイリオ" pitchFamily="50" charset="-128"/>
                <a:cs typeface="メイリオ" pitchFamily="50" charset="-128"/>
              </a:rPr>
              <a:t>にあっては</a:t>
            </a:r>
            <a:r>
              <a:rPr lang="ja-JP" altLang="en-US" sz="1600" dirty="0" smtClean="0">
                <a:solidFill>
                  <a:schemeClr val="tx1"/>
                </a:solidFill>
                <a:latin typeface="メイリオ" pitchFamily="50" charset="-128"/>
                <a:ea typeface="メイリオ" pitchFamily="50" charset="-128"/>
                <a:cs typeface="メイリオ" pitchFamily="50" charset="-128"/>
              </a:rPr>
              <a:t>、予防</a:t>
            </a:r>
            <a:r>
              <a:rPr lang="ja-JP" altLang="en-US" sz="1600" dirty="0">
                <a:solidFill>
                  <a:schemeClr val="tx1"/>
                </a:solidFill>
                <a:latin typeface="メイリオ" pitchFamily="50" charset="-128"/>
                <a:ea typeface="メイリオ" pitchFamily="50" charset="-128"/>
                <a:cs typeface="メイリオ" pitchFamily="50" charset="-128"/>
              </a:rPr>
              <a:t>給付に</a:t>
            </a:r>
            <a:r>
              <a:rPr lang="ja-JP" altLang="en-US" sz="1600" dirty="0" smtClean="0">
                <a:solidFill>
                  <a:schemeClr val="tx1"/>
                </a:solidFill>
                <a:latin typeface="メイリオ" pitchFamily="50" charset="-128"/>
                <a:ea typeface="メイリオ" pitchFamily="50" charset="-128"/>
                <a:cs typeface="メイリオ" pitchFamily="50" charset="-128"/>
              </a:rPr>
              <a:t>よるサービスを提供する者と、</a:t>
            </a:r>
            <a:r>
              <a:rPr lang="ja-JP" altLang="en-US" sz="1600" dirty="0">
                <a:solidFill>
                  <a:schemeClr val="tx1"/>
                </a:solidFill>
                <a:latin typeface="メイリオ" pitchFamily="50" charset="-128"/>
                <a:ea typeface="メイリオ" pitchFamily="50" charset="-128"/>
                <a:cs typeface="メイリオ" pitchFamily="50" charset="-128"/>
              </a:rPr>
              <a:t>総合</a:t>
            </a:r>
            <a:r>
              <a:rPr lang="ja-JP" altLang="en-US" sz="1600" dirty="0" smtClean="0">
                <a:solidFill>
                  <a:schemeClr val="tx1"/>
                </a:solidFill>
                <a:latin typeface="メイリオ" pitchFamily="50" charset="-128"/>
                <a:ea typeface="メイリオ" pitchFamily="50" charset="-128"/>
                <a:cs typeface="メイリオ" pitchFamily="50" charset="-128"/>
              </a:rPr>
              <a:t>事業によるサービスを提供する者と、</a:t>
            </a:r>
            <a:r>
              <a:rPr lang="ja-JP" altLang="en-US" sz="1600" b="1" dirty="0" smtClean="0">
                <a:solidFill>
                  <a:srgbClr val="FF0000"/>
                </a:solidFill>
                <a:latin typeface="メイリオ" pitchFamily="50" charset="-128"/>
                <a:ea typeface="メイリオ" pitchFamily="50" charset="-128"/>
                <a:cs typeface="メイリオ" pitchFamily="50" charset="-128"/>
              </a:rPr>
              <a:t>２つのサービス提供</a:t>
            </a:r>
            <a:r>
              <a:rPr lang="ja-JP" altLang="en-US" sz="1600" dirty="0" smtClean="0">
                <a:solidFill>
                  <a:schemeClr val="tx1"/>
                </a:solidFill>
                <a:latin typeface="メイリオ" pitchFamily="50" charset="-128"/>
                <a:ea typeface="メイリオ" pitchFamily="50" charset="-128"/>
                <a:cs typeface="メイリオ" pitchFamily="50" charset="-128"/>
              </a:rPr>
              <a:t>が生じますのでご注意願います。</a:t>
            </a:r>
            <a:r>
              <a:rPr lang="ja-JP" altLang="en-US" sz="1600" dirty="0">
                <a:solidFill>
                  <a:schemeClr val="tx1"/>
                </a:solidFill>
                <a:latin typeface="メイリオ" pitchFamily="50" charset="-128"/>
                <a:ea typeface="メイリオ" pitchFamily="50" charset="-128"/>
                <a:cs typeface="メイリオ" pitchFamily="50" charset="-128"/>
              </a:rPr>
              <a:t>　</a:t>
            </a:r>
            <a:endParaRPr lang="en-US" altLang="ja-JP" sz="1600" dirty="0" smtClean="0">
              <a:solidFill>
                <a:srgbClr val="FF0000"/>
              </a:solidFill>
              <a:latin typeface="メイリオ" pitchFamily="50" charset="-128"/>
              <a:ea typeface="メイリオ" pitchFamily="50" charset="-128"/>
              <a:cs typeface="メイリオ" pitchFamily="50" charset="-128"/>
            </a:endParaRPr>
          </a:p>
        </p:txBody>
      </p:sp>
      <p:sp>
        <p:nvSpPr>
          <p:cNvPr id="8" name="角丸四角形 7"/>
          <p:cNvSpPr/>
          <p:nvPr/>
        </p:nvSpPr>
        <p:spPr>
          <a:xfrm>
            <a:off x="267221" y="764704"/>
            <a:ext cx="8716316" cy="3600400"/>
          </a:xfrm>
          <a:prstGeom prst="roundRect">
            <a:avLst>
              <a:gd name="adj" fmla="val 477"/>
            </a:avLst>
          </a:prstGeom>
          <a:ln w="12700">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nSpc>
                <a:spcPts val="3000"/>
              </a:lnSpc>
            </a:pPr>
            <a:r>
              <a:rPr lang="ja-JP" altLang="en-US" dirty="0" smtClean="0">
                <a:solidFill>
                  <a:schemeClr val="tx1"/>
                </a:solidFill>
                <a:latin typeface="メイリオ" pitchFamily="50" charset="-128"/>
                <a:ea typeface="メイリオ" pitchFamily="50" charset="-128"/>
                <a:cs typeface="メイリオ" pitchFamily="50" charset="-128"/>
              </a:rPr>
              <a:t>美幌町</a:t>
            </a:r>
            <a:r>
              <a:rPr lang="ja-JP" altLang="en-US" dirty="0">
                <a:solidFill>
                  <a:schemeClr val="tx1"/>
                </a:solidFill>
                <a:latin typeface="メイリオ" pitchFamily="50" charset="-128"/>
                <a:ea typeface="メイリオ" pitchFamily="50" charset="-128"/>
                <a:cs typeface="メイリオ" pitchFamily="50" charset="-128"/>
              </a:rPr>
              <a:t>においては、平成</a:t>
            </a:r>
            <a:r>
              <a:rPr lang="en-US" altLang="ja-JP" dirty="0">
                <a:solidFill>
                  <a:schemeClr val="tx1"/>
                </a:solidFill>
                <a:latin typeface="メイリオ" pitchFamily="50" charset="-128"/>
                <a:ea typeface="メイリオ" pitchFamily="50" charset="-128"/>
                <a:cs typeface="メイリオ" pitchFamily="50" charset="-128"/>
              </a:rPr>
              <a:t>29</a:t>
            </a:r>
            <a:r>
              <a:rPr lang="ja-JP" altLang="en-US" dirty="0">
                <a:solidFill>
                  <a:schemeClr val="tx1"/>
                </a:solidFill>
                <a:latin typeface="メイリオ" pitchFamily="50" charset="-128"/>
                <a:ea typeface="メイリオ" pitchFamily="50" charset="-128"/>
                <a:cs typeface="メイリオ" pitchFamily="50" charset="-128"/>
              </a:rPr>
              <a:t>年</a:t>
            </a:r>
            <a:r>
              <a:rPr lang="en-US" altLang="ja-JP" dirty="0">
                <a:solidFill>
                  <a:schemeClr val="tx1"/>
                </a:solidFill>
                <a:latin typeface="メイリオ" pitchFamily="50" charset="-128"/>
                <a:ea typeface="メイリオ" pitchFamily="50" charset="-128"/>
                <a:cs typeface="メイリオ" pitchFamily="50" charset="-128"/>
              </a:rPr>
              <a:t>4</a:t>
            </a:r>
            <a:r>
              <a:rPr lang="ja-JP" altLang="en-US" dirty="0">
                <a:solidFill>
                  <a:schemeClr val="tx1"/>
                </a:solidFill>
                <a:latin typeface="メイリオ" pitchFamily="50" charset="-128"/>
                <a:ea typeface="メイリオ" pitchFamily="50" charset="-128"/>
                <a:cs typeface="メイリオ" pitchFamily="50" charset="-128"/>
              </a:rPr>
              <a:t>月から総合事業を開始しますが、</a:t>
            </a:r>
            <a:endParaRPr lang="en-US" altLang="ja-JP" dirty="0">
              <a:solidFill>
                <a:schemeClr val="tx1"/>
              </a:solidFill>
              <a:latin typeface="メイリオ" pitchFamily="50" charset="-128"/>
              <a:ea typeface="メイリオ" pitchFamily="50" charset="-128"/>
              <a:cs typeface="メイリオ" pitchFamily="50" charset="-128"/>
            </a:endParaRPr>
          </a:p>
          <a:p>
            <a:pPr>
              <a:lnSpc>
                <a:spcPts val="3000"/>
              </a:lnSpc>
            </a:pPr>
            <a:r>
              <a:rPr lang="ja-JP" altLang="en-US" u="sng" dirty="0" smtClean="0">
                <a:solidFill>
                  <a:schemeClr val="tx1"/>
                </a:solidFill>
                <a:latin typeface="メイリオ" pitchFamily="50" charset="-128"/>
                <a:ea typeface="メイリオ" pitchFamily="50" charset="-128"/>
                <a:cs typeface="メイリオ" pitchFamily="50" charset="-128"/>
              </a:rPr>
              <a:t>美幌町では、現在要支援認定を受けている方</a:t>
            </a:r>
            <a:r>
              <a:rPr lang="ja-JP" altLang="en-US" dirty="0" smtClean="0">
                <a:solidFill>
                  <a:schemeClr val="tx1"/>
                </a:solidFill>
                <a:latin typeface="メイリオ" pitchFamily="50" charset="-128"/>
                <a:ea typeface="メイリオ" pitchFamily="50" charset="-128"/>
                <a:cs typeface="メイリオ" pitchFamily="50" charset="-128"/>
              </a:rPr>
              <a:t>については、</a:t>
            </a:r>
            <a:endParaRPr lang="en-US" altLang="ja-JP" dirty="0" smtClean="0">
              <a:solidFill>
                <a:schemeClr val="tx1"/>
              </a:solidFill>
              <a:latin typeface="メイリオ" pitchFamily="50" charset="-128"/>
              <a:ea typeface="メイリオ" pitchFamily="50" charset="-128"/>
              <a:cs typeface="メイリオ" pitchFamily="50" charset="-128"/>
            </a:endParaRPr>
          </a:p>
          <a:p>
            <a:pPr>
              <a:lnSpc>
                <a:spcPts val="3000"/>
              </a:lnSpc>
            </a:pPr>
            <a:r>
              <a:rPr lang="ja-JP" altLang="en-US" b="1" dirty="0" smtClean="0">
                <a:solidFill>
                  <a:schemeClr val="tx1"/>
                </a:solidFill>
                <a:latin typeface="メイリオ" pitchFamily="50" charset="-128"/>
                <a:ea typeface="メイリオ" pitchFamily="50" charset="-128"/>
                <a:cs typeface="メイリオ" pitchFamily="50" charset="-128"/>
              </a:rPr>
              <a:t>平成</a:t>
            </a:r>
            <a:r>
              <a:rPr lang="en-US" altLang="ja-JP" b="1" dirty="0" smtClean="0">
                <a:solidFill>
                  <a:schemeClr val="tx1"/>
                </a:solidFill>
                <a:latin typeface="メイリオ" pitchFamily="50" charset="-128"/>
                <a:ea typeface="メイリオ" pitchFamily="50" charset="-128"/>
                <a:cs typeface="メイリオ" pitchFamily="50" charset="-128"/>
              </a:rPr>
              <a:t>29</a:t>
            </a:r>
            <a:r>
              <a:rPr lang="ja-JP" altLang="en-US" b="1" dirty="0" smtClean="0">
                <a:solidFill>
                  <a:schemeClr val="tx1"/>
                </a:solidFill>
                <a:latin typeface="メイリオ" pitchFamily="50" charset="-128"/>
                <a:ea typeface="メイリオ" pitchFamily="50" charset="-128"/>
                <a:cs typeface="メイリオ" pitchFamily="50" charset="-128"/>
              </a:rPr>
              <a:t>年</a:t>
            </a:r>
            <a:r>
              <a:rPr lang="en-US" altLang="ja-JP" b="1" dirty="0" smtClean="0">
                <a:solidFill>
                  <a:schemeClr val="tx1"/>
                </a:solidFill>
                <a:latin typeface="メイリオ" pitchFamily="50" charset="-128"/>
                <a:ea typeface="メイリオ" pitchFamily="50" charset="-128"/>
                <a:cs typeface="メイリオ" pitchFamily="50" charset="-128"/>
              </a:rPr>
              <a:t>4</a:t>
            </a:r>
            <a:r>
              <a:rPr lang="ja-JP" altLang="en-US" b="1" dirty="0" smtClean="0">
                <a:solidFill>
                  <a:schemeClr val="tx1"/>
                </a:solidFill>
                <a:latin typeface="メイリオ" pitchFamily="50" charset="-128"/>
                <a:ea typeface="メイリオ" pitchFamily="50" charset="-128"/>
                <a:cs typeface="メイリオ" pitchFamily="50" charset="-128"/>
              </a:rPr>
              <a:t>月以降の認定更新等申請日までは、予防給付によるサービス提供</a:t>
            </a:r>
            <a:r>
              <a:rPr lang="ja-JP" altLang="en-US" dirty="0" smtClean="0">
                <a:solidFill>
                  <a:schemeClr val="tx1"/>
                </a:solidFill>
                <a:latin typeface="メイリオ" pitchFamily="50" charset="-128"/>
                <a:ea typeface="メイリオ" pitchFamily="50" charset="-128"/>
                <a:cs typeface="メイリオ" pitchFamily="50" charset="-128"/>
              </a:rPr>
              <a:t>となり、</a:t>
            </a:r>
            <a:r>
              <a:rPr lang="ja-JP" altLang="en-US" b="1" dirty="0" smtClean="0">
                <a:solidFill>
                  <a:srgbClr val="FF0000"/>
                </a:solidFill>
                <a:latin typeface="メイリオ" pitchFamily="50" charset="-128"/>
                <a:ea typeface="メイリオ" pitchFamily="50" charset="-128"/>
                <a:cs typeface="メイリオ" pitchFamily="50" charset="-128"/>
              </a:rPr>
              <a:t>更新申請日以降から総合事業によるサービス提供へ移行</a:t>
            </a:r>
            <a:r>
              <a:rPr lang="ja-JP" altLang="en-US" dirty="0" smtClean="0">
                <a:solidFill>
                  <a:schemeClr val="tx1"/>
                </a:solidFill>
                <a:latin typeface="メイリオ" pitchFamily="50" charset="-128"/>
                <a:ea typeface="メイリオ" pitchFamily="50" charset="-128"/>
                <a:cs typeface="メイリオ" pitchFamily="50" charset="-128"/>
              </a:rPr>
              <a:t>と</a:t>
            </a:r>
            <a:r>
              <a:rPr lang="ja-JP" altLang="en-US" dirty="0">
                <a:solidFill>
                  <a:schemeClr val="tx1"/>
                </a:solidFill>
                <a:latin typeface="メイリオ" pitchFamily="50" charset="-128"/>
                <a:ea typeface="メイリオ" pitchFamily="50" charset="-128"/>
                <a:cs typeface="メイリオ" pitchFamily="50" charset="-128"/>
              </a:rPr>
              <a:t>なります</a:t>
            </a:r>
            <a:r>
              <a:rPr lang="ja-JP" altLang="en-US" dirty="0" smtClean="0">
                <a:solidFill>
                  <a:schemeClr val="tx1"/>
                </a:solidFill>
                <a:latin typeface="メイリオ" pitchFamily="50" charset="-128"/>
                <a:ea typeface="メイリオ" pitchFamily="50" charset="-128"/>
                <a:cs typeface="メイリオ" pitchFamily="50" charset="-128"/>
              </a:rPr>
              <a:t>。</a:t>
            </a:r>
            <a:endParaRPr lang="en-US" altLang="ja-JP" dirty="0" smtClean="0">
              <a:solidFill>
                <a:schemeClr val="tx1"/>
              </a:solidFill>
              <a:latin typeface="メイリオ" pitchFamily="50" charset="-128"/>
              <a:ea typeface="メイリオ" pitchFamily="50" charset="-128"/>
              <a:cs typeface="メイリオ" pitchFamily="50" charset="-128"/>
            </a:endParaRPr>
          </a:p>
          <a:p>
            <a:pPr>
              <a:lnSpc>
                <a:spcPts val="3000"/>
              </a:lnSpc>
            </a:pPr>
            <a:r>
              <a:rPr lang="ja-JP" altLang="en-US" sz="1600" dirty="0" smtClean="0">
                <a:solidFill>
                  <a:schemeClr val="tx1"/>
                </a:solidFill>
                <a:latin typeface="メイリオ" pitchFamily="50" charset="-128"/>
                <a:ea typeface="メイリオ" pitchFamily="50" charset="-128"/>
                <a:cs typeface="メイリオ" pitchFamily="50" charset="-128"/>
              </a:rPr>
              <a:t>　</a:t>
            </a:r>
            <a:r>
              <a:rPr lang="en-US" altLang="ja-JP" sz="1600" dirty="0" smtClean="0">
                <a:solidFill>
                  <a:schemeClr val="tx1"/>
                </a:solidFill>
                <a:latin typeface="メイリオ" pitchFamily="50" charset="-128"/>
                <a:ea typeface="メイリオ" pitchFamily="50" charset="-128"/>
                <a:cs typeface="メイリオ" pitchFamily="50" charset="-128"/>
              </a:rPr>
              <a:t>※</a:t>
            </a:r>
            <a:r>
              <a:rPr lang="ja-JP" altLang="en-US" sz="1600" dirty="0" smtClean="0">
                <a:solidFill>
                  <a:schemeClr val="tx1"/>
                </a:solidFill>
                <a:latin typeface="メイリオ" pitchFamily="50" charset="-128"/>
                <a:ea typeface="メイリオ" pitchFamily="50" charset="-128"/>
                <a:cs typeface="メイリオ" pitchFamily="50" charset="-128"/>
              </a:rPr>
              <a:t>現在</a:t>
            </a:r>
            <a:r>
              <a:rPr lang="ja-JP" altLang="en-US" sz="1600" dirty="0">
                <a:solidFill>
                  <a:schemeClr val="tx1"/>
                </a:solidFill>
                <a:latin typeface="メイリオ" pitchFamily="50" charset="-128"/>
                <a:ea typeface="メイリオ" pitchFamily="50" charset="-128"/>
                <a:cs typeface="メイリオ" pitchFamily="50" charset="-128"/>
              </a:rPr>
              <a:t>要支援認定を受けている方全員が、一斉に</a:t>
            </a:r>
            <a:r>
              <a:rPr lang="en-US" altLang="ja-JP" sz="1600" dirty="0">
                <a:solidFill>
                  <a:schemeClr val="tx1"/>
                </a:solidFill>
                <a:latin typeface="メイリオ" pitchFamily="50" charset="-128"/>
                <a:ea typeface="メイリオ" pitchFamily="50" charset="-128"/>
                <a:cs typeface="メイリオ" pitchFamily="50" charset="-128"/>
              </a:rPr>
              <a:t>4</a:t>
            </a:r>
            <a:r>
              <a:rPr lang="ja-JP" altLang="en-US" sz="1600" dirty="0">
                <a:solidFill>
                  <a:schemeClr val="tx1"/>
                </a:solidFill>
                <a:latin typeface="メイリオ" pitchFamily="50" charset="-128"/>
                <a:ea typeface="メイリオ" pitchFamily="50" charset="-128"/>
                <a:cs typeface="メイリオ" pitchFamily="50" charset="-128"/>
              </a:rPr>
              <a:t>月から総合事業によるサービス</a:t>
            </a:r>
            <a:r>
              <a:rPr lang="ja-JP" altLang="en-US" sz="1600" dirty="0" smtClean="0">
                <a:solidFill>
                  <a:schemeClr val="tx1"/>
                </a:solidFill>
                <a:latin typeface="メイリオ" pitchFamily="50" charset="-128"/>
                <a:ea typeface="メイリオ" pitchFamily="50" charset="-128"/>
                <a:cs typeface="メイリオ" pitchFamily="50" charset="-128"/>
              </a:rPr>
              <a:t>提供</a:t>
            </a:r>
            <a:endParaRPr lang="en-US" altLang="ja-JP" sz="1600" dirty="0" smtClean="0">
              <a:solidFill>
                <a:schemeClr val="tx1"/>
              </a:solidFill>
              <a:latin typeface="メイリオ" pitchFamily="50" charset="-128"/>
              <a:ea typeface="メイリオ" pitchFamily="50" charset="-128"/>
              <a:cs typeface="メイリオ" pitchFamily="50" charset="-128"/>
            </a:endParaRPr>
          </a:p>
          <a:p>
            <a:pPr>
              <a:lnSpc>
                <a:spcPts val="3000"/>
              </a:lnSpc>
            </a:pPr>
            <a:r>
              <a:rPr lang="ja-JP" altLang="en-US" sz="1600" dirty="0">
                <a:solidFill>
                  <a:schemeClr val="tx1"/>
                </a:solidFill>
                <a:latin typeface="メイリオ" pitchFamily="50" charset="-128"/>
                <a:ea typeface="メイリオ" pitchFamily="50" charset="-128"/>
                <a:cs typeface="メイリオ" pitchFamily="50" charset="-128"/>
              </a:rPr>
              <a:t>　</a:t>
            </a:r>
            <a:r>
              <a:rPr lang="ja-JP" altLang="en-US" sz="1600" dirty="0" smtClean="0">
                <a:solidFill>
                  <a:schemeClr val="tx1"/>
                </a:solidFill>
                <a:latin typeface="メイリオ" pitchFamily="50" charset="-128"/>
                <a:ea typeface="メイリオ" pitchFamily="50" charset="-128"/>
                <a:cs typeface="メイリオ" pitchFamily="50" charset="-128"/>
              </a:rPr>
              <a:t>　に</a:t>
            </a:r>
            <a:r>
              <a:rPr lang="ja-JP" altLang="en-US" sz="1600" dirty="0">
                <a:solidFill>
                  <a:schemeClr val="tx1"/>
                </a:solidFill>
                <a:latin typeface="メイリオ" pitchFamily="50" charset="-128"/>
                <a:ea typeface="メイリオ" pitchFamily="50" charset="-128"/>
                <a:cs typeface="メイリオ" pitchFamily="50" charset="-128"/>
              </a:rPr>
              <a:t>移行するわけではありません</a:t>
            </a:r>
            <a:r>
              <a:rPr lang="ja-JP" altLang="en-US" sz="1600" dirty="0" smtClean="0">
                <a:solidFill>
                  <a:schemeClr val="tx1"/>
                </a:solidFill>
                <a:latin typeface="メイリオ" pitchFamily="50" charset="-128"/>
                <a:ea typeface="メイリオ" pitchFamily="50" charset="-128"/>
                <a:cs typeface="メイリオ" pitchFamily="50" charset="-128"/>
              </a:rPr>
              <a:t>。</a:t>
            </a:r>
            <a:endParaRPr lang="en-US" altLang="ja-JP" sz="1600" dirty="0" smtClean="0">
              <a:solidFill>
                <a:schemeClr val="tx1"/>
              </a:solidFill>
              <a:latin typeface="メイリオ" pitchFamily="50" charset="-128"/>
              <a:ea typeface="メイリオ" pitchFamily="50" charset="-128"/>
              <a:cs typeface="メイリオ" pitchFamily="50" charset="-128"/>
            </a:endParaRPr>
          </a:p>
          <a:p>
            <a:pPr>
              <a:lnSpc>
                <a:spcPts val="3000"/>
              </a:lnSpc>
            </a:pPr>
            <a:r>
              <a:rPr lang="ja-JP" altLang="en-US" sz="1600" dirty="0" smtClean="0">
                <a:solidFill>
                  <a:schemeClr val="tx1"/>
                </a:solidFill>
                <a:latin typeface="メイリオ" pitchFamily="50" charset="-128"/>
                <a:ea typeface="メイリオ" pitchFamily="50" charset="-128"/>
                <a:cs typeface="メイリオ" pitchFamily="50" charset="-128"/>
              </a:rPr>
              <a:t>　</a:t>
            </a:r>
            <a:r>
              <a:rPr lang="en-US" altLang="ja-JP" sz="1600" dirty="0" smtClean="0">
                <a:solidFill>
                  <a:schemeClr val="tx1"/>
                </a:solidFill>
                <a:latin typeface="メイリオ" pitchFamily="50" charset="-128"/>
                <a:ea typeface="メイリオ" pitchFamily="50" charset="-128"/>
                <a:cs typeface="メイリオ" pitchFamily="50" charset="-128"/>
              </a:rPr>
              <a:t>※</a:t>
            </a:r>
            <a:r>
              <a:rPr lang="ja-JP" altLang="en-US" sz="1600" dirty="0" smtClean="0">
                <a:solidFill>
                  <a:schemeClr val="tx1"/>
                </a:solidFill>
                <a:latin typeface="メイリオ" pitchFamily="50" charset="-128"/>
                <a:ea typeface="メイリオ" pitchFamily="50" charset="-128"/>
                <a:cs typeface="メイリオ" pitchFamily="50" charset="-128"/>
              </a:rPr>
              <a:t>要支援者</a:t>
            </a:r>
            <a:r>
              <a:rPr lang="ja-JP" altLang="en-US" sz="1600" dirty="0">
                <a:solidFill>
                  <a:schemeClr val="tx1"/>
                </a:solidFill>
                <a:latin typeface="メイリオ" pitchFamily="50" charset="-128"/>
                <a:ea typeface="メイリオ" pitchFamily="50" charset="-128"/>
                <a:cs typeface="メイリオ" pitchFamily="50" charset="-128"/>
              </a:rPr>
              <a:t>の認定有効期間は現在、最長１年ですので</a:t>
            </a:r>
            <a:r>
              <a:rPr lang="ja-JP" altLang="en-US" sz="1600" dirty="0" smtClean="0">
                <a:solidFill>
                  <a:schemeClr val="tx1"/>
                </a:solidFill>
                <a:latin typeface="メイリオ" pitchFamily="50" charset="-128"/>
                <a:ea typeface="メイリオ" pitchFamily="50" charset="-128"/>
                <a:cs typeface="メイリオ" pitchFamily="50" charset="-128"/>
              </a:rPr>
              <a:t>、</a:t>
            </a:r>
            <a:r>
              <a:rPr lang="ja-JP" altLang="en-US" sz="1600" dirty="0" smtClean="0">
                <a:solidFill>
                  <a:srgbClr val="FF0000"/>
                </a:solidFill>
                <a:latin typeface="メイリオ" pitchFamily="50" charset="-128"/>
                <a:ea typeface="メイリオ" pitchFamily="50" charset="-128"/>
                <a:cs typeface="メイリオ" pitchFamily="50" charset="-128"/>
              </a:rPr>
              <a:t>美幌町</a:t>
            </a:r>
            <a:r>
              <a:rPr lang="ja-JP" altLang="en-US" sz="1600" dirty="0">
                <a:solidFill>
                  <a:srgbClr val="FF0000"/>
                </a:solidFill>
                <a:latin typeface="メイリオ" pitchFamily="50" charset="-128"/>
                <a:ea typeface="メイリオ" pitchFamily="50" charset="-128"/>
                <a:cs typeface="メイリオ" pitchFamily="50" charset="-128"/>
              </a:rPr>
              <a:t>全体では</a:t>
            </a:r>
            <a:r>
              <a:rPr lang="en-US" altLang="ja-JP" sz="1600" dirty="0">
                <a:solidFill>
                  <a:srgbClr val="FF0000"/>
                </a:solidFill>
                <a:latin typeface="メイリオ" pitchFamily="50" charset="-128"/>
                <a:ea typeface="メイリオ" pitchFamily="50" charset="-128"/>
                <a:cs typeface="メイリオ" pitchFamily="50" charset="-128"/>
              </a:rPr>
              <a:t>29</a:t>
            </a:r>
            <a:r>
              <a:rPr lang="ja-JP" altLang="en-US" sz="1600" dirty="0">
                <a:solidFill>
                  <a:srgbClr val="FF0000"/>
                </a:solidFill>
                <a:latin typeface="メイリオ" pitchFamily="50" charset="-128"/>
                <a:ea typeface="メイリオ" pitchFamily="50" charset="-128"/>
                <a:cs typeface="メイリオ" pitchFamily="50" charset="-128"/>
              </a:rPr>
              <a:t>年</a:t>
            </a:r>
            <a:r>
              <a:rPr lang="en-US" altLang="ja-JP" sz="1600" dirty="0">
                <a:solidFill>
                  <a:srgbClr val="FF0000"/>
                </a:solidFill>
                <a:latin typeface="メイリオ" pitchFamily="50" charset="-128"/>
                <a:ea typeface="メイリオ" pitchFamily="50" charset="-128"/>
                <a:cs typeface="メイリオ" pitchFamily="50" charset="-128"/>
              </a:rPr>
              <a:t>4</a:t>
            </a:r>
            <a:r>
              <a:rPr lang="ja-JP" altLang="en-US" sz="1600" dirty="0">
                <a:solidFill>
                  <a:srgbClr val="FF0000"/>
                </a:solidFill>
                <a:latin typeface="メイリオ" pitchFamily="50" charset="-128"/>
                <a:ea typeface="メイリオ" pitchFamily="50" charset="-128"/>
                <a:cs typeface="メイリオ" pitchFamily="50" charset="-128"/>
              </a:rPr>
              <a:t>月から</a:t>
            </a:r>
            <a:r>
              <a:rPr lang="ja-JP" altLang="en-US" sz="1600" dirty="0" smtClean="0">
                <a:solidFill>
                  <a:srgbClr val="FF0000"/>
                </a:solidFill>
                <a:latin typeface="メイリオ" pitchFamily="50" charset="-128"/>
                <a:ea typeface="メイリオ" pitchFamily="50" charset="-128"/>
                <a:cs typeface="メイリオ" pitchFamily="50" charset="-128"/>
              </a:rPr>
              <a:t>１年</a:t>
            </a:r>
            <a:endParaRPr lang="en-US" altLang="ja-JP" sz="1600" dirty="0" smtClean="0">
              <a:solidFill>
                <a:srgbClr val="FF0000"/>
              </a:solidFill>
              <a:latin typeface="メイリオ" pitchFamily="50" charset="-128"/>
              <a:ea typeface="メイリオ" pitchFamily="50" charset="-128"/>
              <a:cs typeface="メイリオ" pitchFamily="50" charset="-128"/>
            </a:endParaRPr>
          </a:p>
          <a:p>
            <a:pPr>
              <a:lnSpc>
                <a:spcPts val="3000"/>
              </a:lnSpc>
            </a:pPr>
            <a:r>
              <a:rPr lang="ja-JP" altLang="en-US" sz="1600" dirty="0">
                <a:solidFill>
                  <a:srgbClr val="FF0000"/>
                </a:solidFill>
                <a:latin typeface="メイリオ" pitchFamily="50" charset="-128"/>
                <a:ea typeface="メイリオ" pitchFamily="50" charset="-128"/>
                <a:cs typeface="メイリオ" pitchFamily="50" charset="-128"/>
              </a:rPr>
              <a:t>　</a:t>
            </a:r>
            <a:r>
              <a:rPr lang="ja-JP" altLang="en-US" sz="1600" dirty="0" smtClean="0">
                <a:solidFill>
                  <a:srgbClr val="FF0000"/>
                </a:solidFill>
                <a:latin typeface="メイリオ" pitchFamily="50" charset="-128"/>
                <a:ea typeface="メイリオ" pitchFamily="50" charset="-128"/>
                <a:cs typeface="メイリオ" pitchFamily="50" charset="-128"/>
              </a:rPr>
              <a:t>　かけて</a:t>
            </a:r>
            <a:r>
              <a:rPr lang="ja-JP" altLang="en-US" sz="1600" dirty="0">
                <a:solidFill>
                  <a:srgbClr val="FF0000"/>
                </a:solidFill>
                <a:latin typeface="メイリオ" pitchFamily="50" charset="-128"/>
                <a:ea typeface="メイリオ" pitchFamily="50" charset="-128"/>
                <a:cs typeface="メイリオ" pitchFamily="50" charset="-128"/>
              </a:rPr>
              <a:t>段階的に</a:t>
            </a:r>
            <a:r>
              <a:rPr lang="ja-JP" altLang="en-US" sz="1600" dirty="0" smtClean="0">
                <a:solidFill>
                  <a:srgbClr val="FF0000"/>
                </a:solidFill>
                <a:latin typeface="メイリオ" pitchFamily="50" charset="-128"/>
                <a:ea typeface="メイリオ" pitchFamily="50" charset="-128"/>
                <a:cs typeface="メイリオ" pitchFamily="50" charset="-128"/>
              </a:rPr>
              <a:t>移行し、平成</a:t>
            </a:r>
            <a:r>
              <a:rPr lang="en-US" altLang="ja-JP" sz="1600" dirty="0" smtClean="0">
                <a:solidFill>
                  <a:srgbClr val="FF0000"/>
                </a:solidFill>
                <a:latin typeface="メイリオ" pitchFamily="50" charset="-128"/>
                <a:ea typeface="メイリオ" pitchFamily="50" charset="-128"/>
                <a:cs typeface="メイリオ" pitchFamily="50" charset="-128"/>
              </a:rPr>
              <a:t>30</a:t>
            </a:r>
            <a:r>
              <a:rPr lang="ja-JP" altLang="en-US" sz="1600" dirty="0" smtClean="0">
                <a:solidFill>
                  <a:srgbClr val="FF0000"/>
                </a:solidFill>
                <a:latin typeface="メイリオ" pitchFamily="50" charset="-128"/>
                <a:ea typeface="メイリオ" pitchFamily="50" charset="-128"/>
                <a:cs typeface="メイリオ" pitchFamily="50" charset="-128"/>
              </a:rPr>
              <a:t>年</a:t>
            </a:r>
            <a:r>
              <a:rPr lang="en-US" altLang="ja-JP" sz="1600" dirty="0" smtClean="0">
                <a:solidFill>
                  <a:srgbClr val="FF0000"/>
                </a:solidFill>
                <a:latin typeface="メイリオ" pitchFamily="50" charset="-128"/>
                <a:ea typeface="メイリオ" pitchFamily="50" charset="-128"/>
                <a:cs typeface="メイリオ" pitchFamily="50" charset="-128"/>
              </a:rPr>
              <a:t>4</a:t>
            </a:r>
            <a:r>
              <a:rPr lang="ja-JP" altLang="en-US" sz="1600" dirty="0" smtClean="0">
                <a:solidFill>
                  <a:srgbClr val="FF0000"/>
                </a:solidFill>
                <a:latin typeface="メイリオ" pitchFamily="50" charset="-128"/>
                <a:ea typeface="メイリオ" pitchFamily="50" charset="-128"/>
                <a:cs typeface="メイリオ" pitchFamily="50" charset="-128"/>
              </a:rPr>
              <a:t>月</a:t>
            </a:r>
            <a:r>
              <a:rPr lang="en-US" altLang="ja-JP" sz="1600" dirty="0" smtClean="0">
                <a:solidFill>
                  <a:srgbClr val="FF0000"/>
                </a:solidFill>
                <a:latin typeface="メイリオ" pitchFamily="50" charset="-128"/>
                <a:ea typeface="メイリオ" pitchFamily="50" charset="-128"/>
                <a:cs typeface="メイリオ" pitchFamily="50" charset="-128"/>
              </a:rPr>
              <a:t>1</a:t>
            </a:r>
            <a:r>
              <a:rPr lang="ja-JP" altLang="en-US" sz="1600" dirty="0" smtClean="0">
                <a:solidFill>
                  <a:srgbClr val="FF0000"/>
                </a:solidFill>
                <a:latin typeface="メイリオ" pitchFamily="50" charset="-128"/>
                <a:ea typeface="メイリオ" pitchFamily="50" charset="-128"/>
                <a:cs typeface="メイリオ" pitchFamily="50" charset="-128"/>
              </a:rPr>
              <a:t>日に全員が移行となります。</a:t>
            </a:r>
            <a:r>
              <a:rPr lang="ja-JP" altLang="en-US" dirty="0">
                <a:solidFill>
                  <a:srgbClr val="FF0000"/>
                </a:solidFill>
                <a:latin typeface="メイリオ" pitchFamily="50" charset="-128"/>
                <a:ea typeface="メイリオ" pitchFamily="50" charset="-128"/>
                <a:cs typeface="メイリオ" pitchFamily="50" charset="-128"/>
              </a:rPr>
              <a:t>　</a:t>
            </a:r>
            <a:r>
              <a:rPr lang="ja-JP" altLang="en-US" dirty="0" smtClean="0">
                <a:solidFill>
                  <a:srgbClr val="FF0000"/>
                </a:solidFill>
                <a:latin typeface="メイリオ" pitchFamily="50" charset="-128"/>
                <a:ea typeface="メイリオ" pitchFamily="50" charset="-128"/>
                <a:cs typeface="メイリオ" pitchFamily="50" charset="-128"/>
              </a:rPr>
              <a:t>　　　　　</a:t>
            </a:r>
            <a:endParaRPr lang="en-US" altLang="ja-JP" dirty="0">
              <a:solidFill>
                <a:schemeClr val="tx1"/>
              </a:solidFill>
              <a:latin typeface="メイリオ" pitchFamily="50" charset="-128"/>
              <a:ea typeface="メイリオ" pitchFamily="50" charset="-128"/>
              <a:cs typeface="メイリオ" pitchFamily="50" charset="-128"/>
            </a:endParaRPr>
          </a:p>
        </p:txBody>
      </p:sp>
      <p:sp>
        <p:nvSpPr>
          <p:cNvPr id="9" name="角丸四角形 8"/>
          <p:cNvSpPr/>
          <p:nvPr/>
        </p:nvSpPr>
        <p:spPr>
          <a:xfrm>
            <a:off x="0" y="-27384"/>
            <a:ext cx="9144000" cy="648072"/>
          </a:xfrm>
          <a:prstGeom prst="roundRect">
            <a:avLst>
              <a:gd name="adj" fmla="val 0"/>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500"/>
              </a:lnSpc>
              <a:spcAft>
                <a:spcPts val="0"/>
              </a:spcAft>
            </a:pPr>
            <a:r>
              <a:rPr lang="ja-JP" altLang="en-US" sz="2000" b="1" kern="100" dirty="0" smtClean="0">
                <a:latin typeface="メイリオ" pitchFamily="50" charset="-128"/>
                <a:ea typeface="メイリオ" pitchFamily="50" charset="-128"/>
                <a:cs typeface="メイリオ" pitchFamily="50" charset="-128"/>
              </a:rPr>
              <a:t>現在要支援認定者の総合事業への移行（開始）時期について</a:t>
            </a:r>
            <a:endParaRPr lang="ja-JP" sz="2000" b="1" kern="100" dirty="0">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3947173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3131840" y="896850"/>
            <a:ext cx="2736304" cy="659942"/>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800" b="1" dirty="0" smtClean="0">
                <a:solidFill>
                  <a:schemeClr val="tx1"/>
                </a:solidFill>
                <a:latin typeface="メイリオ" pitchFamily="50" charset="-128"/>
                <a:ea typeface="メイリオ" pitchFamily="50" charset="-128"/>
                <a:cs typeface="メイリオ" pitchFamily="50" charset="-128"/>
              </a:rPr>
              <a:t>はじめに</a:t>
            </a:r>
            <a:endParaRPr kumimoji="1" lang="ja-JP" altLang="en-US" sz="2800" dirty="0">
              <a:solidFill>
                <a:schemeClr val="tx1"/>
              </a:solidFill>
              <a:latin typeface="メイリオ" pitchFamily="50" charset="-128"/>
              <a:ea typeface="メイリオ" pitchFamily="50" charset="-128"/>
              <a:cs typeface="メイリオ" pitchFamily="50" charset="-128"/>
            </a:endParaRPr>
          </a:p>
        </p:txBody>
      </p:sp>
      <p:sp>
        <p:nvSpPr>
          <p:cNvPr id="10" name="角丸四角形 9"/>
          <p:cNvSpPr/>
          <p:nvPr/>
        </p:nvSpPr>
        <p:spPr>
          <a:xfrm>
            <a:off x="144017" y="1988840"/>
            <a:ext cx="8820471" cy="3672408"/>
          </a:xfrm>
          <a:prstGeom prst="roundRect">
            <a:avLst>
              <a:gd name="adj" fmla="val 3967"/>
            </a:avLst>
          </a:prstGeom>
          <a:ln>
            <a:noFill/>
          </a:ln>
        </p:spPr>
        <p:style>
          <a:lnRef idx="2">
            <a:schemeClr val="dk1"/>
          </a:lnRef>
          <a:fillRef idx="1">
            <a:schemeClr val="lt1"/>
          </a:fillRef>
          <a:effectRef idx="0">
            <a:schemeClr val="dk1"/>
          </a:effectRef>
          <a:fontRef idx="minor">
            <a:schemeClr val="dk1"/>
          </a:fontRef>
        </p:style>
        <p:txBody>
          <a:bodyPr rtlCol="0" anchor="ctr"/>
          <a:lstStyle/>
          <a:p>
            <a:pPr>
              <a:lnSpc>
                <a:spcPts val="3500"/>
              </a:lnSpc>
            </a:pPr>
            <a:r>
              <a:rPr kumimoji="1" lang="ja-JP" altLang="en-US" sz="2400" dirty="0" smtClean="0">
                <a:solidFill>
                  <a:schemeClr val="tx1"/>
                </a:solidFill>
                <a:latin typeface="メイリオ" pitchFamily="50" charset="-128"/>
                <a:ea typeface="メイリオ" pitchFamily="50" charset="-128"/>
                <a:cs typeface="メイリオ" pitchFamily="50" charset="-128"/>
              </a:rPr>
              <a:t>この度、平成</a:t>
            </a:r>
            <a:r>
              <a:rPr kumimoji="1" lang="en-US" altLang="ja-JP" sz="2400" dirty="0" smtClean="0">
                <a:solidFill>
                  <a:schemeClr val="tx1"/>
                </a:solidFill>
                <a:latin typeface="メイリオ" pitchFamily="50" charset="-128"/>
                <a:ea typeface="メイリオ" pitchFamily="50" charset="-128"/>
                <a:cs typeface="メイリオ" pitchFamily="50" charset="-128"/>
              </a:rPr>
              <a:t>27</a:t>
            </a:r>
            <a:r>
              <a:rPr kumimoji="1" lang="ja-JP" altLang="en-US" sz="2400" dirty="0" smtClean="0">
                <a:solidFill>
                  <a:schemeClr val="tx1"/>
                </a:solidFill>
                <a:latin typeface="メイリオ" pitchFamily="50" charset="-128"/>
                <a:ea typeface="メイリオ" pitchFamily="50" charset="-128"/>
                <a:cs typeface="メイリオ" pitchFamily="50" charset="-128"/>
              </a:rPr>
              <a:t>年度の介護保険法改正に伴い、美幌町として</a:t>
            </a:r>
            <a:endParaRPr kumimoji="1" lang="en-US" altLang="ja-JP" sz="2400" dirty="0" smtClean="0">
              <a:solidFill>
                <a:schemeClr val="tx1"/>
              </a:solidFill>
              <a:latin typeface="メイリオ" pitchFamily="50" charset="-128"/>
              <a:ea typeface="メイリオ" pitchFamily="50" charset="-128"/>
              <a:cs typeface="メイリオ" pitchFamily="50" charset="-128"/>
            </a:endParaRPr>
          </a:p>
          <a:p>
            <a:pPr>
              <a:lnSpc>
                <a:spcPts val="3500"/>
              </a:lnSpc>
            </a:pPr>
            <a:r>
              <a:rPr kumimoji="1" lang="ja-JP" altLang="en-US" sz="2400" dirty="0" smtClean="0">
                <a:solidFill>
                  <a:schemeClr val="tx1"/>
                </a:solidFill>
                <a:latin typeface="メイリオ" pitchFamily="50" charset="-128"/>
                <a:ea typeface="メイリオ" pitchFamily="50" charset="-128"/>
                <a:cs typeface="メイリオ" pitchFamily="50" charset="-128"/>
              </a:rPr>
              <a:t>　</a:t>
            </a:r>
            <a:endParaRPr kumimoji="1" lang="en-US" altLang="ja-JP" sz="2400" dirty="0" smtClean="0">
              <a:solidFill>
                <a:schemeClr val="tx1"/>
              </a:solidFill>
              <a:latin typeface="メイリオ" pitchFamily="50" charset="-128"/>
              <a:ea typeface="メイリオ" pitchFamily="50" charset="-128"/>
              <a:cs typeface="メイリオ" pitchFamily="50" charset="-128"/>
            </a:endParaRPr>
          </a:p>
          <a:p>
            <a:pPr>
              <a:lnSpc>
                <a:spcPts val="3500"/>
              </a:lnSpc>
            </a:pPr>
            <a:r>
              <a:rPr lang="ja-JP" altLang="en-US" sz="2400" b="1" dirty="0">
                <a:solidFill>
                  <a:schemeClr val="tx1"/>
                </a:solidFill>
                <a:latin typeface="メイリオ" pitchFamily="50" charset="-128"/>
                <a:ea typeface="メイリオ" pitchFamily="50" charset="-128"/>
                <a:cs typeface="メイリオ" pitchFamily="50" charset="-128"/>
              </a:rPr>
              <a:t>　</a:t>
            </a:r>
            <a:r>
              <a:rPr lang="ja-JP" altLang="en-US" sz="2400" b="1" dirty="0" smtClean="0">
                <a:solidFill>
                  <a:schemeClr val="tx1"/>
                </a:solidFill>
                <a:latin typeface="メイリオ" pitchFamily="50" charset="-128"/>
                <a:ea typeface="メイリオ" pitchFamily="50" charset="-128"/>
                <a:cs typeface="メイリオ" pitchFamily="50" charset="-128"/>
              </a:rPr>
              <a:t>　</a:t>
            </a:r>
            <a:r>
              <a:rPr kumimoji="1" lang="ja-JP" altLang="en-US" sz="2400" b="1" dirty="0" smtClean="0">
                <a:solidFill>
                  <a:schemeClr val="tx1"/>
                </a:solidFill>
                <a:latin typeface="メイリオ" pitchFamily="50" charset="-128"/>
                <a:ea typeface="メイリオ" pitchFamily="50" charset="-128"/>
                <a:cs typeface="メイリオ" pitchFamily="50" charset="-128"/>
              </a:rPr>
              <a:t>平成</a:t>
            </a:r>
            <a:r>
              <a:rPr kumimoji="1" lang="en-US" altLang="ja-JP" sz="2400" b="1" dirty="0" smtClean="0">
                <a:solidFill>
                  <a:schemeClr val="tx1"/>
                </a:solidFill>
                <a:latin typeface="メイリオ" pitchFamily="50" charset="-128"/>
                <a:ea typeface="メイリオ" pitchFamily="50" charset="-128"/>
                <a:cs typeface="メイリオ" pitchFamily="50" charset="-128"/>
              </a:rPr>
              <a:t>29</a:t>
            </a:r>
            <a:r>
              <a:rPr kumimoji="1" lang="ja-JP" altLang="en-US" sz="2400" b="1" dirty="0" smtClean="0">
                <a:solidFill>
                  <a:schemeClr val="tx1"/>
                </a:solidFill>
                <a:latin typeface="メイリオ" pitchFamily="50" charset="-128"/>
                <a:ea typeface="メイリオ" pitchFamily="50" charset="-128"/>
                <a:cs typeface="メイリオ" pitchFamily="50" charset="-128"/>
              </a:rPr>
              <a:t>年</a:t>
            </a:r>
            <a:r>
              <a:rPr kumimoji="1" lang="en-US" altLang="ja-JP" sz="2400" b="1" dirty="0" smtClean="0">
                <a:solidFill>
                  <a:schemeClr val="tx1"/>
                </a:solidFill>
                <a:latin typeface="メイリオ" pitchFamily="50" charset="-128"/>
                <a:ea typeface="メイリオ" pitchFamily="50" charset="-128"/>
                <a:cs typeface="メイリオ" pitchFamily="50" charset="-128"/>
              </a:rPr>
              <a:t>4</a:t>
            </a:r>
            <a:r>
              <a:rPr kumimoji="1" lang="ja-JP" altLang="en-US" sz="2400" b="1" dirty="0" smtClean="0">
                <a:solidFill>
                  <a:schemeClr val="tx1"/>
                </a:solidFill>
                <a:latin typeface="メイリオ" pitchFamily="50" charset="-128"/>
                <a:ea typeface="メイリオ" pitchFamily="50" charset="-128"/>
                <a:cs typeface="メイリオ" pitchFamily="50" charset="-128"/>
              </a:rPr>
              <a:t>月</a:t>
            </a:r>
            <a:r>
              <a:rPr kumimoji="1" lang="en-US" altLang="ja-JP" sz="2400" b="1" dirty="0" smtClean="0">
                <a:solidFill>
                  <a:schemeClr val="tx1"/>
                </a:solidFill>
                <a:latin typeface="メイリオ" pitchFamily="50" charset="-128"/>
                <a:ea typeface="メイリオ" pitchFamily="50" charset="-128"/>
                <a:cs typeface="メイリオ" pitchFamily="50" charset="-128"/>
              </a:rPr>
              <a:t>1</a:t>
            </a:r>
            <a:r>
              <a:rPr kumimoji="1" lang="ja-JP" altLang="en-US" sz="2400" b="1" dirty="0" smtClean="0">
                <a:solidFill>
                  <a:schemeClr val="tx1"/>
                </a:solidFill>
                <a:latin typeface="メイリオ" pitchFamily="50" charset="-128"/>
                <a:ea typeface="メイリオ" pitchFamily="50" charset="-128"/>
                <a:cs typeface="メイリオ" pitchFamily="50" charset="-128"/>
              </a:rPr>
              <a:t>日より</a:t>
            </a:r>
            <a:endParaRPr kumimoji="1" lang="en-US" altLang="ja-JP" sz="2400" b="1" dirty="0" smtClean="0">
              <a:solidFill>
                <a:schemeClr val="tx1"/>
              </a:solidFill>
              <a:latin typeface="メイリオ" pitchFamily="50" charset="-128"/>
              <a:ea typeface="メイリオ" pitchFamily="50" charset="-128"/>
              <a:cs typeface="メイリオ" pitchFamily="50" charset="-128"/>
            </a:endParaRPr>
          </a:p>
          <a:p>
            <a:pPr algn="ctr">
              <a:lnSpc>
                <a:spcPts val="3500"/>
              </a:lnSpc>
            </a:pPr>
            <a:r>
              <a:rPr kumimoji="1" lang="ja-JP" altLang="en-US" sz="2400" b="1" dirty="0" smtClean="0">
                <a:solidFill>
                  <a:srgbClr val="FF0000"/>
                </a:solidFill>
                <a:latin typeface="メイリオ" pitchFamily="50" charset="-128"/>
                <a:ea typeface="メイリオ" pitchFamily="50" charset="-128"/>
                <a:cs typeface="メイリオ" pitchFamily="50" charset="-128"/>
              </a:rPr>
              <a:t>「介護予防・日常生活支援総合事業</a:t>
            </a:r>
            <a:r>
              <a:rPr kumimoji="1" lang="ja-JP" altLang="en-US" sz="2400" dirty="0" smtClean="0">
                <a:solidFill>
                  <a:srgbClr val="FF0000"/>
                </a:solidFill>
                <a:latin typeface="メイリオ" pitchFamily="50" charset="-128"/>
                <a:ea typeface="メイリオ" pitchFamily="50" charset="-128"/>
                <a:cs typeface="メイリオ" pitchFamily="50" charset="-128"/>
              </a:rPr>
              <a:t>（総合事業）</a:t>
            </a:r>
            <a:r>
              <a:rPr kumimoji="1" lang="ja-JP" altLang="en-US" sz="2400" b="1" dirty="0" smtClean="0">
                <a:solidFill>
                  <a:srgbClr val="FF0000"/>
                </a:solidFill>
                <a:latin typeface="メイリオ" pitchFamily="50" charset="-128"/>
                <a:ea typeface="メイリオ" pitchFamily="50" charset="-128"/>
                <a:cs typeface="メイリオ" pitchFamily="50" charset="-128"/>
              </a:rPr>
              <a:t>」</a:t>
            </a:r>
            <a:endParaRPr kumimoji="1" lang="en-US" altLang="ja-JP" sz="2400" b="1" dirty="0" smtClean="0">
              <a:solidFill>
                <a:srgbClr val="FF0000"/>
              </a:solidFill>
              <a:latin typeface="メイリオ" pitchFamily="50" charset="-128"/>
              <a:ea typeface="メイリオ" pitchFamily="50" charset="-128"/>
              <a:cs typeface="メイリオ" pitchFamily="50" charset="-128"/>
            </a:endParaRPr>
          </a:p>
          <a:p>
            <a:pPr>
              <a:lnSpc>
                <a:spcPts val="3500"/>
              </a:lnSpc>
            </a:pPr>
            <a:r>
              <a:rPr kumimoji="1" lang="ja-JP" altLang="en-US" sz="2400" dirty="0" smtClean="0">
                <a:solidFill>
                  <a:schemeClr val="tx1"/>
                </a:solidFill>
                <a:latin typeface="メイリオ" pitchFamily="50" charset="-128"/>
                <a:ea typeface="メイリオ" pitchFamily="50" charset="-128"/>
                <a:cs typeface="メイリオ" pitchFamily="50" charset="-128"/>
              </a:rPr>
              <a:t>　　を開始します。</a:t>
            </a:r>
            <a:endParaRPr kumimoji="1" lang="en-US" altLang="ja-JP" sz="2400" dirty="0" smtClean="0">
              <a:solidFill>
                <a:schemeClr val="tx1"/>
              </a:solidFill>
              <a:latin typeface="メイリオ" pitchFamily="50" charset="-128"/>
              <a:ea typeface="メイリオ" pitchFamily="50" charset="-128"/>
              <a:cs typeface="メイリオ" pitchFamily="50" charset="-128"/>
            </a:endParaRPr>
          </a:p>
          <a:p>
            <a:pPr>
              <a:lnSpc>
                <a:spcPts val="3500"/>
              </a:lnSpc>
            </a:pPr>
            <a:endParaRPr lang="en-US" altLang="ja-JP" sz="2400" u="sng" dirty="0">
              <a:solidFill>
                <a:schemeClr val="tx1"/>
              </a:solidFill>
              <a:latin typeface="メイリオ" pitchFamily="50" charset="-128"/>
              <a:ea typeface="メイリオ" pitchFamily="50" charset="-128"/>
              <a:cs typeface="メイリオ" pitchFamily="50" charset="-128"/>
            </a:endParaRPr>
          </a:p>
          <a:p>
            <a:pPr>
              <a:lnSpc>
                <a:spcPts val="3500"/>
              </a:lnSpc>
            </a:pPr>
            <a:r>
              <a:rPr kumimoji="1" lang="ja-JP" altLang="en-US" sz="2400" dirty="0" smtClean="0">
                <a:solidFill>
                  <a:schemeClr val="tx1"/>
                </a:solidFill>
                <a:latin typeface="メイリオ" pitchFamily="50" charset="-128"/>
                <a:ea typeface="メイリオ" pitchFamily="50" charset="-128"/>
                <a:cs typeface="メイリオ" pitchFamily="50" charset="-128"/>
              </a:rPr>
              <a:t>　本説明会では、国が示す総合事業の概要及び美幌町における事業の概要、事業者指定等の手続きなどについて説明します。</a:t>
            </a:r>
            <a:endParaRPr kumimoji="1" lang="ja-JP" altLang="en-US" sz="2400" dirty="0">
              <a:solidFill>
                <a:schemeClr val="tx1"/>
              </a:solidFill>
              <a:latin typeface="メイリオ" pitchFamily="50" charset="-128"/>
              <a:ea typeface="メイリオ" pitchFamily="50" charset="-128"/>
              <a:cs typeface="メイリオ" pitchFamily="50" charset="-128"/>
            </a:endParaRPr>
          </a:p>
        </p:txBody>
      </p:sp>
      <p:sp>
        <p:nvSpPr>
          <p:cNvPr id="5" name="正方形/長方形 4"/>
          <p:cNvSpPr/>
          <p:nvPr/>
        </p:nvSpPr>
        <p:spPr>
          <a:xfrm>
            <a:off x="72008" y="116632"/>
            <a:ext cx="8964488" cy="662473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063682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角丸四角形 22"/>
          <p:cNvSpPr/>
          <p:nvPr/>
        </p:nvSpPr>
        <p:spPr>
          <a:xfrm>
            <a:off x="5962709" y="763813"/>
            <a:ext cx="2065675" cy="288032"/>
          </a:xfrm>
          <a:prstGeom prst="roundRect">
            <a:avLst/>
          </a:prstGeom>
          <a:ln w="12700">
            <a:noFill/>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ja-JP" altLang="en-US" sz="1600" b="1" dirty="0" smtClean="0">
                <a:solidFill>
                  <a:schemeClr val="tx1"/>
                </a:solidFill>
                <a:latin typeface="メイリオ" pitchFamily="50" charset="-128"/>
                <a:ea typeface="メイリオ" pitchFamily="50" charset="-128"/>
                <a:cs typeface="メイリオ" pitchFamily="50" charset="-128"/>
              </a:rPr>
              <a:t>総合事業完全移行</a:t>
            </a:r>
            <a:endParaRPr lang="en-US" altLang="ja-JP" sz="1600" b="1" dirty="0">
              <a:solidFill>
                <a:schemeClr val="tx1"/>
              </a:solidFill>
              <a:latin typeface="メイリオ" pitchFamily="50" charset="-128"/>
              <a:ea typeface="メイリオ" pitchFamily="50" charset="-128"/>
              <a:cs typeface="メイリオ" pitchFamily="50" charset="-128"/>
            </a:endParaRPr>
          </a:p>
        </p:txBody>
      </p:sp>
      <p:sp>
        <p:nvSpPr>
          <p:cNvPr id="22" name="角丸四角形 21"/>
          <p:cNvSpPr/>
          <p:nvPr/>
        </p:nvSpPr>
        <p:spPr>
          <a:xfrm>
            <a:off x="1841040" y="720080"/>
            <a:ext cx="1578832" cy="288032"/>
          </a:xfrm>
          <a:prstGeom prst="roundRect">
            <a:avLst/>
          </a:prstGeom>
          <a:ln w="12700">
            <a:noFill/>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ja-JP" altLang="en-US" sz="1600" b="1" dirty="0" smtClean="0">
                <a:solidFill>
                  <a:schemeClr val="tx1"/>
                </a:solidFill>
                <a:latin typeface="メイリオ" pitchFamily="50" charset="-128"/>
                <a:ea typeface="メイリオ" pitchFamily="50" charset="-128"/>
                <a:cs typeface="メイリオ" pitchFamily="50" charset="-128"/>
              </a:rPr>
              <a:t>総合事業開始</a:t>
            </a:r>
            <a:endParaRPr lang="en-US" altLang="ja-JP" sz="1600" b="1" dirty="0">
              <a:solidFill>
                <a:schemeClr val="tx1"/>
              </a:solidFill>
              <a:latin typeface="メイリオ" pitchFamily="50" charset="-128"/>
              <a:ea typeface="メイリオ" pitchFamily="50" charset="-128"/>
              <a:cs typeface="メイリオ" pitchFamily="50" charset="-128"/>
            </a:endParaRPr>
          </a:p>
        </p:txBody>
      </p:sp>
      <p:sp>
        <p:nvSpPr>
          <p:cNvPr id="3" name="角丸四角形 2"/>
          <p:cNvSpPr/>
          <p:nvPr/>
        </p:nvSpPr>
        <p:spPr>
          <a:xfrm>
            <a:off x="107504" y="2016224"/>
            <a:ext cx="2304256" cy="1008112"/>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nSpc>
                <a:spcPts val="1700"/>
              </a:lnSpc>
            </a:pPr>
            <a:r>
              <a:rPr lang="ja-JP" altLang="en-US" sz="1400" b="1" dirty="0" smtClean="0">
                <a:solidFill>
                  <a:schemeClr val="tx1"/>
                </a:solidFill>
                <a:latin typeface="メイリオ" pitchFamily="50" charset="-128"/>
                <a:ea typeface="メイリオ" pitchFamily="50" charset="-128"/>
                <a:cs typeface="メイリオ" pitchFamily="50" charset="-128"/>
              </a:rPr>
              <a:t>（１）例えば</a:t>
            </a:r>
            <a:endParaRPr lang="en-US" altLang="ja-JP" sz="1400" b="1" dirty="0" smtClean="0">
              <a:solidFill>
                <a:schemeClr val="tx1"/>
              </a:solidFill>
              <a:latin typeface="メイリオ" pitchFamily="50" charset="-128"/>
              <a:ea typeface="メイリオ" pitchFamily="50" charset="-128"/>
              <a:cs typeface="メイリオ" pitchFamily="50" charset="-128"/>
            </a:endParaRPr>
          </a:p>
          <a:p>
            <a:pPr>
              <a:lnSpc>
                <a:spcPts val="1700"/>
              </a:lnSpc>
            </a:pPr>
            <a:r>
              <a:rPr lang="ja-JP" altLang="en-US" sz="1400" b="1" dirty="0" smtClean="0">
                <a:solidFill>
                  <a:schemeClr val="tx1"/>
                </a:solidFill>
                <a:latin typeface="メイリオ" pitchFamily="50" charset="-128"/>
                <a:ea typeface="メイリオ" pitchFamily="50" charset="-128"/>
                <a:cs typeface="メイリオ" pitchFamily="50" charset="-128"/>
              </a:rPr>
              <a:t>現在の認定有効期間が</a:t>
            </a:r>
            <a:endParaRPr lang="en-US" altLang="ja-JP" sz="1400" b="1" dirty="0" smtClean="0">
              <a:solidFill>
                <a:schemeClr val="tx1"/>
              </a:solidFill>
              <a:latin typeface="メイリオ" pitchFamily="50" charset="-128"/>
              <a:ea typeface="メイリオ" pitchFamily="50" charset="-128"/>
              <a:cs typeface="メイリオ" pitchFamily="50" charset="-128"/>
            </a:endParaRPr>
          </a:p>
          <a:p>
            <a:pPr>
              <a:lnSpc>
                <a:spcPts val="1700"/>
              </a:lnSpc>
            </a:pPr>
            <a:r>
              <a:rPr lang="en-US" altLang="ja-JP" sz="1400" b="1" u="sng" dirty="0" smtClean="0">
                <a:solidFill>
                  <a:srgbClr val="FF0000"/>
                </a:solidFill>
                <a:latin typeface="メイリオ" pitchFamily="50" charset="-128"/>
                <a:ea typeface="メイリオ" pitchFamily="50" charset="-128"/>
                <a:cs typeface="メイリオ" pitchFamily="50" charset="-128"/>
              </a:rPr>
              <a:t>H28.4.1</a:t>
            </a:r>
            <a:r>
              <a:rPr lang="ja-JP" altLang="en-US" sz="1400" b="1" u="sng" dirty="0" smtClean="0">
                <a:solidFill>
                  <a:srgbClr val="FF0000"/>
                </a:solidFill>
                <a:latin typeface="メイリオ" pitchFamily="50" charset="-128"/>
                <a:ea typeface="メイリオ" pitchFamily="50" charset="-128"/>
                <a:cs typeface="メイリオ" pitchFamily="50" charset="-128"/>
              </a:rPr>
              <a:t>～</a:t>
            </a:r>
            <a:r>
              <a:rPr lang="en-US" altLang="ja-JP" sz="1400" b="1" u="sng" dirty="0" smtClean="0">
                <a:solidFill>
                  <a:srgbClr val="FF0000"/>
                </a:solidFill>
                <a:latin typeface="メイリオ" pitchFamily="50" charset="-128"/>
                <a:ea typeface="メイリオ" pitchFamily="50" charset="-128"/>
                <a:cs typeface="メイリオ" pitchFamily="50" charset="-128"/>
              </a:rPr>
              <a:t>H29.3.31</a:t>
            </a:r>
          </a:p>
          <a:p>
            <a:pPr>
              <a:lnSpc>
                <a:spcPts val="1700"/>
              </a:lnSpc>
            </a:pPr>
            <a:r>
              <a:rPr lang="ja-JP" altLang="en-US" sz="1400" b="1" dirty="0" smtClean="0">
                <a:solidFill>
                  <a:schemeClr val="tx1"/>
                </a:solidFill>
                <a:latin typeface="メイリオ" pitchFamily="50" charset="-128"/>
                <a:ea typeface="メイリオ" pitchFamily="50" charset="-128"/>
                <a:cs typeface="メイリオ" pitchFamily="50" charset="-128"/>
              </a:rPr>
              <a:t>のＡさん</a:t>
            </a:r>
            <a:endParaRPr lang="en-US" altLang="ja-JP" sz="1400" b="1" dirty="0">
              <a:solidFill>
                <a:schemeClr val="tx1"/>
              </a:solidFill>
              <a:latin typeface="メイリオ" pitchFamily="50" charset="-128"/>
              <a:ea typeface="メイリオ" pitchFamily="50" charset="-128"/>
              <a:cs typeface="メイリオ" pitchFamily="50" charset="-128"/>
            </a:endParaRPr>
          </a:p>
        </p:txBody>
      </p:sp>
      <p:sp>
        <p:nvSpPr>
          <p:cNvPr id="5" name="角丸四角形 4"/>
          <p:cNvSpPr/>
          <p:nvPr/>
        </p:nvSpPr>
        <p:spPr>
          <a:xfrm>
            <a:off x="1979712" y="1008112"/>
            <a:ext cx="1152128" cy="504056"/>
          </a:xfrm>
          <a:prstGeom prst="round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4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H29.4.1</a:t>
            </a:r>
            <a:endParaRPr lang="en-US" altLang="ja-JP" sz="14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6" name="角丸四角形 5"/>
          <p:cNvSpPr/>
          <p:nvPr/>
        </p:nvSpPr>
        <p:spPr>
          <a:xfrm>
            <a:off x="107504" y="3168352"/>
            <a:ext cx="2304256" cy="99442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nSpc>
                <a:spcPts val="1700"/>
              </a:lnSpc>
            </a:pPr>
            <a:r>
              <a:rPr lang="ja-JP" altLang="en-US" sz="1400" b="1" dirty="0" smtClean="0">
                <a:solidFill>
                  <a:schemeClr val="tx1"/>
                </a:solidFill>
                <a:latin typeface="メイリオ" pitchFamily="50" charset="-128"/>
                <a:ea typeface="メイリオ" pitchFamily="50" charset="-128"/>
                <a:cs typeface="メイリオ" pitchFamily="50" charset="-128"/>
              </a:rPr>
              <a:t>（２）例えば</a:t>
            </a:r>
            <a:endParaRPr lang="en-US" altLang="ja-JP" sz="1400" b="1" dirty="0" smtClean="0">
              <a:solidFill>
                <a:schemeClr val="tx1"/>
              </a:solidFill>
              <a:latin typeface="メイリオ" pitchFamily="50" charset="-128"/>
              <a:ea typeface="メイリオ" pitchFamily="50" charset="-128"/>
              <a:cs typeface="メイリオ" pitchFamily="50" charset="-128"/>
            </a:endParaRPr>
          </a:p>
          <a:p>
            <a:pPr>
              <a:lnSpc>
                <a:spcPts val="1700"/>
              </a:lnSpc>
            </a:pPr>
            <a:r>
              <a:rPr lang="ja-JP" altLang="en-US" sz="1400" b="1" dirty="0" smtClean="0">
                <a:solidFill>
                  <a:schemeClr val="tx1"/>
                </a:solidFill>
                <a:latin typeface="メイリオ" pitchFamily="50" charset="-128"/>
                <a:ea typeface="メイリオ" pitchFamily="50" charset="-128"/>
                <a:cs typeface="メイリオ" pitchFamily="50" charset="-128"/>
              </a:rPr>
              <a:t>現在の認定有効期間が</a:t>
            </a:r>
            <a:endParaRPr lang="en-US" altLang="ja-JP" sz="1400" b="1" dirty="0" smtClean="0">
              <a:solidFill>
                <a:schemeClr val="tx1"/>
              </a:solidFill>
              <a:latin typeface="メイリオ" pitchFamily="50" charset="-128"/>
              <a:ea typeface="メイリオ" pitchFamily="50" charset="-128"/>
              <a:cs typeface="メイリオ" pitchFamily="50" charset="-128"/>
            </a:endParaRPr>
          </a:p>
          <a:p>
            <a:pPr>
              <a:lnSpc>
                <a:spcPts val="1700"/>
              </a:lnSpc>
            </a:pPr>
            <a:r>
              <a:rPr lang="en-US" altLang="ja-JP" sz="1400" b="1" u="sng" dirty="0" smtClean="0">
                <a:solidFill>
                  <a:srgbClr val="FF0000"/>
                </a:solidFill>
                <a:latin typeface="メイリオ" pitchFamily="50" charset="-128"/>
                <a:ea typeface="メイリオ" pitchFamily="50" charset="-128"/>
                <a:cs typeface="メイリオ" pitchFamily="50" charset="-128"/>
              </a:rPr>
              <a:t>H28.10.1</a:t>
            </a:r>
            <a:r>
              <a:rPr lang="ja-JP" altLang="en-US" sz="1400" b="1" u="sng" dirty="0" smtClean="0">
                <a:solidFill>
                  <a:srgbClr val="FF0000"/>
                </a:solidFill>
                <a:latin typeface="メイリオ" pitchFamily="50" charset="-128"/>
                <a:ea typeface="メイリオ" pitchFamily="50" charset="-128"/>
                <a:cs typeface="メイリオ" pitchFamily="50" charset="-128"/>
              </a:rPr>
              <a:t>～</a:t>
            </a:r>
            <a:r>
              <a:rPr lang="en-US" altLang="ja-JP" sz="1400" b="1" u="sng" dirty="0" smtClean="0">
                <a:solidFill>
                  <a:srgbClr val="FF0000"/>
                </a:solidFill>
                <a:latin typeface="メイリオ" pitchFamily="50" charset="-128"/>
                <a:ea typeface="メイリオ" pitchFamily="50" charset="-128"/>
                <a:cs typeface="メイリオ" pitchFamily="50" charset="-128"/>
              </a:rPr>
              <a:t>H29.9.31</a:t>
            </a:r>
          </a:p>
          <a:p>
            <a:pPr>
              <a:lnSpc>
                <a:spcPts val="1700"/>
              </a:lnSpc>
            </a:pPr>
            <a:r>
              <a:rPr lang="ja-JP" altLang="en-US" sz="1400" b="1" dirty="0" smtClean="0">
                <a:solidFill>
                  <a:schemeClr val="tx1"/>
                </a:solidFill>
                <a:latin typeface="メイリオ" pitchFamily="50" charset="-128"/>
                <a:ea typeface="メイリオ" pitchFamily="50" charset="-128"/>
                <a:cs typeface="メイリオ" pitchFamily="50" charset="-128"/>
              </a:rPr>
              <a:t>のＢさん</a:t>
            </a:r>
            <a:endParaRPr lang="en-US" altLang="ja-JP" sz="1400" b="1" dirty="0">
              <a:solidFill>
                <a:schemeClr val="tx1"/>
              </a:solidFill>
              <a:latin typeface="メイリオ" pitchFamily="50" charset="-128"/>
              <a:ea typeface="メイリオ" pitchFamily="50" charset="-128"/>
              <a:cs typeface="メイリオ" pitchFamily="50" charset="-128"/>
            </a:endParaRPr>
          </a:p>
        </p:txBody>
      </p:sp>
      <p:sp>
        <p:nvSpPr>
          <p:cNvPr id="7" name="角丸四角形 6"/>
          <p:cNvSpPr/>
          <p:nvPr/>
        </p:nvSpPr>
        <p:spPr>
          <a:xfrm>
            <a:off x="107504" y="4320480"/>
            <a:ext cx="2304256" cy="1008112"/>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nSpc>
                <a:spcPts val="1700"/>
              </a:lnSpc>
            </a:pPr>
            <a:r>
              <a:rPr lang="ja-JP" altLang="en-US" sz="1400" b="1" dirty="0" smtClean="0">
                <a:solidFill>
                  <a:schemeClr val="tx1"/>
                </a:solidFill>
                <a:latin typeface="メイリオ" pitchFamily="50" charset="-128"/>
                <a:ea typeface="メイリオ" pitchFamily="50" charset="-128"/>
                <a:cs typeface="メイリオ" pitchFamily="50" charset="-128"/>
              </a:rPr>
              <a:t>（３）例えば</a:t>
            </a:r>
            <a:endParaRPr lang="en-US" altLang="ja-JP" sz="1400" b="1" dirty="0" smtClean="0">
              <a:solidFill>
                <a:schemeClr val="tx1"/>
              </a:solidFill>
              <a:latin typeface="メイリオ" pitchFamily="50" charset="-128"/>
              <a:ea typeface="メイリオ" pitchFamily="50" charset="-128"/>
              <a:cs typeface="メイリオ" pitchFamily="50" charset="-128"/>
            </a:endParaRPr>
          </a:p>
          <a:p>
            <a:pPr>
              <a:lnSpc>
                <a:spcPts val="1700"/>
              </a:lnSpc>
            </a:pPr>
            <a:r>
              <a:rPr lang="ja-JP" altLang="en-US" sz="1400" b="1" dirty="0" smtClean="0">
                <a:solidFill>
                  <a:schemeClr val="tx1"/>
                </a:solidFill>
                <a:latin typeface="メイリオ" pitchFamily="50" charset="-128"/>
                <a:ea typeface="メイリオ" pitchFamily="50" charset="-128"/>
                <a:cs typeface="メイリオ" pitchFamily="50" charset="-128"/>
              </a:rPr>
              <a:t>現在の認定有効期間が</a:t>
            </a:r>
            <a:endParaRPr lang="en-US" altLang="ja-JP" sz="1400" b="1" dirty="0" smtClean="0">
              <a:solidFill>
                <a:schemeClr val="tx1"/>
              </a:solidFill>
              <a:latin typeface="メイリオ" pitchFamily="50" charset="-128"/>
              <a:ea typeface="メイリオ" pitchFamily="50" charset="-128"/>
              <a:cs typeface="メイリオ" pitchFamily="50" charset="-128"/>
            </a:endParaRPr>
          </a:p>
          <a:p>
            <a:pPr>
              <a:lnSpc>
                <a:spcPts val="1700"/>
              </a:lnSpc>
            </a:pPr>
            <a:r>
              <a:rPr lang="en-US" altLang="ja-JP" sz="1400" b="1" u="sng" dirty="0" smtClean="0">
                <a:solidFill>
                  <a:srgbClr val="FF0000"/>
                </a:solidFill>
                <a:latin typeface="メイリオ" pitchFamily="50" charset="-128"/>
                <a:ea typeface="メイリオ" pitchFamily="50" charset="-128"/>
                <a:cs typeface="メイリオ" pitchFamily="50" charset="-128"/>
              </a:rPr>
              <a:t>H29.3.1</a:t>
            </a:r>
            <a:r>
              <a:rPr lang="ja-JP" altLang="en-US" sz="1400" b="1" u="sng" dirty="0" smtClean="0">
                <a:solidFill>
                  <a:srgbClr val="FF0000"/>
                </a:solidFill>
                <a:latin typeface="メイリオ" pitchFamily="50" charset="-128"/>
                <a:ea typeface="メイリオ" pitchFamily="50" charset="-128"/>
                <a:cs typeface="メイリオ" pitchFamily="50" charset="-128"/>
              </a:rPr>
              <a:t>～</a:t>
            </a:r>
            <a:r>
              <a:rPr lang="en-US" altLang="ja-JP" sz="1400" b="1" u="sng" dirty="0" smtClean="0">
                <a:solidFill>
                  <a:srgbClr val="FF0000"/>
                </a:solidFill>
                <a:latin typeface="メイリオ" pitchFamily="50" charset="-128"/>
                <a:ea typeface="メイリオ" pitchFamily="50" charset="-128"/>
                <a:cs typeface="メイリオ" pitchFamily="50" charset="-128"/>
              </a:rPr>
              <a:t>H30.3.31</a:t>
            </a:r>
          </a:p>
          <a:p>
            <a:pPr>
              <a:lnSpc>
                <a:spcPts val="1700"/>
              </a:lnSpc>
            </a:pPr>
            <a:r>
              <a:rPr lang="ja-JP" altLang="en-US" sz="1400" b="1" dirty="0" smtClean="0">
                <a:solidFill>
                  <a:schemeClr val="tx1"/>
                </a:solidFill>
                <a:latin typeface="メイリオ" pitchFamily="50" charset="-128"/>
                <a:ea typeface="メイリオ" pitchFamily="50" charset="-128"/>
                <a:cs typeface="メイリオ" pitchFamily="50" charset="-128"/>
              </a:rPr>
              <a:t>のＣさん</a:t>
            </a:r>
            <a:endParaRPr lang="en-US" altLang="ja-JP" sz="1400" b="1" dirty="0">
              <a:solidFill>
                <a:schemeClr val="tx1"/>
              </a:solidFill>
              <a:latin typeface="メイリオ" pitchFamily="50" charset="-128"/>
              <a:ea typeface="メイリオ" pitchFamily="50" charset="-128"/>
              <a:cs typeface="メイリオ" pitchFamily="50" charset="-128"/>
            </a:endParaRPr>
          </a:p>
        </p:txBody>
      </p:sp>
      <p:sp>
        <p:nvSpPr>
          <p:cNvPr id="8" name="角丸四角形 7"/>
          <p:cNvSpPr/>
          <p:nvPr/>
        </p:nvSpPr>
        <p:spPr>
          <a:xfrm>
            <a:off x="107504" y="5472608"/>
            <a:ext cx="2327742" cy="864096"/>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nSpc>
                <a:spcPts val="1700"/>
              </a:lnSpc>
            </a:pPr>
            <a:r>
              <a:rPr lang="ja-JP" altLang="en-US" sz="1400" b="1" dirty="0" smtClean="0">
                <a:solidFill>
                  <a:schemeClr val="tx1"/>
                </a:solidFill>
                <a:latin typeface="メイリオ" pitchFamily="50" charset="-128"/>
                <a:ea typeface="メイリオ" pitchFamily="50" charset="-128"/>
                <a:cs typeface="メイリオ" pitchFamily="50" charset="-128"/>
              </a:rPr>
              <a:t>（４）例えば</a:t>
            </a:r>
            <a:endParaRPr lang="en-US" altLang="ja-JP" sz="1400" b="1" dirty="0" smtClean="0">
              <a:solidFill>
                <a:schemeClr val="tx1"/>
              </a:solidFill>
              <a:latin typeface="メイリオ" pitchFamily="50" charset="-128"/>
              <a:ea typeface="メイリオ" pitchFamily="50" charset="-128"/>
              <a:cs typeface="メイリオ" pitchFamily="50" charset="-128"/>
            </a:endParaRPr>
          </a:p>
          <a:p>
            <a:pPr>
              <a:lnSpc>
                <a:spcPts val="1700"/>
              </a:lnSpc>
            </a:pPr>
            <a:r>
              <a:rPr lang="ja-JP" altLang="en-US" sz="1400" b="1" dirty="0" smtClean="0">
                <a:solidFill>
                  <a:srgbClr val="FF0000"/>
                </a:solidFill>
                <a:latin typeface="メイリオ" pitchFamily="50" charset="-128"/>
                <a:ea typeface="メイリオ" pitchFamily="50" charset="-128"/>
                <a:cs typeface="メイリオ" pitchFamily="50" charset="-128"/>
              </a:rPr>
              <a:t>　　　</a:t>
            </a:r>
            <a:r>
              <a:rPr lang="ja-JP" altLang="en-US" sz="1400" b="1" u="sng" dirty="0" smtClean="0">
                <a:solidFill>
                  <a:srgbClr val="FF0000"/>
                </a:solidFill>
                <a:latin typeface="メイリオ" pitchFamily="50" charset="-128"/>
                <a:ea typeface="メイリオ" pitchFamily="50" charset="-128"/>
                <a:cs typeface="メイリオ" pitchFamily="50" charset="-128"/>
              </a:rPr>
              <a:t>新規申請</a:t>
            </a:r>
            <a:endParaRPr lang="en-US" altLang="ja-JP" sz="1400" b="1" u="sng" dirty="0" smtClean="0">
              <a:solidFill>
                <a:srgbClr val="FF0000"/>
              </a:solidFill>
              <a:latin typeface="メイリオ" pitchFamily="50" charset="-128"/>
              <a:ea typeface="メイリオ" pitchFamily="50" charset="-128"/>
              <a:cs typeface="メイリオ" pitchFamily="50" charset="-128"/>
            </a:endParaRPr>
          </a:p>
          <a:p>
            <a:pPr>
              <a:lnSpc>
                <a:spcPts val="1700"/>
              </a:lnSpc>
            </a:pPr>
            <a:r>
              <a:rPr lang="ja-JP" altLang="en-US" sz="1400" b="1" dirty="0" smtClean="0">
                <a:solidFill>
                  <a:schemeClr val="tx1"/>
                </a:solidFill>
                <a:latin typeface="メイリオ" pitchFamily="50" charset="-128"/>
                <a:ea typeface="メイリオ" pitchFamily="50" charset="-128"/>
                <a:cs typeface="メイリオ" pitchFamily="50" charset="-128"/>
              </a:rPr>
              <a:t>のＤさん</a:t>
            </a:r>
            <a:endParaRPr lang="en-US" altLang="ja-JP" sz="1400" b="1" dirty="0">
              <a:solidFill>
                <a:schemeClr val="tx1"/>
              </a:solidFill>
              <a:latin typeface="メイリオ" pitchFamily="50" charset="-128"/>
              <a:ea typeface="メイリオ" pitchFamily="50" charset="-128"/>
              <a:cs typeface="メイリオ" pitchFamily="50" charset="-128"/>
            </a:endParaRPr>
          </a:p>
        </p:txBody>
      </p:sp>
      <p:cxnSp>
        <p:nvCxnSpPr>
          <p:cNvPr id="11" name="直線コネクタ 10"/>
          <p:cNvCxnSpPr>
            <a:stCxn id="5" idx="2"/>
          </p:cNvCxnSpPr>
          <p:nvPr/>
        </p:nvCxnSpPr>
        <p:spPr>
          <a:xfrm>
            <a:off x="2555776" y="1512168"/>
            <a:ext cx="1" cy="50851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4870719" y="1512168"/>
            <a:ext cx="7315" cy="50851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6876256" y="1512168"/>
            <a:ext cx="1" cy="50851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右矢印 13"/>
          <p:cNvSpPr/>
          <p:nvPr/>
        </p:nvSpPr>
        <p:spPr>
          <a:xfrm>
            <a:off x="2555776" y="2016224"/>
            <a:ext cx="6408712" cy="864096"/>
          </a:xfrm>
          <a:prstGeom prst="rightArrow">
            <a:avLst>
              <a:gd name="adj1" fmla="val 50000"/>
              <a:gd name="adj2" fmla="val 51069"/>
            </a:avLst>
          </a:prstGeom>
        </p:spPr>
        <p:style>
          <a:lnRef idx="1">
            <a:schemeClr val="accent6"/>
          </a:lnRef>
          <a:fillRef idx="2">
            <a:schemeClr val="accent6"/>
          </a:fillRef>
          <a:effectRef idx="1">
            <a:schemeClr val="accent6"/>
          </a:effectRef>
          <a:fontRef idx="minor">
            <a:schemeClr val="dk1"/>
          </a:fontRef>
        </p:style>
        <p:txBody>
          <a:bodyPr rtlCol="0" anchor="ctr"/>
          <a:lstStyle/>
          <a:p>
            <a:r>
              <a:rPr kumimoji="1" lang="en-US" altLang="ja-JP" sz="1600" b="1" dirty="0" smtClean="0">
                <a:latin typeface="メイリオ" pitchFamily="50" charset="-128"/>
                <a:ea typeface="メイリオ" pitchFamily="50" charset="-128"/>
                <a:cs typeface="メイリオ" pitchFamily="50" charset="-128"/>
              </a:rPr>
              <a:t>H29.4.1</a:t>
            </a:r>
            <a:r>
              <a:rPr kumimoji="1" lang="ja-JP" altLang="en-US" sz="1600" b="1" dirty="0" smtClean="0">
                <a:latin typeface="メイリオ" pitchFamily="50" charset="-128"/>
                <a:ea typeface="メイリオ" pitchFamily="50" charset="-128"/>
                <a:cs typeface="メイリオ" pitchFamily="50" charset="-128"/>
              </a:rPr>
              <a:t>から総合事業</a:t>
            </a:r>
            <a:endParaRPr kumimoji="1" lang="ja-JP" altLang="en-US" sz="1600" b="1" dirty="0">
              <a:latin typeface="メイリオ" pitchFamily="50" charset="-128"/>
              <a:ea typeface="メイリオ" pitchFamily="50" charset="-128"/>
              <a:cs typeface="メイリオ" pitchFamily="50" charset="-128"/>
            </a:endParaRPr>
          </a:p>
        </p:txBody>
      </p:sp>
      <p:sp>
        <p:nvSpPr>
          <p:cNvPr id="15" name="右矢印 14"/>
          <p:cNvSpPr/>
          <p:nvPr/>
        </p:nvSpPr>
        <p:spPr>
          <a:xfrm>
            <a:off x="4878034" y="3168352"/>
            <a:ext cx="4069241" cy="936104"/>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r>
              <a:rPr kumimoji="1" lang="en-US" altLang="ja-JP" sz="1600" b="1" dirty="0" smtClean="0">
                <a:latin typeface="メイリオ" pitchFamily="50" charset="-128"/>
                <a:ea typeface="メイリオ" pitchFamily="50" charset="-128"/>
                <a:cs typeface="メイリオ" pitchFamily="50" charset="-128"/>
              </a:rPr>
              <a:t>H29.10.1</a:t>
            </a:r>
            <a:r>
              <a:rPr kumimoji="1" lang="ja-JP" altLang="en-US" sz="1600" b="1" dirty="0" smtClean="0">
                <a:latin typeface="メイリオ" pitchFamily="50" charset="-128"/>
                <a:ea typeface="メイリオ" pitchFamily="50" charset="-128"/>
                <a:cs typeface="メイリオ" pitchFamily="50" charset="-128"/>
              </a:rPr>
              <a:t>から総合事業</a:t>
            </a:r>
            <a:endParaRPr kumimoji="1" lang="ja-JP" altLang="en-US" sz="1600" b="1" dirty="0">
              <a:latin typeface="メイリオ" pitchFamily="50" charset="-128"/>
              <a:ea typeface="メイリオ" pitchFamily="50" charset="-128"/>
              <a:cs typeface="メイリオ" pitchFamily="50" charset="-128"/>
            </a:endParaRPr>
          </a:p>
        </p:txBody>
      </p:sp>
      <p:sp>
        <p:nvSpPr>
          <p:cNvPr id="16" name="右矢印 15"/>
          <p:cNvSpPr/>
          <p:nvPr/>
        </p:nvSpPr>
        <p:spPr>
          <a:xfrm>
            <a:off x="6876257" y="4320480"/>
            <a:ext cx="2071018" cy="936104"/>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nSpc>
                <a:spcPts val="1900"/>
              </a:lnSpc>
            </a:pPr>
            <a:r>
              <a:rPr kumimoji="1" lang="en-US" altLang="ja-JP" sz="1600" b="1" dirty="0" smtClean="0">
                <a:latin typeface="メイリオ" pitchFamily="50" charset="-128"/>
                <a:ea typeface="メイリオ" pitchFamily="50" charset="-128"/>
                <a:cs typeface="メイリオ" pitchFamily="50" charset="-128"/>
              </a:rPr>
              <a:t>H30.4.1</a:t>
            </a:r>
            <a:r>
              <a:rPr kumimoji="1" lang="ja-JP" altLang="en-US" sz="1600" b="1" dirty="0" smtClean="0">
                <a:latin typeface="メイリオ" pitchFamily="50" charset="-128"/>
                <a:ea typeface="メイリオ" pitchFamily="50" charset="-128"/>
                <a:cs typeface="メイリオ" pitchFamily="50" charset="-128"/>
              </a:rPr>
              <a:t>から</a:t>
            </a:r>
            <a:endParaRPr kumimoji="1" lang="en-US" altLang="ja-JP" sz="1600" b="1" dirty="0" smtClean="0">
              <a:latin typeface="メイリオ" pitchFamily="50" charset="-128"/>
              <a:ea typeface="メイリオ" pitchFamily="50" charset="-128"/>
              <a:cs typeface="メイリオ" pitchFamily="50" charset="-128"/>
            </a:endParaRPr>
          </a:p>
          <a:p>
            <a:pPr>
              <a:lnSpc>
                <a:spcPts val="1900"/>
              </a:lnSpc>
            </a:pPr>
            <a:r>
              <a:rPr kumimoji="1" lang="ja-JP" altLang="en-US" sz="1600" b="1" dirty="0" smtClean="0">
                <a:latin typeface="メイリオ" pitchFamily="50" charset="-128"/>
                <a:ea typeface="メイリオ" pitchFamily="50" charset="-128"/>
                <a:cs typeface="メイリオ" pitchFamily="50" charset="-128"/>
              </a:rPr>
              <a:t>総合事業</a:t>
            </a:r>
            <a:endParaRPr kumimoji="1" lang="ja-JP" altLang="en-US" sz="1600" b="1" dirty="0">
              <a:latin typeface="メイリオ" pitchFamily="50" charset="-128"/>
              <a:ea typeface="メイリオ" pitchFamily="50" charset="-128"/>
              <a:cs typeface="メイリオ" pitchFamily="50" charset="-128"/>
            </a:endParaRPr>
          </a:p>
        </p:txBody>
      </p:sp>
      <p:sp>
        <p:nvSpPr>
          <p:cNvPr id="17" name="右矢印 16"/>
          <p:cNvSpPr/>
          <p:nvPr/>
        </p:nvSpPr>
        <p:spPr>
          <a:xfrm>
            <a:off x="3851920" y="5472608"/>
            <a:ext cx="5112568" cy="864096"/>
          </a:xfrm>
          <a:prstGeom prst="rightArrow">
            <a:avLst>
              <a:gd name="adj1" fmla="val 50000"/>
              <a:gd name="adj2" fmla="val 51069"/>
            </a:avLst>
          </a:prstGeom>
        </p:spPr>
        <p:style>
          <a:lnRef idx="1">
            <a:schemeClr val="accent6"/>
          </a:lnRef>
          <a:fillRef idx="2">
            <a:schemeClr val="accent6"/>
          </a:fillRef>
          <a:effectRef idx="1">
            <a:schemeClr val="accent6"/>
          </a:effectRef>
          <a:fontRef idx="minor">
            <a:schemeClr val="dk1"/>
          </a:fontRef>
        </p:style>
        <p:txBody>
          <a:bodyPr rtlCol="0" anchor="ctr"/>
          <a:lstStyle/>
          <a:p>
            <a:r>
              <a:rPr kumimoji="1" lang="ja-JP" altLang="en-US" sz="1600" b="1" dirty="0" smtClean="0">
                <a:latin typeface="メイリオ" pitchFamily="50" charset="-128"/>
                <a:ea typeface="メイリオ" pitchFamily="50" charset="-128"/>
                <a:cs typeface="メイリオ" pitchFamily="50" charset="-128"/>
              </a:rPr>
              <a:t>認定有効期間の開始年月日から総合事業</a:t>
            </a:r>
            <a:endParaRPr kumimoji="1" lang="ja-JP" altLang="en-US" sz="1600" b="1" dirty="0">
              <a:latin typeface="メイリオ" pitchFamily="50" charset="-128"/>
              <a:ea typeface="メイリオ" pitchFamily="50" charset="-128"/>
              <a:cs typeface="メイリオ" pitchFamily="50" charset="-128"/>
            </a:endParaRPr>
          </a:p>
        </p:txBody>
      </p:sp>
      <p:sp>
        <p:nvSpPr>
          <p:cNvPr id="18" name="右矢印 17"/>
          <p:cNvSpPr/>
          <p:nvPr/>
        </p:nvSpPr>
        <p:spPr>
          <a:xfrm>
            <a:off x="2555777" y="3168352"/>
            <a:ext cx="2314942" cy="936104"/>
          </a:xfrm>
          <a:prstGeom prst="rightArrow">
            <a:avLst/>
          </a:prstGeom>
          <a:noFill/>
          <a:ln>
            <a:prstDash val="sysDash"/>
          </a:ln>
        </p:spPr>
        <p:style>
          <a:lnRef idx="1">
            <a:schemeClr val="accent6"/>
          </a:lnRef>
          <a:fillRef idx="2">
            <a:schemeClr val="accent6"/>
          </a:fillRef>
          <a:effectRef idx="1">
            <a:schemeClr val="accent6"/>
          </a:effectRef>
          <a:fontRef idx="minor">
            <a:schemeClr val="dk1"/>
          </a:fontRef>
        </p:style>
        <p:txBody>
          <a:bodyPr rtlCol="0" anchor="ctr"/>
          <a:lstStyle/>
          <a:p>
            <a:r>
              <a:rPr kumimoji="1" lang="en-US" altLang="ja-JP" sz="1600" b="1" dirty="0" smtClean="0">
                <a:latin typeface="メイリオ" pitchFamily="50" charset="-128"/>
                <a:ea typeface="メイリオ" pitchFamily="50" charset="-128"/>
                <a:cs typeface="メイリオ" pitchFamily="50" charset="-128"/>
              </a:rPr>
              <a:t>H29.9.31</a:t>
            </a:r>
            <a:r>
              <a:rPr kumimoji="1" lang="ja-JP" altLang="en-US" sz="1600" b="1" dirty="0" smtClean="0">
                <a:latin typeface="メイリオ" pitchFamily="50" charset="-128"/>
                <a:ea typeface="メイリオ" pitchFamily="50" charset="-128"/>
                <a:cs typeface="メイリオ" pitchFamily="50" charset="-128"/>
              </a:rPr>
              <a:t>まで</a:t>
            </a:r>
            <a:endParaRPr kumimoji="1" lang="en-US" altLang="ja-JP" sz="1600" b="1" dirty="0" smtClean="0">
              <a:latin typeface="メイリオ" pitchFamily="50" charset="-128"/>
              <a:ea typeface="メイリオ" pitchFamily="50" charset="-128"/>
              <a:cs typeface="メイリオ" pitchFamily="50" charset="-128"/>
            </a:endParaRPr>
          </a:p>
          <a:p>
            <a:r>
              <a:rPr kumimoji="1" lang="ja-JP" altLang="en-US" sz="1600" b="1" dirty="0" smtClean="0">
                <a:latin typeface="メイリオ" pitchFamily="50" charset="-128"/>
                <a:ea typeface="メイリオ" pitchFamily="50" charset="-128"/>
                <a:cs typeface="メイリオ" pitchFamily="50" charset="-128"/>
              </a:rPr>
              <a:t>予防給付</a:t>
            </a:r>
            <a:endParaRPr kumimoji="1" lang="ja-JP" altLang="en-US" sz="1600" b="1" dirty="0">
              <a:latin typeface="メイリオ" pitchFamily="50" charset="-128"/>
              <a:ea typeface="メイリオ" pitchFamily="50" charset="-128"/>
              <a:cs typeface="メイリオ" pitchFamily="50" charset="-128"/>
            </a:endParaRPr>
          </a:p>
        </p:txBody>
      </p:sp>
      <p:sp>
        <p:nvSpPr>
          <p:cNvPr id="20" name="右矢印 19"/>
          <p:cNvSpPr/>
          <p:nvPr/>
        </p:nvSpPr>
        <p:spPr>
          <a:xfrm>
            <a:off x="2555776" y="4320480"/>
            <a:ext cx="4320479" cy="936104"/>
          </a:xfrm>
          <a:prstGeom prst="rightArrow">
            <a:avLst/>
          </a:prstGeom>
          <a:noFill/>
          <a:ln>
            <a:prstDash val="sysDash"/>
          </a:ln>
        </p:spPr>
        <p:style>
          <a:lnRef idx="1">
            <a:schemeClr val="accent6"/>
          </a:lnRef>
          <a:fillRef idx="2">
            <a:schemeClr val="accent6"/>
          </a:fillRef>
          <a:effectRef idx="1">
            <a:schemeClr val="accent6"/>
          </a:effectRef>
          <a:fontRef idx="minor">
            <a:schemeClr val="dk1"/>
          </a:fontRef>
        </p:style>
        <p:txBody>
          <a:bodyPr rtlCol="0" anchor="ctr"/>
          <a:lstStyle/>
          <a:p>
            <a:r>
              <a:rPr kumimoji="1" lang="en-US" altLang="ja-JP" sz="1600" b="1" dirty="0" smtClean="0">
                <a:latin typeface="メイリオ" pitchFamily="50" charset="-128"/>
                <a:ea typeface="メイリオ" pitchFamily="50" charset="-128"/>
                <a:cs typeface="メイリオ" pitchFamily="50" charset="-128"/>
              </a:rPr>
              <a:t>H30.3.31</a:t>
            </a:r>
            <a:r>
              <a:rPr kumimoji="1" lang="ja-JP" altLang="en-US" sz="1600" b="1" dirty="0" err="1" smtClean="0">
                <a:latin typeface="メイリオ" pitchFamily="50" charset="-128"/>
                <a:ea typeface="メイリオ" pitchFamily="50" charset="-128"/>
                <a:cs typeface="メイリオ" pitchFamily="50" charset="-128"/>
              </a:rPr>
              <a:t>まで</a:t>
            </a:r>
            <a:r>
              <a:rPr kumimoji="1" lang="ja-JP" altLang="en-US" sz="1600" b="1" dirty="0" smtClean="0">
                <a:latin typeface="メイリオ" pitchFamily="50" charset="-128"/>
                <a:ea typeface="メイリオ" pitchFamily="50" charset="-128"/>
                <a:cs typeface="メイリオ" pitchFamily="50" charset="-128"/>
              </a:rPr>
              <a:t>予防給付</a:t>
            </a:r>
            <a:endParaRPr kumimoji="1" lang="ja-JP" altLang="en-US" sz="1600" b="1" dirty="0">
              <a:latin typeface="メイリオ" pitchFamily="50" charset="-128"/>
              <a:ea typeface="メイリオ" pitchFamily="50" charset="-128"/>
              <a:cs typeface="メイリオ" pitchFamily="50" charset="-128"/>
            </a:endParaRPr>
          </a:p>
        </p:txBody>
      </p:sp>
      <p:sp>
        <p:nvSpPr>
          <p:cNvPr id="9" name="角丸四角形 8"/>
          <p:cNvSpPr/>
          <p:nvPr/>
        </p:nvSpPr>
        <p:spPr>
          <a:xfrm>
            <a:off x="4319972" y="1008112"/>
            <a:ext cx="1116124" cy="504056"/>
          </a:xfrm>
          <a:prstGeom prst="round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4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H29.10.1</a:t>
            </a:r>
            <a:endParaRPr lang="en-US" altLang="ja-JP" sz="14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10" name="角丸四角形 9"/>
          <p:cNvSpPr/>
          <p:nvPr/>
        </p:nvSpPr>
        <p:spPr>
          <a:xfrm>
            <a:off x="6300192" y="1008112"/>
            <a:ext cx="1152128" cy="504056"/>
          </a:xfrm>
          <a:prstGeom prst="round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4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H30.4.1</a:t>
            </a:r>
            <a:endParaRPr lang="en-US" altLang="ja-JP" sz="14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25" name="角丸四角形 24"/>
          <p:cNvSpPr/>
          <p:nvPr/>
        </p:nvSpPr>
        <p:spPr>
          <a:xfrm>
            <a:off x="179512" y="188640"/>
            <a:ext cx="3600400" cy="342038"/>
          </a:xfrm>
          <a:prstGeom prst="roundRect">
            <a:avLst>
              <a:gd name="adj" fmla="val 0"/>
            </a:avLst>
          </a:prstGeom>
          <a:ln/>
        </p:spPr>
        <p:style>
          <a:lnRef idx="2">
            <a:schemeClr val="accent3"/>
          </a:lnRef>
          <a:fillRef idx="1">
            <a:schemeClr val="lt1"/>
          </a:fillRef>
          <a:effectRef idx="0">
            <a:schemeClr val="accent3"/>
          </a:effectRef>
          <a:fontRef idx="minor">
            <a:schemeClr val="dk1"/>
          </a:fontRef>
        </p:style>
        <p:txBody>
          <a:bodyPr rtlCol="0" anchor="ctr"/>
          <a:lstStyle/>
          <a:p>
            <a:pPr>
              <a:lnSpc>
                <a:spcPts val="1700"/>
              </a:lnSpc>
            </a:pPr>
            <a:r>
              <a:rPr lang="ja-JP" altLang="en-US" sz="1400" b="1" dirty="0" smtClean="0">
                <a:solidFill>
                  <a:schemeClr val="tx1"/>
                </a:solidFill>
                <a:latin typeface="メイリオ" pitchFamily="50" charset="-128"/>
                <a:ea typeface="メイリオ" pitchFamily="50" charset="-128"/>
                <a:cs typeface="メイリオ" pitchFamily="50" charset="-128"/>
              </a:rPr>
              <a:t>事業所によるサービス提供の区分（方法）</a:t>
            </a:r>
            <a:endParaRPr lang="en-US" altLang="ja-JP" sz="1400" b="1" dirty="0">
              <a:solidFill>
                <a:schemeClr val="tx1"/>
              </a:solidFill>
              <a:latin typeface="メイリオ" pitchFamily="50" charset="-128"/>
              <a:ea typeface="メイリオ" pitchFamily="50" charset="-128"/>
              <a:cs typeface="メイリオ" pitchFamily="50" charset="-128"/>
            </a:endParaRPr>
          </a:p>
        </p:txBody>
      </p:sp>
      <p:sp>
        <p:nvSpPr>
          <p:cNvPr id="24" name="スライド番号プレースホルダー 23"/>
          <p:cNvSpPr>
            <a:spLocks noGrp="1"/>
          </p:cNvSpPr>
          <p:nvPr>
            <p:ph type="sldNum" sz="quarter" idx="12"/>
          </p:nvPr>
        </p:nvSpPr>
        <p:spPr>
          <a:xfrm>
            <a:off x="3405088" y="6592267"/>
            <a:ext cx="2133600" cy="365125"/>
          </a:xfrm>
        </p:spPr>
        <p:txBody>
          <a:bodyPr/>
          <a:lstStyle/>
          <a:p>
            <a:pPr algn="ctr"/>
            <a:r>
              <a:rPr kumimoji="1" lang="ja-JP" altLang="en-US" sz="1600" b="1" dirty="0" smtClean="0">
                <a:solidFill>
                  <a:schemeClr val="tx1"/>
                </a:solidFill>
              </a:rPr>
              <a:t>９</a:t>
            </a:r>
            <a:endParaRPr kumimoji="1" lang="ja-JP" altLang="en-US" sz="1600" b="1" dirty="0">
              <a:solidFill>
                <a:schemeClr val="tx1"/>
              </a:solidFill>
            </a:endParaRPr>
          </a:p>
        </p:txBody>
      </p:sp>
    </p:spTree>
    <p:extLst>
      <p:ext uri="{BB962C8B-B14F-4D97-AF65-F5344CB8AC3E}">
        <p14:creationId xmlns:p14="http://schemas.microsoft.com/office/powerpoint/2010/main" val="230647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down)">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14" grpId="0" animBg="1"/>
      <p:bldP spid="15" grpId="0" animBg="1"/>
      <p:bldP spid="16" grpId="0" animBg="1"/>
      <p:bldP spid="17" grpId="0" animBg="1"/>
      <p:bldP spid="18"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0" y="-27384"/>
            <a:ext cx="9144000" cy="648072"/>
          </a:xfrm>
          <a:prstGeom prst="roundRect">
            <a:avLst>
              <a:gd name="adj" fmla="val 0"/>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spcAft>
                <a:spcPts val="0"/>
              </a:spcAft>
            </a:pPr>
            <a:r>
              <a:rPr lang="ja-JP" altLang="en-US" sz="2000" b="1" kern="100" dirty="0" smtClean="0">
                <a:latin typeface="メイリオ" pitchFamily="50" charset="-128"/>
                <a:ea typeface="メイリオ" pitchFamily="50" charset="-128"/>
                <a:cs typeface="メイリオ" pitchFamily="50" charset="-128"/>
              </a:rPr>
              <a:t>相当サービスの実施と概要</a:t>
            </a:r>
            <a:endParaRPr lang="ja-JP" sz="2000" b="1" kern="100" dirty="0">
              <a:latin typeface="メイリオ" pitchFamily="50" charset="-128"/>
              <a:ea typeface="メイリオ" pitchFamily="50" charset="-128"/>
              <a:cs typeface="メイリオ"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1085289425"/>
              </p:ext>
            </p:extLst>
          </p:nvPr>
        </p:nvGraphicFramePr>
        <p:xfrm>
          <a:off x="107504" y="692696"/>
          <a:ext cx="8928992" cy="6052062"/>
        </p:xfrm>
        <a:graphic>
          <a:graphicData uri="http://schemas.openxmlformats.org/drawingml/2006/table">
            <a:tbl>
              <a:tblPr firstRow="1" bandRow="1">
                <a:tableStyleId>{5940675A-B579-460E-94D1-54222C63F5DA}</a:tableStyleId>
              </a:tblPr>
              <a:tblGrid>
                <a:gridCol w="1512168"/>
                <a:gridCol w="3240360"/>
                <a:gridCol w="4176464"/>
              </a:tblGrid>
              <a:tr h="410111">
                <a:tc rowSpan="2">
                  <a:txBody>
                    <a:bodyPr/>
                    <a:lstStyle/>
                    <a:p>
                      <a:endParaRPr kumimoji="1" lang="ja-JP" altLang="en-US" sz="14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algn="ctr"/>
                      <a:r>
                        <a:rPr kumimoji="1" lang="ja-JP" altLang="en-US" sz="1600" b="1" dirty="0" smtClean="0">
                          <a:latin typeface="メイリオ" pitchFamily="50" charset="-128"/>
                          <a:ea typeface="メイリオ" pitchFamily="50" charset="-128"/>
                          <a:cs typeface="メイリオ" pitchFamily="50" charset="-128"/>
                        </a:rPr>
                        <a:t>予防給付</a:t>
                      </a:r>
                      <a:endParaRPr kumimoji="1" lang="ja-JP" altLang="en-US" sz="1600" b="1" dirty="0">
                        <a:latin typeface="メイリオ" pitchFamily="50" charset="-128"/>
                        <a:ea typeface="メイリオ" pitchFamily="50" charset="-128"/>
                        <a:cs typeface="メイリオ" pitchFamily="50" charset="-128"/>
                      </a:endParaRPr>
                    </a:p>
                  </a:txBody>
                  <a:tcPr anchor="ctr">
                    <a:solidFill>
                      <a:srgbClr val="CCFFCC"/>
                    </a:solidFill>
                  </a:tcPr>
                </a:tc>
                <a:tc>
                  <a:txBody>
                    <a:bodyPr/>
                    <a:lstStyle/>
                    <a:p>
                      <a:pPr algn="ctr"/>
                      <a:r>
                        <a:rPr kumimoji="1" lang="ja-JP" altLang="en-US" sz="1600" b="1" dirty="0" smtClean="0">
                          <a:latin typeface="メイリオ" pitchFamily="50" charset="-128"/>
                          <a:ea typeface="メイリオ" pitchFamily="50" charset="-128"/>
                          <a:cs typeface="メイリオ" pitchFamily="50" charset="-128"/>
                        </a:rPr>
                        <a:t>総合事業</a:t>
                      </a:r>
                      <a:endParaRPr kumimoji="1" lang="ja-JP" altLang="en-US" sz="1600" b="1" dirty="0">
                        <a:latin typeface="メイリオ" pitchFamily="50" charset="-128"/>
                        <a:ea typeface="メイリオ" pitchFamily="50" charset="-128"/>
                        <a:cs typeface="メイリオ" pitchFamily="50" charset="-128"/>
                      </a:endParaRPr>
                    </a:p>
                  </a:txBody>
                  <a:tcPr anchor="ctr">
                    <a:solidFill>
                      <a:schemeClr val="accent6">
                        <a:lumMod val="20000"/>
                        <a:lumOff val="80000"/>
                      </a:schemeClr>
                    </a:solidFill>
                  </a:tcPr>
                </a:tc>
              </a:tr>
              <a:tr h="554297">
                <a:tc vMerge="1">
                  <a:txBody>
                    <a:bodyPr/>
                    <a:lstStyle/>
                    <a:p>
                      <a:endParaRPr kumimoji="1" lang="ja-JP" altLang="en-US" dirty="0"/>
                    </a:p>
                  </a:txBody>
                  <a:tcPr/>
                </a:tc>
                <a:tc>
                  <a:txBody>
                    <a:bodyPr/>
                    <a:lstStyle/>
                    <a:p>
                      <a:pPr algn="ctr"/>
                      <a:r>
                        <a:rPr kumimoji="1" lang="ja-JP" altLang="en-US" sz="1400" dirty="0" smtClean="0">
                          <a:latin typeface="メイリオ" pitchFamily="50" charset="-128"/>
                          <a:ea typeface="メイリオ" pitchFamily="50" charset="-128"/>
                          <a:cs typeface="メイリオ" pitchFamily="50" charset="-128"/>
                        </a:rPr>
                        <a:t>介護予防訪問介護</a:t>
                      </a:r>
                      <a:endParaRPr kumimoji="1" lang="ja-JP" altLang="en-US" sz="1400" dirty="0">
                        <a:latin typeface="メイリオ" pitchFamily="50" charset="-128"/>
                        <a:ea typeface="メイリオ" pitchFamily="50" charset="-128"/>
                        <a:cs typeface="メイリオ" pitchFamily="50" charset="-128"/>
                      </a:endParaRPr>
                    </a:p>
                  </a:txBody>
                  <a:tcPr anchor="ctr">
                    <a:solidFill>
                      <a:schemeClr val="bg1"/>
                    </a:solidFill>
                  </a:tcPr>
                </a:tc>
                <a:tc>
                  <a:txBody>
                    <a:bodyPr/>
                    <a:lstStyle/>
                    <a:p>
                      <a:pPr algn="ctr"/>
                      <a:r>
                        <a:rPr kumimoji="1" lang="ja-JP" altLang="en-US" sz="1600" b="1" dirty="0" smtClean="0">
                          <a:effectLst/>
                          <a:latin typeface="メイリオ" pitchFamily="50" charset="-128"/>
                          <a:ea typeface="メイリオ" pitchFamily="50" charset="-128"/>
                          <a:cs typeface="メイリオ" pitchFamily="50" charset="-128"/>
                        </a:rPr>
                        <a:t>美幌町</a:t>
                      </a:r>
                      <a:endParaRPr kumimoji="1" lang="en-US" altLang="ja-JP" sz="1600" b="1" dirty="0" smtClean="0">
                        <a:effectLst/>
                        <a:latin typeface="メイリオ" pitchFamily="50" charset="-128"/>
                        <a:ea typeface="メイリオ" pitchFamily="50" charset="-128"/>
                        <a:cs typeface="メイリオ" pitchFamily="50" charset="-128"/>
                      </a:endParaRPr>
                    </a:p>
                    <a:p>
                      <a:pPr algn="ctr"/>
                      <a:r>
                        <a:rPr kumimoji="1" lang="ja-JP" altLang="en-US" sz="1600" b="1" dirty="0" smtClean="0">
                          <a:effectLst/>
                          <a:latin typeface="メイリオ" pitchFamily="50" charset="-128"/>
                          <a:ea typeface="メイリオ" pitchFamily="50" charset="-128"/>
                          <a:cs typeface="メイリオ" pitchFamily="50" charset="-128"/>
                        </a:rPr>
                        <a:t>介護予防訪問介護相当サービス</a:t>
                      </a:r>
                      <a:endParaRPr kumimoji="1" lang="ja-JP" altLang="en-US" sz="1600" b="1" dirty="0">
                        <a:effectLst/>
                        <a:latin typeface="メイリオ" pitchFamily="50" charset="-128"/>
                        <a:ea typeface="メイリオ" pitchFamily="50" charset="-128"/>
                        <a:cs typeface="メイリオ" pitchFamily="50" charset="-128"/>
                      </a:endParaRPr>
                    </a:p>
                  </a:txBody>
                  <a:tcPr anchor="ctr">
                    <a:noFill/>
                  </a:tcPr>
                </a:tc>
              </a:tr>
              <a:tr h="410111">
                <a:tc>
                  <a:txBody>
                    <a:bodyPr/>
                    <a:lstStyle/>
                    <a:p>
                      <a:r>
                        <a:rPr kumimoji="1" lang="ja-JP" altLang="en-US" sz="1200" dirty="0" smtClean="0">
                          <a:latin typeface="メイリオ" pitchFamily="50" charset="-128"/>
                          <a:ea typeface="メイリオ" pitchFamily="50" charset="-128"/>
                          <a:cs typeface="メイリオ" pitchFamily="50" charset="-128"/>
                        </a:rPr>
                        <a:t>実施時期</a:t>
                      </a:r>
                      <a:endParaRPr kumimoji="1" lang="en-US" altLang="ja-JP" sz="1200" dirty="0" smtClean="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algn="ctr"/>
                      <a:r>
                        <a:rPr kumimoji="1" lang="ja-JP" altLang="en-US" sz="1600" b="1" dirty="0" smtClean="0">
                          <a:solidFill>
                            <a:srgbClr val="0070C0"/>
                          </a:solidFill>
                          <a:effectLst/>
                          <a:latin typeface="メイリオ" pitchFamily="50" charset="-128"/>
                          <a:ea typeface="メイリオ" pitchFamily="50" charset="-128"/>
                          <a:cs typeface="メイリオ" pitchFamily="50" charset="-128"/>
                        </a:rPr>
                        <a:t>認定更新等まで</a:t>
                      </a:r>
                      <a:endParaRPr kumimoji="1" lang="ja-JP" altLang="en-US" sz="1600" b="1" dirty="0">
                        <a:solidFill>
                          <a:srgbClr val="0070C0"/>
                        </a:solidFill>
                        <a:effectLst/>
                        <a:latin typeface="メイリオ" pitchFamily="50" charset="-128"/>
                        <a:ea typeface="メイリオ" pitchFamily="50" charset="-128"/>
                        <a:cs typeface="メイリオ" pitchFamily="50" charset="-128"/>
                      </a:endParaRPr>
                    </a:p>
                  </a:txBody>
                  <a:tcPr anchor="ctr"/>
                </a:tc>
                <a:tc>
                  <a:txBody>
                    <a:bodyPr/>
                    <a:lstStyle/>
                    <a:p>
                      <a:pPr algn="ctr"/>
                      <a:r>
                        <a:rPr kumimoji="1" lang="en-US" altLang="ja-JP" sz="1600" b="1" dirty="0" smtClean="0">
                          <a:solidFill>
                            <a:srgbClr val="FF0000"/>
                          </a:solidFill>
                          <a:effectLst/>
                          <a:latin typeface="メイリオ" pitchFamily="50" charset="-128"/>
                          <a:ea typeface="メイリオ" pitchFamily="50" charset="-128"/>
                          <a:cs typeface="メイリオ" pitchFamily="50" charset="-128"/>
                        </a:rPr>
                        <a:t>29</a:t>
                      </a:r>
                      <a:r>
                        <a:rPr kumimoji="1" lang="ja-JP" altLang="en-US" sz="1600" b="1" dirty="0" smtClean="0">
                          <a:solidFill>
                            <a:srgbClr val="FF0000"/>
                          </a:solidFill>
                          <a:effectLst/>
                          <a:latin typeface="メイリオ" pitchFamily="50" charset="-128"/>
                          <a:ea typeface="メイリオ" pitchFamily="50" charset="-128"/>
                          <a:cs typeface="メイリオ" pitchFamily="50" charset="-128"/>
                        </a:rPr>
                        <a:t>年</a:t>
                      </a:r>
                      <a:r>
                        <a:rPr kumimoji="1" lang="en-US" altLang="ja-JP" sz="1600" b="1" dirty="0" smtClean="0">
                          <a:solidFill>
                            <a:srgbClr val="FF0000"/>
                          </a:solidFill>
                          <a:effectLst/>
                          <a:latin typeface="メイリオ" pitchFamily="50" charset="-128"/>
                          <a:ea typeface="メイリオ" pitchFamily="50" charset="-128"/>
                          <a:cs typeface="メイリオ" pitchFamily="50" charset="-128"/>
                        </a:rPr>
                        <a:t>4</a:t>
                      </a:r>
                      <a:r>
                        <a:rPr kumimoji="1" lang="ja-JP" altLang="en-US" sz="1600" b="1" dirty="0" smtClean="0">
                          <a:solidFill>
                            <a:srgbClr val="FF0000"/>
                          </a:solidFill>
                          <a:effectLst/>
                          <a:latin typeface="メイリオ" pitchFamily="50" charset="-128"/>
                          <a:ea typeface="メイリオ" pitchFamily="50" charset="-128"/>
                          <a:cs typeface="メイリオ" pitchFamily="50" charset="-128"/>
                        </a:rPr>
                        <a:t>月以降の認定更新等から</a:t>
                      </a:r>
                      <a:endParaRPr kumimoji="1" lang="ja-JP" altLang="en-US" sz="1600" b="1" dirty="0">
                        <a:solidFill>
                          <a:srgbClr val="FF0000"/>
                        </a:solidFill>
                        <a:effectLst/>
                        <a:latin typeface="メイリオ" pitchFamily="50" charset="-128"/>
                        <a:ea typeface="メイリオ" pitchFamily="50" charset="-128"/>
                        <a:cs typeface="メイリオ" pitchFamily="50" charset="-128"/>
                      </a:endParaRPr>
                    </a:p>
                  </a:txBody>
                  <a:tcPr anchor="ctr"/>
                </a:tc>
              </a:tr>
              <a:tr h="472866">
                <a:tc>
                  <a:txBody>
                    <a:bodyPr/>
                    <a:lstStyle/>
                    <a:p>
                      <a:r>
                        <a:rPr kumimoji="1" lang="ja-JP" altLang="en-US" sz="1200" dirty="0" smtClean="0">
                          <a:latin typeface="メイリオ" pitchFamily="50" charset="-128"/>
                          <a:ea typeface="メイリオ" pitchFamily="50" charset="-128"/>
                          <a:cs typeface="メイリオ" pitchFamily="50" charset="-128"/>
                        </a:rPr>
                        <a:t>ケアマネジメント</a:t>
                      </a:r>
                      <a:endParaRPr kumimoji="1" lang="ja-JP" altLang="en-US" sz="12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algn="ctr"/>
                      <a:r>
                        <a:rPr kumimoji="1" lang="ja-JP" altLang="en-US" sz="1200" dirty="0" smtClean="0">
                          <a:latin typeface="メイリオ" pitchFamily="50" charset="-128"/>
                          <a:ea typeface="メイリオ" pitchFamily="50" charset="-128"/>
                          <a:cs typeface="メイリオ" pitchFamily="50" charset="-128"/>
                        </a:rPr>
                        <a:t>介護予防支援</a:t>
                      </a:r>
                      <a:endParaRPr kumimoji="1" lang="ja-JP" altLang="en-US" sz="1200" dirty="0">
                        <a:latin typeface="メイリオ" pitchFamily="50" charset="-128"/>
                        <a:ea typeface="メイリオ" pitchFamily="50" charset="-128"/>
                        <a:cs typeface="メイリオ"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dirty="0" smtClean="0">
                          <a:latin typeface="メイリオ" pitchFamily="50" charset="-128"/>
                          <a:ea typeface="メイリオ" pitchFamily="50" charset="-128"/>
                          <a:cs typeface="メイリオ" pitchFamily="50" charset="-128"/>
                        </a:rPr>
                        <a:t>介護予防ケアマネジメント</a:t>
                      </a:r>
                      <a:r>
                        <a:rPr kumimoji="1" lang="ja-JP" altLang="en-US" sz="1200" dirty="0" smtClean="0">
                          <a:latin typeface="メイリオ" pitchFamily="50" charset="-128"/>
                          <a:ea typeface="メイリオ" pitchFamily="50" charset="-128"/>
                          <a:cs typeface="メイリオ" pitchFamily="50" charset="-128"/>
                        </a:rPr>
                        <a:t>　又は</a:t>
                      </a:r>
                    </a:p>
                    <a:p>
                      <a:pPr algn="ctr"/>
                      <a:r>
                        <a:rPr kumimoji="1" lang="ja-JP" altLang="en-US" sz="1200" dirty="0" smtClean="0">
                          <a:latin typeface="メイリオ" pitchFamily="50" charset="-128"/>
                          <a:ea typeface="メイリオ" pitchFamily="50" charset="-128"/>
                          <a:cs typeface="メイリオ" pitchFamily="50" charset="-128"/>
                        </a:rPr>
                        <a:t>介護予防支援</a:t>
                      </a:r>
                      <a:r>
                        <a:rPr kumimoji="1" lang="en-US" altLang="ja-JP" sz="1200" dirty="0" smtClean="0">
                          <a:latin typeface="メイリオ" pitchFamily="50" charset="-128"/>
                          <a:ea typeface="メイリオ" pitchFamily="50" charset="-128"/>
                          <a:cs typeface="メイリオ" pitchFamily="50" charset="-128"/>
                        </a:rPr>
                        <a:t>(</a:t>
                      </a:r>
                      <a:r>
                        <a:rPr kumimoji="1" lang="ja-JP" altLang="en-US" sz="1200" dirty="0" smtClean="0">
                          <a:latin typeface="メイリオ" pitchFamily="50" charset="-128"/>
                          <a:ea typeface="メイリオ" pitchFamily="50" charset="-128"/>
                          <a:cs typeface="メイリオ" pitchFamily="50" charset="-128"/>
                        </a:rPr>
                        <a:t>総合事業以外の予防給付利用の場合）　</a:t>
                      </a:r>
                      <a:endParaRPr kumimoji="1" lang="ja-JP" altLang="en-US" sz="1200" dirty="0">
                        <a:latin typeface="メイリオ" pitchFamily="50" charset="-128"/>
                        <a:ea typeface="メイリオ" pitchFamily="50" charset="-128"/>
                        <a:cs typeface="メイリオ" pitchFamily="50" charset="-128"/>
                      </a:endParaRPr>
                    </a:p>
                  </a:txBody>
                  <a:tcPr anchor="ctr"/>
                </a:tc>
              </a:tr>
              <a:tr h="612644">
                <a:tc>
                  <a:txBody>
                    <a:bodyPr/>
                    <a:lstStyle/>
                    <a:p>
                      <a:r>
                        <a:rPr kumimoji="1" lang="ja-JP" altLang="en-US" sz="1200" dirty="0" smtClean="0">
                          <a:latin typeface="メイリオ" pitchFamily="50" charset="-128"/>
                          <a:ea typeface="メイリオ" pitchFamily="50" charset="-128"/>
                          <a:cs typeface="メイリオ" pitchFamily="50" charset="-128"/>
                        </a:rPr>
                        <a:t>サービス内容</a:t>
                      </a:r>
                      <a:endParaRPr kumimoji="1" lang="ja-JP" altLang="en-US" sz="12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gridSpan="2">
                  <a:txBody>
                    <a:bodyPr/>
                    <a:lstStyle/>
                    <a:p>
                      <a:pPr algn="ctr"/>
                      <a:r>
                        <a:rPr kumimoji="1" lang="ja-JP" altLang="en-US" sz="1200" dirty="0" smtClean="0">
                          <a:latin typeface="メイリオ" pitchFamily="50" charset="-128"/>
                          <a:ea typeface="メイリオ" pitchFamily="50" charset="-128"/>
                          <a:cs typeface="メイリオ" pitchFamily="50" charset="-128"/>
                        </a:rPr>
                        <a:t>訪問介護員による身体介護、生活援助</a:t>
                      </a:r>
                      <a:endParaRPr kumimoji="1" lang="ja-JP" altLang="en-US" sz="1200" dirty="0">
                        <a:latin typeface="メイリオ" pitchFamily="50" charset="-128"/>
                        <a:ea typeface="メイリオ" pitchFamily="50" charset="-128"/>
                        <a:cs typeface="メイリオ" pitchFamily="50" charset="-128"/>
                      </a:endParaRPr>
                    </a:p>
                  </a:txBody>
                  <a:tcPr anchor="ctr"/>
                </a:tc>
                <a:tc hMerge="1">
                  <a:txBody>
                    <a:bodyPr/>
                    <a:lstStyle/>
                    <a:p>
                      <a:endParaRPr kumimoji="1" lang="ja-JP" altLang="en-US"/>
                    </a:p>
                  </a:txBody>
                  <a:tcPr/>
                </a:tc>
              </a:tr>
              <a:tr h="437603">
                <a:tc>
                  <a:txBody>
                    <a:bodyPr/>
                    <a:lstStyle/>
                    <a:p>
                      <a:r>
                        <a:rPr kumimoji="1" lang="ja-JP" altLang="en-US" sz="1200" dirty="0" smtClean="0">
                          <a:latin typeface="メイリオ" pitchFamily="50" charset="-128"/>
                          <a:ea typeface="メイリオ" pitchFamily="50" charset="-128"/>
                          <a:cs typeface="メイリオ" pitchFamily="50" charset="-128"/>
                        </a:rPr>
                        <a:t>サービス提供者</a:t>
                      </a:r>
                      <a:endParaRPr kumimoji="1" lang="ja-JP" altLang="en-US" sz="12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algn="ctr"/>
                      <a:r>
                        <a:rPr kumimoji="1" lang="ja-JP" altLang="en-US" sz="1200" dirty="0" smtClean="0">
                          <a:latin typeface="メイリオ" pitchFamily="50" charset="-128"/>
                          <a:ea typeface="メイリオ" pitchFamily="50" charset="-128"/>
                          <a:cs typeface="メイリオ" pitchFamily="50" charset="-128"/>
                        </a:rPr>
                        <a:t>介護予防訪問介護の指定事業者（道）</a:t>
                      </a:r>
                      <a:endParaRPr kumimoji="1" lang="ja-JP" altLang="en-US" sz="1200" dirty="0">
                        <a:latin typeface="メイリオ" pitchFamily="50" charset="-128"/>
                        <a:ea typeface="メイリオ" pitchFamily="50" charset="-128"/>
                        <a:cs typeface="メイリオ" pitchFamily="50" charset="-128"/>
                      </a:endParaRPr>
                    </a:p>
                  </a:txBody>
                  <a:tcPr anchor="ctr"/>
                </a:tc>
                <a:tc>
                  <a:txBody>
                    <a:bodyPr/>
                    <a:lstStyle/>
                    <a:p>
                      <a:pPr algn="ctr"/>
                      <a:r>
                        <a:rPr kumimoji="1" lang="ja-JP" altLang="en-US" sz="1200" dirty="0" smtClean="0">
                          <a:latin typeface="メイリオ" pitchFamily="50" charset="-128"/>
                          <a:ea typeface="メイリオ" pitchFamily="50" charset="-128"/>
                          <a:cs typeface="メイリオ" pitchFamily="50" charset="-128"/>
                        </a:rPr>
                        <a:t>介護予防訪問介護相当サービスの指定事業者</a:t>
                      </a:r>
                      <a:r>
                        <a:rPr kumimoji="1" lang="ja-JP" altLang="en-US" sz="1200" b="1" dirty="0" smtClean="0">
                          <a:latin typeface="メイリオ" pitchFamily="50" charset="-128"/>
                          <a:ea typeface="メイリオ" pitchFamily="50" charset="-128"/>
                          <a:cs typeface="メイリオ" pitchFamily="50" charset="-128"/>
                        </a:rPr>
                        <a:t>（町）</a:t>
                      </a:r>
                      <a:endParaRPr kumimoji="1" lang="en-US" altLang="ja-JP" sz="1200" b="1" dirty="0" smtClean="0">
                        <a:latin typeface="メイリオ" pitchFamily="50" charset="-128"/>
                        <a:ea typeface="メイリオ" pitchFamily="50" charset="-128"/>
                        <a:cs typeface="メイリオ" pitchFamily="50" charset="-128"/>
                      </a:endParaRPr>
                    </a:p>
                  </a:txBody>
                  <a:tcPr anchor="ctr"/>
                </a:tc>
              </a:tr>
              <a:tr h="410111">
                <a:tc>
                  <a:txBody>
                    <a:bodyPr/>
                    <a:lstStyle/>
                    <a:p>
                      <a:r>
                        <a:rPr kumimoji="1" lang="ja-JP" altLang="en-US" sz="1200" dirty="0" smtClean="0">
                          <a:latin typeface="メイリオ" pitchFamily="50" charset="-128"/>
                          <a:ea typeface="メイリオ" pitchFamily="50" charset="-128"/>
                          <a:cs typeface="メイリオ" pitchFamily="50" charset="-128"/>
                        </a:rPr>
                        <a:t>サービスの基準</a:t>
                      </a:r>
                      <a:endParaRPr kumimoji="1" lang="ja-JP" altLang="en-US" sz="12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algn="ctr"/>
                      <a:r>
                        <a:rPr kumimoji="1" lang="ja-JP" altLang="en-US" sz="1200" dirty="0" smtClean="0">
                          <a:latin typeface="メイリオ" pitchFamily="50" charset="-128"/>
                          <a:ea typeface="メイリオ" pitchFamily="50" charset="-128"/>
                          <a:cs typeface="メイリオ" pitchFamily="50" charset="-128"/>
                        </a:rPr>
                        <a:t>現行</a:t>
                      </a:r>
                      <a:endParaRPr kumimoji="1" lang="ja-JP" altLang="en-US" sz="1200" dirty="0">
                        <a:latin typeface="メイリオ" pitchFamily="50" charset="-128"/>
                        <a:ea typeface="メイリオ" pitchFamily="50" charset="-128"/>
                        <a:cs typeface="メイリオ" pitchFamily="50" charset="-128"/>
                      </a:endParaRPr>
                    </a:p>
                  </a:txBody>
                  <a:tcPr anchor="ctr"/>
                </a:tc>
                <a:tc>
                  <a:txBody>
                    <a:bodyPr/>
                    <a:lstStyle/>
                    <a:p>
                      <a:pPr algn="ctr"/>
                      <a:r>
                        <a:rPr kumimoji="1" lang="ja-JP" altLang="en-US" sz="1200" b="1" dirty="0" smtClean="0">
                          <a:latin typeface="メイリオ" pitchFamily="50" charset="-128"/>
                          <a:ea typeface="メイリオ" pitchFamily="50" charset="-128"/>
                          <a:cs typeface="メイリオ" pitchFamily="50" charset="-128"/>
                        </a:rPr>
                        <a:t>現行と同様</a:t>
                      </a:r>
                      <a:endParaRPr kumimoji="1" lang="ja-JP" altLang="en-US" sz="1200" b="1" dirty="0">
                        <a:latin typeface="メイリオ" pitchFamily="50" charset="-128"/>
                        <a:ea typeface="メイリオ" pitchFamily="50" charset="-128"/>
                        <a:cs typeface="メイリオ" pitchFamily="50" charset="-128"/>
                      </a:endParaRPr>
                    </a:p>
                  </a:txBody>
                  <a:tcPr anchor="ctr"/>
                </a:tc>
              </a:tr>
              <a:tr h="437603">
                <a:tc>
                  <a:txBody>
                    <a:bodyPr/>
                    <a:lstStyle/>
                    <a:p>
                      <a:r>
                        <a:rPr kumimoji="1" lang="ja-JP" altLang="en-US" sz="1200" dirty="0" smtClean="0">
                          <a:latin typeface="メイリオ" pitchFamily="50" charset="-128"/>
                          <a:ea typeface="メイリオ" pitchFamily="50" charset="-128"/>
                          <a:cs typeface="メイリオ" pitchFamily="50" charset="-128"/>
                        </a:rPr>
                        <a:t>単価</a:t>
                      </a:r>
                      <a:endParaRPr kumimoji="1" lang="ja-JP" altLang="en-US" sz="12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algn="ctr"/>
                      <a:r>
                        <a:rPr kumimoji="1" lang="ja-JP" altLang="en-US" sz="1200" dirty="0" smtClean="0">
                          <a:latin typeface="メイリオ" pitchFamily="50" charset="-128"/>
                          <a:ea typeface="メイリオ" pitchFamily="50" charset="-128"/>
                          <a:cs typeface="メイリオ" pitchFamily="50" charset="-128"/>
                        </a:rPr>
                        <a:t>現行</a:t>
                      </a:r>
                      <a:endParaRPr kumimoji="1" lang="ja-JP" altLang="en-US" sz="1200" dirty="0">
                        <a:latin typeface="メイリオ" pitchFamily="50" charset="-128"/>
                        <a:ea typeface="メイリオ" pitchFamily="50" charset="-128"/>
                        <a:cs typeface="メイリオ" pitchFamily="50" charset="-128"/>
                      </a:endParaRPr>
                    </a:p>
                  </a:txBody>
                  <a:tcPr anchor="ctr"/>
                </a:tc>
                <a:tc>
                  <a:txBody>
                    <a:bodyPr/>
                    <a:lstStyle/>
                    <a:p>
                      <a:pPr algn="ctr"/>
                      <a:r>
                        <a:rPr kumimoji="1" lang="ja-JP" altLang="en-US" sz="1200" dirty="0" smtClean="0">
                          <a:latin typeface="メイリオ" pitchFamily="50" charset="-128"/>
                          <a:ea typeface="メイリオ" pitchFamily="50" charset="-128"/>
                          <a:cs typeface="メイリオ" pitchFamily="50" charset="-128"/>
                        </a:rPr>
                        <a:t>美幌町では</a:t>
                      </a:r>
                      <a:r>
                        <a:rPr kumimoji="1" lang="ja-JP" altLang="en-US" sz="1200" b="1" dirty="0" smtClean="0">
                          <a:latin typeface="メイリオ" pitchFamily="50" charset="-128"/>
                          <a:ea typeface="メイリオ" pitchFamily="50" charset="-128"/>
                          <a:cs typeface="メイリオ" pitchFamily="50" charset="-128"/>
                        </a:rPr>
                        <a:t>現行と同様</a:t>
                      </a:r>
                      <a:endParaRPr kumimoji="1" lang="en-US" altLang="ja-JP" sz="1200" b="1" dirty="0" smtClean="0">
                        <a:latin typeface="メイリオ" pitchFamily="50" charset="-128"/>
                        <a:ea typeface="メイリオ" pitchFamily="50" charset="-128"/>
                        <a:cs typeface="メイリオ" pitchFamily="50" charset="-128"/>
                      </a:endParaRPr>
                    </a:p>
                  </a:txBody>
                  <a:tcPr anchor="ctr"/>
                </a:tc>
              </a:tr>
              <a:tr h="437603">
                <a:tc>
                  <a:txBody>
                    <a:bodyPr/>
                    <a:lstStyle/>
                    <a:p>
                      <a:r>
                        <a:rPr kumimoji="1" lang="ja-JP" altLang="en-US" sz="1200" dirty="0" smtClean="0">
                          <a:latin typeface="メイリオ" pitchFamily="50" charset="-128"/>
                          <a:ea typeface="メイリオ" pitchFamily="50" charset="-128"/>
                          <a:cs typeface="メイリオ" pitchFamily="50" charset="-128"/>
                        </a:rPr>
                        <a:t>サービスコード</a:t>
                      </a:r>
                      <a:endParaRPr kumimoji="1" lang="ja-JP" altLang="en-US" sz="12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algn="ctr"/>
                      <a:r>
                        <a:rPr kumimoji="1" lang="ja-JP" altLang="en-US" sz="1200" dirty="0" smtClean="0">
                          <a:latin typeface="メイリオ" pitchFamily="50" charset="-128"/>
                          <a:ea typeface="メイリオ" pitchFamily="50" charset="-128"/>
                          <a:cs typeface="メイリオ" pitchFamily="50" charset="-128"/>
                        </a:rPr>
                        <a:t>現行</a:t>
                      </a:r>
                      <a:endParaRPr kumimoji="1" lang="en-US" altLang="ja-JP" sz="1200" dirty="0" smtClean="0">
                        <a:latin typeface="メイリオ" pitchFamily="50" charset="-128"/>
                        <a:ea typeface="メイリオ" pitchFamily="50" charset="-128"/>
                        <a:cs typeface="メイリオ" pitchFamily="50" charset="-128"/>
                      </a:endParaRPr>
                    </a:p>
                    <a:p>
                      <a:pPr algn="ctr"/>
                      <a:r>
                        <a:rPr kumimoji="1" lang="ja-JP" altLang="en-US" sz="1200" dirty="0" smtClean="0">
                          <a:latin typeface="メイリオ" pitchFamily="50" charset="-128"/>
                          <a:ea typeface="メイリオ" pitchFamily="50" charset="-128"/>
                          <a:cs typeface="メイリオ" pitchFamily="50" charset="-128"/>
                        </a:rPr>
                        <a:t>（種類コード</a:t>
                      </a:r>
                      <a:r>
                        <a:rPr kumimoji="1" lang="en-US" altLang="ja-JP" sz="1200" dirty="0" smtClean="0">
                          <a:latin typeface="メイリオ" pitchFamily="50" charset="-128"/>
                          <a:ea typeface="メイリオ" pitchFamily="50" charset="-128"/>
                          <a:cs typeface="メイリオ" pitchFamily="50" charset="-128"/>
                        </a:rPr>
                        <a:t>61</a:t>
                      </a:r>
                      <a:r>
                        <a:rPr kumimoji="1" lang="ja-JP" altLang="en-US" sz="1200" dirty="0" smtClean="0">
                          <a:latin typeface="メイリオ" pitchFamily="50" charset="-128"/>
                          <a:ea typeface="メイリオ" pitchFamily="50" charset="-128"/>
                          <a:cs typeface="メイリオ" pitchFamily="50" charset="-128"/>
                        </a:rPr>
                        <a:t>）</a:t>
                      </a:r>
                      <a:endParaRPr kumimoji="1" lang="ja-JP" altLang="en-US" sz="1200" dirty="0">
                        <a:latin typeface="メイリオ" pitchFamily="50" charset="-128"/>
                        <a:ea typeface="メイリオ" pitchFamily="50" charset="-128"/>
                        <a:cs typeface="メイリオ" pitchFamily="50" charset="-128"/>
                      </a:endParaRPr>
                    </a:p>
                  </a:txBody>
                  <a:tcPr anchor="ctr"/>
                </a:tc>
                <a:tc>
                  <a:txBody>
                    <a:bodyPr/>
                    <a:lstStyle/>
                    <a:p>
                      <a:pPr algn="ctr"/>
                      <a:r>
                        <a:rPr kumimoji="1" lang="ja-JP" altLang="en-US" sz="1200" dirty="0" smtClean="0">
                          <a:latin typeface="メイリオ" pitchFamily="50" charset="-128"/>
                          <a:ea typeface="メイリオ" pitchFamily="50" charset="-128"/>
                          <a:cs typeface="メイリオ" pitchFamily="50" charset="-128"/>
                        </a:rPr>
                        <a:t>新たなコード</a:t>
                      </a:r>
                      <a:endParaRPr kumimoji="1" lang="en-US" altLang="ja-JP" sz="1200" dirty="0" smtClean="0">
                        <a:latin typeface="メイリオ" pitchFamily="50" charset="-128"/>
                        <a:ea typeface="メイリオ" pitchFamily="50" charset="-128"/>
                        <a:cs typeface="メイリオ" pitchFamily="50" charset="-128"/>
                      </a:endParaRPr>
                    </a:p>
                    <a:p>
                      <a:pPr algn="ctr"/>
                      <a:r>
                        <a:rPr kumimoji="1" lang="ja-JP" altLang="en-US" sz="1200" dirty="0" smtClean="0">
                          <a:latin typeface="メイリオ" pitchFamily="50" charset="-128"/>
                          <a:ea typeface="メイリオ" pitchFamily="50" charset="-128"/>
                          <a:cs typeface="メイリオ" pitchFamily="50" charset="-128"/>
                        </a:rPr>
                        <a:t>（種類コード</a:t>
                      </a:r>
                      <a:r>
                        <a:rPr kumimoji="1" lang="ja-JP" altLang="en-US" sz="1200" b="1" dirty="0" smtClean="0">
                          <a:latin typeface="メイリオ" pitchFamily="50" charset="-128"/>
                          <a:ea typeface="メイリオ" pitchFamily="50" charset="-128"/>
                          <a:cs typeface="メイリオ" pitchFamily="50" charset="-128"/>
                        </a:rPr>
                        <a:t>Ａ１</a:t>
                      </a:r>
                      <a:r>
                        <a:rPr kumimoji="1" lang="en-US" altLang="ja-JP" sz="1200" dirty="0" smtClean="0">
                          <a:latin typeface="メイリオ" pitchFamily="50" charset="-128"/>
                          <a:ea typeface="メイリオ" pitchFamily="50" charset="-128"/>
                          <a:cs typeface="メイリオ" pitchFamily="50" charset="-128"/>
                        </a:rPr>
                        <a:t>｢</a:t>
                      </a:r>
                      <a:r>
                        <a:rPr kumimoji="1" lang="ja-JP" altLang="en-US" sz="1200" dirty="0" smtClean="0">
                          <a:latin typeface="メイリオ" pitchFamily="50" charset="-128"/>
                          <a:ea typeface="メイリオ" pitchFamily="50" charset="-128"/>
                          <a:cs typeface="メイリオ" pitchFamily="50" charset="-128"/>
                        </a:rPr>
                        <a:t>みなし指定</a:t>
                      </a:r>
                      <a:r>
                        <a:rPr kumimoji="1" lang="en-US" altLang="ja-JP" sz="1200" dirty="0" smtClean="0">
                          <a:latin typeface="メイリオ" pitchFamily="50" charset="-128"/>
                          <a:ea typeface="メイリオ" pitchFamily="50" charset="-128"/>
                          <a:cs typeface="メイリオ" pitchFamily="50" charset="-128"/>
                        </a:rPr>
                        <a:t>｣</a:t>
                      </a:r>
                    </a:p>
                    <a:p>
                      <a:pPr algn="ctr"/>
                      <a:r>
                        <a:rPr kumimoji="1" lang="ja-JP" altLang="en-US" sz="1200" dirty="0" smtClean="0">
                          <a:latin typeface="メイリオ" pitchFamily="50" charset="-128"/>
                          <a:ea typeface="メイリオ" pitchFamily="50" charset="-128"/>
                          <a:cs typeface="メイリオ" pitchFamily="50" charset="-128"/>
                        </a:rPr>
                        <a:t>　　　　　　　又は</a:t>
                      </a:r>
                      <a:r>
                        <a:rPr kumimoji="1" lang="ja-JP" altLang="en-US" sz="1200" b="1" dirty="0" smtClean="0">
                          <a:solidFill>
                            <a:schemeClr val="tx1"/>
                          </a:solidFill>
                          <a:latin typeface="メイリオ" pitchFamily="50" charset="-128"/>
                          <a:ea typeface="メイリオ" pitchFamily="50" charset="-128"/>
                          <a:cs typeface="メイリオ" pitchFamily="50" charset="-128"/>
                        </a:rPr>
                        <a:t>Ａ２</a:t>
                      </a:r>
                      <a:r>
                        <a:rPr kumimoji="1" lang="en-US" altLang="ja-JP" sz="1200" b="0" dirty="0" smtClean="0">
                          <a:solidFill>
                            <a:schemeClr val="tx1"/>
                          </a:solidFill>
                          <a:latin typeface="メイリオ" pitchFamily="50" charset="-128"/>
                          <a:ea typeface="メイリオ" pitchFamily="50" charset="-128"/>
                          <a:cs typeface="メイリオ" pitchFamily="50" charset="-128"/>
                        </a:rPr>
                        <a:t>｢</a:t>
                      </a:r>
                      <a:r>
                        <a:rPr kumimoji="1" lang="ja-JP" altLang="en-US" sz="1200" b="0" dirty="0" smtClean="0">
                          <a:solidFill>
                            <a:schemeClr val="tx1"/>
                          </a:solidFill>
                          <a:latin typeface="メイリオ" pitchFamily="50" charset="-128"/>
                          <a:ea typeface="メイリオ" pitchFamily="50" charset="-128"/>
                          <a:cs typeface="メイリオ" pitchFamily="50" charset="-128"/>
                        </a:rPr>
                        <a:t>みなし指定以外</a:t>
                      </a:r>
                      <a:r>
                        <a:rPr kumimoji="1" lang="en-US" altLang="ja-JP" sz="1200" b="0" dirty="0" smtClean="0">
                          <a:solidFill>
                            <a:schemeClr val="tx1"/>
                          </a:solidFill>
                          <a:latin typeface="メイリオ" pitchFamily="50" charset="-128"/>
                          <a:ea typeface="メイリオ" pitchFamily="50" charset="-128"/>
                          <a:cs typeface="メイリオ" pitchFamily="50" charset="-128"/>
                        </a:rPr>
                        <a:t>｣</a:t>
                      </a:r>
                      <a:r>
                        <a:rPr kumimoji="1" lang="ja-JP" altLang="en-US" sz="1200" dirty="0" smtClean="0">
                          <a:latin typeface="メイリオ" pitchFamily="50" charset="-128"/>
                          <a:ea typeface="メイリオ" pitchFamily="50" charset="-128"/>
                          <a:cs typeface="メイリオ" pitchFamily="50" charset="-128"/>
                        </a:rPr>
                        <a:t>）</a:t>
                      </a:r>
                      <a:endParaRPr kumimoji="1" lang="ja-JP" altLang="en-US" sz="1200" dirty="0">
                        <a:latin typeface="メイリオ" pitchFamily="50" charset="-128"/>
                        <a:ea typeface="メイリオ" pitchFamily="50" charset="-128"/>
                        <a:cs typeface="メイリオ" pitchFamily="50" charset="-128"/>
                      </a:endParaRPr>
                    </a:p>
                  </a:txBody>
                  <a:tcPr anchor="ctr"/>
                </a:tc>
              </a:tr>
              <a:tr h="410111">
                <a:tc>
                  <a:txBody>
                    <a:bodyPr/>
                    <a:lstStyle/>
                    <a:p>
                      <a:r>
                        <a:rPr kumimoji="1" lang="ja-JP" altLang="en-US" sz="1200" dirty="0" smtClean="0">
                          <a:latin typeface="メイリオ" pitchFamily="50" charset="-128"/>
                          <a:ea typeface="メイリオ" pitchFamily="50" charset="-128"/>
                          <a:cs typeface="メイリオ" pitchFamily="50" charset="-128"/>
                        </a:rPr>
                        <a:t>給付制限</a:t>
                      </a:r>
                      <a:endParaRPr kumimoji="1" lang="ja-JP" altLang="en-US" sz="12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algn="ctr"/>
                      <a:r>
                        <a:rPr kumimoji="1" lang="ja-JP" altLang="en-US" sz="1200" dirty="0" smtClean="0">
                          <a:latin typeface="メイリオ" pitchFamily="50" charset="-128"/>
                          <a:ea typeface="メイリオ" pitchFamily="50" charset="-128"/>
                          <a:cs typeface="メイリオ" pitchFamily="50" charset="-128"/>
                        </a:rPr>
                        <a:t>あり</a:t>
                      </a:r>
                      <a:endParaRPr kumimoji="1" lang="ja-JP" altLang="en-US" sz="1200" dirty="0">
                        <a:latin typeface="メイリオ" pitchFamily="50" charset="-128"/>
                        <a:ea typeface="メイリオ" pitchFamily="50" charset="-128"/>
                        <a:cs typeface="メイリオ" pitchFamily="50" charset="-128"/>
                      </a:endParaRPr>
                    </a:p>
                  </a:txBody>
                  <a:tcPr anchor="ctr"/>
                </a:tc>
                <a:tc>
                  <a:txBody>
                    <a:bodyPr/>
                    <a:lstStyle/>
                    <a:p>
                      <a:pPr algn="ctr"/>
                      <a:r>
                        <a:rPr kumimoji="1" lang="en-US" altLang="ja-JP" sz="1200" dirty="0" smtClean="0">
                          <a:latin typeface="メイリオ" pitchFamily="50" charset="-128"/>
                          <a:ea typeface="メイリオ" pitchFamily="50" charset="-128"/>
                          <a:cs typeface="メイリオ" pitchFamily="50" charset="-128"/>
                        </a:rPr>
                        <a:t>※</a:t>
                      </a:r>
                      <a:r>
                        <a:rPr kumimoji="1" lang="ja-JP" altLang="en-US" sz="1200" dirty="0" smtClean="0">
                          <a:latin typeface="メイリオ" pitchFamily="50" charset="-128"/>
                          <a:ea typeface="メイリオ" pitchFamily="50" charset="-128"/>
                          <a:cs typeface="メイリオ" pitchFamily="50" charset="-128"/>
                        </a:rPr>
                        <a:t>検討中（当面見合わせ）</a:t>
                      </a:r>
                      <a:endParaRPr kumimoji="1" lang="ja-JP" altLang="en-US" sz="1200" dirty="0">
                        <a:latin typeface="メイリオ" pitchFamily="50" charset="-128"/>
                        <a:ea typeface="メイリオ" pitchFamily="50" charset="-128"/>
                        <a:cs typeface="メイリオ" pitchFamily="50" charset="-128"/>
                      </a:endParaRPr>
                    </a:p>
                  </a:txBody>
                  <a:tcPr anchor="ctr"/>
                </a:tc>
              </a:tr>
              <a:tr h="410111">
                <a:tc>
                  <a:txBody>
                    <a:bodyPr/>
                    <a:lstStyle/>
                    <a:p>
                      <a:r>
                        <a:rPr kumimoji="1" lang="ja-JP" altLang="en-US" sz="1200" dirty="0" smtClean="0">
                          <a:latin typeface="メイリオ" pitchFamily="50" charset="-128"/>
                          <a:ea typeface="メイリオ" pitchFamily="50" charset="-128"/>
                          <a:cs typeface="メイリオ" pitchFamily="50" charset="-128"/>
                        </a:rPr>
                        <a:t>利用者負担</a:t>
                      </a:r>
                      <a:endParaRPr kumimoji="1" lang="ja-JP" altLang="en-US" sz="12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gridSpan="2">
                  <a:txBody>
                    <a:bodyPr/>
                    <a:lstStyle/>
                    <a:p>
                      <a:pPr algn="ctr"/>
                      <a:r>
                        <a:rPr kumimoji="1" lang="ja-JP" altLang="en-US" sz="1200" dirty="0" smtClean="0">
                          <a:latin typeface="メイリオ" pitchFamily="50" charset="-128"/>
                          <a:ea typeface="メイリオ" pitchFamily="50" charset="-128"/>
                          <a:cs typeface="メイリオ" pitchFamily="50" charset="-128"/>
                        </a:rPr>
                        <a:t>介護給付の利用者負担割合と同じ</a:t>
                      </a:r>
                      <a:endParaRPr kumimoji="1" lang="ja-JP" altLang="en-US" sz="1200" dirty="0">
                        <a:latin typeface="メイリオ" pitchFamily="50" charset="-128"/>
                        <a:ea typeface="メイリオ" pitchFamily="50" charset="-128"/>
                        <a:cs typeface="メイリオ" pitchFamily="50" charset="-128"/>
                      </a:endParaRPr>
                    </a:p>
                  </a:txBody>
                  <a:tcPr anchor="ctr"/>
                </a:tc>
                <a:tc hMerge="1">
                  <a:txBody>
                    <a:bodyPr/>
                    <a:lstStyle/>
                    <a:p>
                      <a:endParaRPr kumimoji="1" lang="ja-JP" altLang="en-US"/>
                    </a:p>
                  </a:txBody>
                  <a:tcPr/>
                </a:tc>
              </a:tr>
              <a:tr h="410111">
                <a:tc>
                  <a:txBody>
                    <a:bodyPr/>
                    <a:lstStyle/>
                    <a:p>
                      <a:r>
                        <a:rPr kumimoji="1" lang="ja-JP" altLang="en-US" sz="1050" dirty="0" smtClean="0">
                          <a:latin typeface="メイリオ" pitchFamily="50" charset="-128"/>
                          <a:ea typeface="メイリオ" pitchFamily="50" charset="-128"/>
                          <a:cs typeface="メイリオ" pitchFamily="50" charset="-128"/>
                        </a:rPr>
                        <a:t>限度額管理の有無・方法</a:t>
                      </a:r>
                      <a:endParaRPr kumimoji="1" lang="ja-JP" altLang="en-US" sz="105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gridSpan="2">
                  <a:txBody>
                    <a:bodyPr/>
                    <a:lstStyle/>
                    <a:p>
                      <a:pPr algn="ctr"/>
                      <a:r>
                        <a:rPr kumimoji="1" lang="ja-JP" altLang="en-US" sz="1200" dirty="0" smtClean="0">
                          <a:latin typeface="メイリオ" pitchFamily="50" charset="-128"/>
                          <a:ea typeface="メイリオ" pitchFamily="50" charset="-128"/>
                          <a:cs typeface="メイリオ" pitchFamily="50" charset="-128"/>
                        </a:rPr>
                        <a:t>限度額管理の対象・国保連で管理</a:t>
                      </a:r>
                      <a:endParaRPr kumimoji="1" lang="ja-JP" altLang="en-US" sz="1200" dirty="0">
                        <a:latin typeface="メイリオ" pitchFamily="50" charset="-128"/>
                        <a:ea typeface="メイリオ" pitchFamily="50" charset="-128"/>
                        <a:cs typeface="メイリオ" pitchFamily="50" charset="-128"/>
                      </a:endParaRPr>
                    </a:p>
                  </a:txBody>
                  <a:tcPr anchor="ctr"/>
                </a:tc>
                <a:tc hMerge="1">
                  <a:txBody>
                    <a:bodyPr/>
                    <a:lstStyle/>
                    <a:p>
                      <a:endParaRPr kumimoji="1" lang="ja-JP" altLang="en-US"/>
                    </a:p>
                  </a:txBody>
                  <a:tcPr/>
                </a:tc>
              </a:tr>
              <a:tr h="410111">
                <a:tc>
                  <a:txBody>
                    <a:bodyPr/>
                    <a:lstStyle/>
                    <a:p>
                      <a:r>
                        <a:rPr kumimoji="1" lang="ja-JP" altLang="en-US" sz="1050" dirty="0" smtClean="0">
                          <a:latin typeface="メイリオ" pitchFamily="50" charset="-128"/>
                          <a:ea typeface="メイリオ" pitchFamily="50" charset="-128"/>
                          <a:cs typeface="メイリオ" pitchFamily="50" charset="-128"/>
                        </a:rPr>
                        <a:t>事業者への支払方法</a:t>
                      </a:r>
                      <a:endParaRPr kumimoji="1" lang="ja-JP" altLang="en-US" sz="105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gridSpan="2">
                  <a:txBody>
                    <a:bodyPr/>
                    <a:lstStyle/>
                    <a:p>
                      <a:pPr algn="ctr"/>
                      <a:r>
                        <a:rPr kumimoji="1" lang="ja-JP" altLang="en-US" sz="1200" dirty="0" smtClean="0">
                          <a:latin typeface="メイリオ" pitchFamily="50" charset="-128"/>
                          <a:ea typeface="メイリオ" pitchFamily="50" charset="-128"/>
                          <a:cs typeface="メイリオ" pitchFamily="50" charset="-128"/>
                        </a:rPr>
                        <a:t>国保連経由で審査・支払</a:t>
                      </a:r>
                      <a:endParaRPr kumimoji="1" lang="ja-JP" altLang="en-US" sz="1200" dirty="0">
                        <a:latin typeface="メイリオ" pitchFamily="50" charset="-128"/>
                        <a:ea typeface="メイリオ" pitchFamily="50" charset="-128"/>
                        <a:cs typeface="メイリオ" pitchFamily="50" charset="-128"/>
                      </a:endParaRPr>
                    </a:p>
                  </a:txBody>
                  <a:tcPr anchor="ctr"/>
                </a:tc>
                <a:tc hMerge="1">
                  <a:txBody>
                    <a:bodyPr/>
                    <a:lstStyle/>
                    <a:p>
                      <a:endParaRPr kumimoji="1" lang="ja-JP" altLang="en-US"/>
                    </a:p>
                  </a:txBody>
                  <a:tcPr/>
                </a:tc>
              </a:tr>
            </a:tbl>
          </a:graphicData>
        </a:graphic>
      </p:graphicFrame>
      <p:cxnSp>
        <p:nvCxnSpPr>
          <p:cNvPr id="6" name="直線コネクタ 5"/>
          <p:cNvCxnSpPr/>
          <p:nvPr/>
        </p:nvCxnSpPr>
        <p:spPr>
          <a:xfrm>
            <a:off x="107504" y="764704"/>
            <a:ext cx="1512168" cy="8640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54407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extLst>
              <p:ext uri="{D42A27DB-BD31-4B8C-83A1-F6EECF244321}">
                <p14:modId xmlns:p14="http://schemas.microsoft.com/office/powerpoint/2010/main" val="3632531880"/>
              </p:ext>
            </p:extLst>
          </p:nvPr>
        </p:nvGraphicFramePr>
        <p:xfrm>
          <a:off x="107504" y="260648"/>
          <a:ext cx="8856984" cy="6044036"/>
        </p:xfrm>
        <a:graphic>
          <a:graphicData uri="http://schemas.openxmlformats.org/drawingml/2006/table">
            <a:tbl>
              <a:tblPr firstRow="1" bandRow="1">
                <a:tableStyleId>{5940675A-B579-460E-94D1-54222C63F5DA}</a:tableStyleId>
              </a:tblPr>
              <a:tblGrid>
                <a:gridCol w="1512168"/>
                <a:gridCol w="3240360"/>
                <a:gridCol w="4104456"/>
              </a:tblGrid>
              <a:tr h="386233">
                <a:tc rowSpan="2">
                  <a:txBody>
                    <a:bodyPr/>
                    <a:lstStyle/>
                    <a:p>
                      <a:endParaRPr kumimoji="1" lang="ja-JP" altLang="en-US" sz="14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algn="ctr"/>
                      <a:r>
                        <a:rPr kumimoji="1" lang="ja-JP" altLang="en-US" sz="1600" b="1" dirty="0" smtClean="0">
                          <a:latin typeface="メイリオ" pitchFamily="50" charset="-128"/>
                          <a:ea typeface="メイリオ" pitchFamily="50" charset="-128"/>
                          <a:cs typeface="メイリオ" pitchFamily="50" charset="-128"/>
                        </a:rPr>
                        <a:t>予防給付</a:t>
                      </a:r>
                      <a:endParaRPr kumimoji="1" lang="ja-JP" altLang="en-US" sz="1600" b="1" dirty="0">
                        <a:latin typeface="メイリオ" pitchFamily="50" charset="-128"/>
                        <a:ea typeface="メイリオ" pitchFamily="50" charset="-128"/>
                        <a:cs typeface="メイリオ" pitchFamily="50" charset="-128"/>
                      </a:endParaRPr>
                    </a:p>
                  </a:txBody>
                  <a:tcPr anchor="ctr">
                    <a:solidFill>
                      <a:srgbClr val="CCFFCC"/>
                    </a:solidFill>
                  </a:tcPr>
                </a:tc>
                <a:tc>
                  <a:txBody>
                    <a:bodyPr/>
                    <a:lstStyle/>
                    <a:p>
                      <a:pPr algn="ctr"/>
                      <a:r>
                        <a:rPr kumimoji="1" lang="ja-JP" altLang="en-US" sz="1600" b="1" dirty="0" smtClean="0">
                          <a:latin typeface="メイリオ" pitchFamily="50" charset="-128"/>
                          <a:ea typeface="メイリオ" pitchFamily="50" charset="-128"/>
                          <a:cs typeface="メイリオ" pitchFamily="50" charset="-128"/>
                        </a:rPr>
                        <a:t>総合事業</a:t>
                      </a:r>
                      <a:endParaRPr kumimoji="1" lang="ja-JP" altLang="en-US" sz="1600" b="1" dirty="0">
                        <a:latin typeface="メイリオ" pitchFamily="50" charset="-128"/>
                        <a:ea typeface="メイリオ" pitchFamily="50" charset="-128"/>
                        <a:cs typeface="メイリオ" pitchFamily="50" charset="-128"/>
                      </a:endParaRPr>
                    </a:p>
                  </a:txBody>
                  <a:tcPr anchor="ctr">
                    <a:solidFill>
                      <a:schemeClr val="accent6">
                        <a:lumMod val="20000"/>
                        <a:lumOff val="80000"/>
                      </a:schemeClr>
                    </a:solidFill>
                  </a:tcPr>
                </a:tc>
              </a:tr>
              <a:tr h="570453">
                <a:tc vMerge="1">
                  <a:txBody>
                    <a:bodyPr/>
                    <a:lstStyle/>
                    <a:p>
                      <a:endParaRPr kumimoji="1" lang="ja-JP" altLang="en-US" dirty="0"/>
                    </a:p>
                  </a:txBody>
                  <a:tcPr/>
                </a:tc>
                <a:tc>
                  <a:txBody>
                    <a:bodyPr/>
                    <a:lstStyle/>
                    <a:p>
                      <a:pPr algn="ctr"/>
                      <a:r>
                        <a:rPr kumimoji="1" lang="ja-JP" altLang="en-US" sz="1400" dirty="0" smtClean="0">
                          <a:latin typeface="メイリオ" pitchFamily="50" charset="-128"/>
                          <a:ea typeface="メイリオ" pitchFamily="50" charset="-128"/>
                          <a:cs typeface="メイリオ" pitchFamily="50" charset="-128"/>
                        </a:rPr>
                        <a:t>介護予防通所介護</a:t>
                      </a:r>
                      <a:endParaRPr kumimoji="1" lang="ja-JP" altLang="en-US" sz="1400" dirty="0">
                        <a:latin typeface="メイリオ" pitchFamily="50" charset="-128"/>
                        <a:ea typeface="メイリオ" pitchFamily="50" charset="-128"/>
                        <a:cs typeface="メイリオ" pitchFamily="50" charset="-128"/>
                      </a:endParaRPr>
                    </a:p>
                  </a:txBody>
                  <a:tcPr anchor="ctr">
                    <a:solidFill>
                      <a:schemeClr val="bg1"/>
                    </a:solidFill>
                  </a:tcPr>
                </a:tc>
                <a:tc>
                  <a:txBody>
                    <a:bodyPr/>
                    <a:lstStyle/>
                    <a:p>
                      <a:pPr algn="ctr"/>
                      <a:r>
                        <a:rPr kumimoji="1" lang="ja-JP" altLang="en-US" sz="1600" b="1" dirty="0" smtClean="0">
                          <a:effectLst/>
                          <a:latin typeface="メイリオ" pitchFamily="50" charset="-128"/>
                          <a:ea typeface="メイリオ" pitchFamily="50" charset="-128"/>
                          <a:cs typeface="メイリオ" pitchFamily="50" charset="-128"/>
                        </a:rPr>
                        <a:t>美幌町</a:t>
                      </a:r>
                      <a:endParaRPr kumimoji="1" lang="en-US" altLang="ja-JP" sz="1600" b="1" dirty="0" smtClean="0">
                        <a:effectLst/>
                        <a:latin typeface="メイリオ" pitchFamily="50" charset="-128"/>
                        <a:ea typeface="メイリオ" pitchFamily="50" charset="-128"/>
                        <a:cs typeface="メイリオ" pitchFamily="50" charset="-128"/>
                      </a:endParaRPr>
                    </a:p>
                    <a:p>
                      <a:pPr algn="ctr"/>
                      <a:r>
                        <a:rPr kumimoji="1" lang="ja-JP" altLang="en-US" sz="1600" b="1" dirty="0" smtClean="0">
                          <a:effectLst/>
                          <a:latin typeface="メイリオ" pitchFamily="50" charset="-128"/>
                          <a:ea typeface="メイリオ" pitchFamily="50" charset="-128"/>
                          <a:cs typeface="メイリオ" pitchFamily="50" charset="-128"/>
                        </a:rPr>
                        <a:t>介護予防通所介護相当サービス</a:t>
                      </a:r>
                      <a:endParaRPr kumimoji="1" lang="ja-JP" altLang="en-US" sz="1600" b="1" dirty="0">
                        <a:effectLst/>
                        <a:latin typeface="メイリオ" pitchFamily="50" charset="-128"/>
                        <a:ea typeface="メイリオ" pitchFamily="50" charset="-128"/>
                        <a:cs typeface="メイリオ" pitchFamily="50" charset="-128"/>
                      </a:endParaRPr>
                    </a:p>
                  </a:txBody>
                  <a:tcPr anchor="ctr">
                    <a:noFill/>
                  </a:tcPr>
                </a:tc>
              </a:tr>
              <a:tr h="386233">
                <a:tc>
                  <a:txBody>
                    <a:bodyPr/>
                    <a:lstStyle/>
                    <a:p>
                      <a:r>
                        <a:rPr kumimoji="1" lang="ja-JP" altLang="en-US" sz="1200" dirty="0" smtClean="0">
                          <a:latin typeface="メイリオ" pitchFamily="50" charset="-128"/>
                          <a:ea typeface="メイリオ" pitchFamily="50" charset="-128"/>
                          <a:cs typeface="メイリオ" pitchFamily="50" charset="-128"/>
                        </a:rPr>
                        <a:t>実施時期</a:t>
                      </a:r>
                      <a:endParaRPr kumimoji="1" lang="en-US" altLang="ja-JP" sz="1200" dirty="0" smtClean="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algn="ctr"/>
                      <a:r>
                        <a:rPr kumimoji="1" lang="ja-JP" altLang="en-US" sz="1600" b="1" dirty="0" smtClean="0">
                          <a:solidFill>
                            <a:srgbClr val="0070C0"/>
                          </a:solidFill>
                          <a:latin typeface="メイリオ" pitchFamily="50" charset="-128"/>
                          <a:ea typeface="メイリオ" pitchFamily="50" charset="-128"/>
                          <a:cs typeface="メイリオ" pitchFamily="50" charset="-128"/>
                        </a:rPr>
                        <a:t>認定更新等まで</a:t>
                      </a:r>
                      <a:endParaRPr kumimoji="1" lang="ja-JP" altLang="en-US" sz="1600" b="1" dirty="0">
                        <a:solidFill>
                          <a:srgbClr val="0070C0"/>
                        </a:solidFill>
                        <a:latin typeface="メイリオ" pitchFamily="50" charset="-128"/>
                        <a:ea typeface="メイリオ" pitchFamily="50" charset="-128"/>
                        <a:cs typeface="メイリオ" pitchFamily="50" charset="-128"/>
                      </a:endParaRPr>
                    </a:p>
                  </a:txBody>
                  <a:tcPr anchor="ctr"/>
                </a:tc>
                <a:tc>
                  <a:txBody>
                    <a:bodyPr/>
                    <a:lstStyle/>
                    <a:p>
                      <a:pPr algn="ctr"/>
                      <a:r>
                        <a:rPr kumimoji="1" lang="en-US" altLang="ja-JP" sz="1600" b="1" dirty="0" smtClean="0">
                          <a:solidFill>
                            <a:srgbClr val="FF0000"/>
                          </a:solidFill>
                          <a:latin typeface="メイリオ" pitchFamily="50" charset="-128"/>
                          <a:ea typeface="メイリオ" pitchFamily="50" charset="-128"/>
                          <a:cs typeface="メイリオ" pitchFamily="50" charset="-128"/>
                        </a:rPr>
                        <a:t>29</a:t>
                      </a:r>
                      <a:r>
                        <a:rPr kumimoji="1" lang="ja-JP" altLang="en-US" sz="1600" b="1" dirty="0" smtClean="0">
                          <a:solidFill>
                            <a:srgbClr val="FF0000"/>
                          </a:solidFill>
                          <a:latin typeface="メイリオ" pitchFamily="50" charset="-128"/>
                          <a:ea typeface="メイリオ" pitchFamily="50" charset="-128"/>
                          <a:cs typeface="メイリオ" pitchFamily="50" charset="-128"/>
                        </a:rPr>
                        <a:t>年</a:t>
                      </a:r>
                      <a:r>
                        <a:rPr kumimoji="1" lang="en-US" altLang="ja-JP" sz="1600" b="1" dirty="0" smtClean="0">
                          <a:solidFill>
                            <a:srgbClr val="FF0000"/>
                          </a:solidFill>
                          <a:latin typeface="メイリオ" pitchFamily="50" charset="-128"/>
                          <a:ea typeface="メイリオ" pitchFamily="50" charset="-128"/>
                          <a:cs typeface="メイリオ" pitchFamily="50" charset="-128"/>
                        </a:rPr>
                        <a:t>4</a:t>
                      </a:r>
                      <a:r>
                        <a:rPr kumimoji="1" lang="ja-JP" altLang="en-US" sz="1600" b="1" dirty="0" smtClean="0">
                          <a:solidFill>
                            <a:srgbClr val="FF0000"/>
                          </a:solidFill>
                          <a:latin typeface="メイリオ" pitchFamily="50" charset="-128"/>
                          <a:ea typeface="メイリオ" pitchFamily="50" charset="-128"/>
                          <a:cs typeface="メイリオ" pitchFamily="50" charset="-128"/>
                        </a:rPr>
                        <a:t>月以降の認定更新等から</a:t>
                      </a:r>
                      <a:endParaRPr kumimoji="1" lang="ja-JP" altLang="en-US" sz="1600" b="1" dirty="0">
                        <a:solidFill>
                          <a:srgbClr val="FF0000"/>
                        </a:solidFill>
                        <a:latin typeface="メイリオ" pitchFamily="50" charset="-128"/>
                        <a:ea typeface="メイリオ" pitchFamily="50" charset="-128"/>
                        <a:cs typeface="メイリオ" pitchFamily="50" charset="-128"/>
                      </a:endParaRPr>
                    </a:p>
                  </a:txBody>
                  <a:tcPr anchor="ctr"/>
                </a:tc>
              </a:tr>
              <a:tr h="450358">
                <a:tc>
                  <a:txBody>
                    <a:bodyPr/>
                    <a:lstStyle/>
                    <a:p>
                      <a:r>
                        <a:rPr kumimoji="1" lang="ja-JP" altLang="en-US" sz="1200" dirty="0" smtClean="0">
                          <a:latin typeface="メイリオ" pitchFamily="50" charset="-128"/>
                          <a:ea typeface="メイリオ" pitchFamily="50" charset="-128"/>
                          <a:cs typeface="メイリオ" pitchFamily="50" charset="-128"/>
                        </a:rPr>
                        <a:t>ケアマネジメント</a:t>
                      </a:r>
                      <a:endParaRPr kumimoji="1" lang="ja-JP" altLang="en-US" sz="12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algn="ctr"/>
                      <a:r>
                        <a:rPr kumimoji="1" lang="ja-JP" altLang="en-US" sz="1200" dirty="0" smtClean="0">
                          <a:latin typeface="メイリオ" pitchFamily="50" charset="-128"/>
                          <a:ea typeface="メイリオ" pitchFamily="50" charset="-128"/>
                          <a:cs typeface="メイリオ" pitchFamily="50" charset="-128"/>
                        </a:rPr>
                        <a:t>介護予防支援</a:t>
                      </a:r>
                      <a:endParaRPr kumimoji="1" lang="ja-JP" altLang="en-US" sz="1200" dirty="0">
                        <a:latin typeface="メイリオ" pitchFamily="50" charset="-128"/>
                        <a:ea typeface="メイリオ" pitchFamily="50" charset="-128"/>
                        <a:cs typeface="メイリオ"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dirty="0" smtClean="0">
                          <a:latin typeface="メイリオ" pitchFamily="50" charset="-128"/>
                          <a:ea typeface="メイリオ" pitchFamily="50" charset="-128"/>
                          <a:cs typeface="メイリオ" pitchFamily="50" charset="-128"/>
                        </a:rPr>
                        <a:t>介護予防ケアマネジメント</a:t>
                      </a:r>
                      <a:r>
                        <a:rPr kumimoji="1" lang="ja-JP" altLang="en-US" sz="1200" dirty="0" smtClean="0">
                          <a:latin typeface="メイリオ" pitchFamily="50" charset="-128"/>
                          <a:ea typeface="メイリオ" pitchFamily="50" charset="-128"/>
                          <a:cs typeface="メイリオ" pitchFamily="50" charset="-128"/>
                        </a:rPr>
                        <a:t>　又は</a:t>
                      </a:r>
                    </a:p>
                    <a:p>
                      <a:pPr algn="ctr"/>
                      <a:r>
                        <a:rPr kumimoji="1" lang="ja-JP" altLang="en-US" sz="1200" dirty="0" smtClean="0">
                          <a:latin typeface="メイリオ" pitchFamily="50" charset="-128"/>
                          <a:ea typeface="メイリオ" pitchFamily="50" charset="-128"/>
                          <a:cs typeface="メイリオ" pitchFamily="50" charset="-128"/>
                        </a:rPr>
                        <a:t>介護予防支援</a:t>
                      </a:r>
                      <a:r>
                        <a:rPr kumimoji="1" lang="en-US" altLang="ja-JP" sz="1200" dirty="0" smtClean="0">
                          <a:latin typeface="メイリオ" pitchFamily="50" charset="-128"/>
                          <a:ea typeface="メイリオ" pitchFamily="50" charset="-128"/>
                          <a:cs typeface="メイリオ" pitchFamily="50" charset="-128"/>
                        </a:rPr>
                        <a:t>(</a:t>
                      </a:r>
                      <a:r>
                        <a:rPr kumimoji="1" lang="ja-JP" altLang="en-US" sz="1200" dirty="0" smtClean="0">
                          <a:latin typeface="メイリオ" pitchFamily="50" charset="-128"/>
                          <a:ea typeface="メイリオ" pitchFamily="50" charset="-128"/>
                          <a:cs typeface="メイリオ" pitchFamily="50" charset="-128"/>
                        </a:rPr>
                        <a:t>総合事業以外の予防給付利用の場合）</a:t>
                      </a:r>
                      <a:endParaRPr kumimoji="1" lang="ja-JP" altLang="en-US" sz="1200" dirty="0">
                        <a:latin typeface="メイリオ" pitchFamily="50" charset="-128"/>
                        <a:ea typeface="メイリオ" pitchFamily="50" charset="-128"/>
                        <a:cs typeface="メイリオ" pitchFamily="50" charset="-128"/>
                      </a:endParaRPr>
                    </a:p>
                  </a:txBody>
                  <a:tcPr anchor="ctr"/>
                </a:tc>
              </a:tr>
              <a:tr h="557899">
                <a:tc>
                  <a:txBody>
                    <a:bodyPr/>
                    <a:lstStyle/>
                    <a:p>
                      <a:r>
                        <a:rPr kumimoji="1" lang="ja-JP" altLang="en-US" sz="1200" dirty="0" smtClean="0">
                          <a:latin typeface="メイリオ" pitchFamily="50" charset="-128"/>
                          <a:ea typeface="メイリオ" pitchFamily="50" charset="-128"/>
                          <a:cs typeface="メイリオ" pitchFamily="50" charset="-128"/>
                        </a:rPr>
                        <a:t>サービス内容</a:t>
                      </a:r>
                      <a:endParaRPr kumimoji="1" lang="ja-JP" altLang="en-US" sz="12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gridSpan="2">
                  <a:txBody>
                    <a:bodyPr/>
                    <a:lstStyle/>
                    <a:p>
                      <a:pPr algn="ctr"/>
                      <a:r>
                        <a:rPr kumimoji="1" lang="ja-JP" altLang="en-US" sz="1200" dirty="0" smtClean="0">
                          <a:latin typeface="メイリオ" pitchFamily="50" charset="-128"/>
                          <a:ea typeface="メイリオ" pitchFamily="50" charset="-128"/>
                          <a:cs typeface="メイリオ" pitchFamily="50" charset="-128"/>
                        </a:rPr>
                        <a:t>通所介護事業者の従事者によるサービス</a:t>
                      </a:r>
                      <a:endParaRPr kumimoji="1" lang="ja-JP" altLang="en-US" sz="1200" dirty="0">
                        <a:latin typeface="メイリオ" pitchFamily="50" charset="-128"/>
                        <a:ea typeface="メイリオ" pitchFamily="50" charset="-128"/>
                        <a:cs typeface="メイリオ" pitchFamily="50" charset="-128"/>
                      </a:endParaRPr>
                    </a:p>
                  </a:txBody>
                  <a:tcPr anchor="ctr"/>
                </a:tc>
                <a:tc hMerge="1">
                  <a:txBody>
                    <a:bodyPr/>
                    <a:lstStyle/>
                    <a:p>
                      <a:endParaRPr kumimoji="1" lang="ja-JP" altLang="en-US"/>
                    </a:p>
                  </a:txBody>
                  <a:tcPr/>
                </a:tc>
              </a:tr>
              <a:tr h="450358">
                <a:tc>
                  <a:txBody>
                    <a:bodyPr/>
                    <a:lstStyle/>
                    <a:p>
                      <a:r>
                        <a:rPr kumimoji="1" lang="ja-JP" altLang="en-US" sz="1200" dirty="0" smtClean="0">
                          <a:latin typeface="メイリオ" pitchFamily="50" charset="-128"/>
                          <a:ea typeface="メイリオ" pitchFamily="50" charset="-128"/>
                          <a:cs typeface="メイリオ" pitchFamily="50" charset="-128"/>
                        </a:rPr>
                        <a:t>サービス提供者</a:t>
                      </a:r>
                      <a:endParaRPr kumimoji="1" lang="ja-JP" altLang="en-US" sz="12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algn="ctr"/>
                      <a:r>
                        <a:rPr kumimoji="1" lang="ja-JP" altLang="en-US" sz="1200" dirty="0" smtClean="0">
                          <a:latin typeface="メイリオ" pitchFamily="50" charset="-128"/>
                          <a:ea typeface="メイリオ" pitchFamily="50" charset="-128"/>
                          <a:cs typeface="メイリオ" pitchFamily="50" charset="-128"/>
                        </a:rPr>
                        <a:t>介護予防通所介護の指定事業者（道）</a:t>
                      </a:r>
                      <a:endParaRPr kumimoji="1" lang="ja-JP" altLang="en-US" sz="1200" dirty="0">
                        <a:latin typeface="メイリオ" pitchFamily="50" charset="-128"/>
                        <a:ea typeface="メイリオ" pitchFamily="50" charset="-128"/>
                        <a:cs typeface="メイリオ" pitchFamily="50" charset="-128"/>
                      </a:endParaRPr>
                    </a:p>
                  </a:txBody>
                  <a:tcPr anchor="ctr"/>
                </a:tc>
                <a:tc>
                  <a:txBody>
                    <a:bodyPr/>
                    <a:lstStyle/>
                    <a:p>
                      <a:pPr algn="ctr"/>
                      <a:r>
                        <a:rPr kumimoji="1" lang="ja-JP" altLang="en-US" sz="1200" dirty="0" smtClean="0">
                          <a:latin typeface="メイリオ" pitchFamily="50" charset="-128"/>
                          <a:ea typeface="メイリオ" pitchFamily="50" charset="-128"/>
                          <a:cs typeface="メイリオ" pitchFamily="50" charset="-128"/>
                        </a:rPr>
                        <a:t>介護予防通所介護相当サービスの指定事業者</a:t>
                      </a:r>
                      <a:r>
                        <a:rPr kumimoji="1" lang="ja-JP" altLang="en-US" sz="1200" b="1" dirty="0" smtClean="0">
                          <a:latin typeface="メイリオ" pitchFamily="50" charset="-128"/>
                          <a:ea typeface="メイリオ" pitchFamily="50" charset="-128"/>
                          <a:cs typeface="メイリオ" pitchFamily="50" charset="-128"/>
                        </a:rPr>
                        <a:t>（町）</a:t>
                      </a:r>
                      <a:endParaRPr kumimoji="1" lang="ja-JP" altLang="en-US" sz="1200" b="1" dirty="0">
                        <a:latin typeface="メイリオ" pitchFamily="50" charset="-128"/>
                        <a:ea typeface="メイリオ" pitchFamily="50" charset="-128"/>
                        <a:cs typeface="メイリオ" pitchFamily="50" charset="-128"/>
                      </a:endParaRPr>
                    </a:p>
                  </a:txBody>
                  <a:tcPr anchor="ctr"/>
                </a:tc>
              </a:tr>
              <a:tr h="386233">
                <a:tc>
                  <a:txBody>
                    <a:bodyPr/>
                    <a:lstStyle/>
                    <a:p>
                      <a:r>
                        <a:rPr kumimoji="1" lang="ja-JP" altLang="en-US" sz="1200" dirty="0" smtClean="0">
                          <a:latin typeface="メイリオ" pitchFamily="50" charset="-128"/>
                          <a:ea typeface="メイリオ" pitchFamily="50" charset="-128"/>
                          <a:cs typeface="メイリオ" pitchFamily="50" charset="-128"/>
                        </a:rPr>
                        <a:t>サービスの基準</a:t>
                      </a:r>
                      <a:endParaRPr kumimoji="1" lang="ja-JP" altLang="en-US" sz="12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algn="ctr"/>
                      <a:r>
                        <a:rPr kumimoji="1" lang="ja-JP" altLang="en-US" sz="1200" dirty="0" smtClean="0">
                          <a:latin typeface="メイリオ" pitchFamily="50" charset="-128"/>
                          <a:ea typeface="メイリオ" pitchFamily="50" charset="-128"/>
                          <a:cs typeface="メイリオ" pitchFamily="50" charset="-128"/>
                        </a:rPr>
                        <a:t>現行</a:t>
                      </a:r>
                      <a:endParaRPr kumimoji="1" lang="ja-JP" altLang="en-US" sz="1200" dirty="0">
                        <a:latin typeface="メイリオ" pitchFamily="50" charset="-128"/>
                        <a:ea typeface="メイリオ" pitchFamily="50" charset="-128"/>
                        <a:cs typeface="メイリオ" pitchFamily="50" charset="-128"/>
                      </a:endParaRPr>
                    </a:p>
                  </a:txBody>
                  <a:tcPr anchor="ctr"/>
                </a:tc>
                <a:tc>
                  <a:txBody>
                    <a:bodyPr/>
                    <a:lstStyle/>
                    <a:p>
                      <a:pPr algn="ctr"/>
                      <a:r>
                        <a:rPr kumimoji="1" lang="ja-JP" altLang="en-US" sz="1200" b="1" dirty="0" smtClean="0">
                          <a:latin typeface="メイリオ" pitchFamily="50" charset="-128"/>
                          <a:ea typeface="メイリオ" pitchFamily="50" charset="-128"/>
                          <a:cs typeface="メイリオ" pitchFamily="50" charset="-128"/>
                        </a:rPr>
                        <a:t>現行と同様</a:t>
                      </a:r>
                      <a:endParaRPr kumimoji="1" lang="ja-JP" altLang="en-US" sz="1200" b="1" dirty="0">
                        <a:latin typeface="メイリオ" pitchFamily="50" charset="-128"/>
                        <a:ea typeface="メイリオ" pitchFamily="50" charset="-128"/>
                        <a:cs typeface="メイリオ" pitchFamily="50" charset="-128"/>
                      </a:endParaRPr>
                    </a:p>
                  </a:txBody>
                  <a:tcPr anchor="ctr"/>
                </a:tc>
              </a:tr>
              <a:tr h="630501">
                <a:tc>
                  <a:txBody>
                    <a:bodyPr/>
                    <a:lstStyle/>
                    <a:p>
                      <a:r>
                        <a:rPr kumimoji="1" lang="ja-JP" altLang="en-US" sz="1200" dirty="0" smtClean="0">
                          <a:latin typeface="メイリオ" pitchFamily="50" charset="-128"/>
                          <a:ea typeface="メイリオ" pitchFamily="50" charset="-128"/>
                          <a:cs typeface="メイリオ" pitchFamily="50" charset="-128"/>
                        </a:rPr>
                        <a:t>単価</a:t>
                      </a:r>
                      <a:endParaRPr kumimoji="1" lang="ja-JP" altLang="en-US" sz="12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algn="ctr"/>
                      <a:r>
                        <a:rPr kumimoji="1" lang="ja-JP" altLang="en-US" sz="1200" dirty="0" smtClean="0">
                          <a:latin typeface="メイリオ" pitchFamily="50" charset="-128"/>
                          <a:ea typeface="メイリオ" pitchFamily="50" charset="-128"/>
                          <a:cs typeface="メイリオ" pitchFamily="50" charset="-128"/>
                        </a:rPr>
                        <a:t>現行</a:t>
                      </a:r>
                      <a:endParaRPr kumimoji="1" lang="ja-JP" altLang="en-US" sz="1200" dirty="0">
                        <a:latin typeface="メイリオ" pitchFamily="50" charset="-128"/>
                        <a:ea typeface="メイリオ" pitchFamily="50" charset="-128"/>
                        <a:cs typeface="メイリオ" pitchFamily="50" charset="-128"/>
                      </a:endParaRPr>
                    </a:p>
                  </a:txBody>
                  <a:tcPr anchor="ctr"/>
                </a:tc>
                <a:tc>
                  <a:txBody>
                    <a:bodyPr/>
                    <a:lstStyle/>
                    <a:p>
                      <a:pPr algn="ctr"/>
                      <a:r>
                        <a:rPr kumimoji="1" lang="ja-JP" altLang="en-US" sz="1200" dirty="0" smtClean="0">
                          <a:latin typeface="メイリオ" pitchFamily="50" charset="-128"/>
                          <a:ea typeface="メイリオ" pitchFamily="50" charset="-128"/>
                          <a:cs typeface="メイリオ" pitchFamily="50" charset="-128"/>
                        </a:rPr>
                        <a:t>美幌町では</a:t>
                      </a:r>
                      <a:r>
                        <a:rPr kumimoji="1" lang="ja-JP" altLang="en-US" sz="1200" b="1" dirty="0" smtClean="0">
                          <a:latin typeface="メイリオ" pitchFamily="50" charset="-128"/>
                          <a:ea typeface="メイリオ" pitchFamily="50" charset="-128"/>
                          <a:cs typeface="メイリオ" pitchFamily="50" charset="-128"/>
                        </a:rPr>
                        <a:t>現行と同様</a:t>
                      </a:r>
                      <a:endParaRPr kumimoji="1" lang="en-US" altLang="ja-JP" sz="1200" b="1" dirty="0" smtClean="0">
                        <a:latin typeface="メイリオ" pitchFamily="50" charset="-128"/>
                        <a:ea typeface="メイリオ" pitchFamily="50" charset="-128"/>
                        <a:cs typeface="メイリオ" pitchFamily="50" charset="-128"/>
                      </a:endParaRPr>
                    </a:p>
                  </a:txBody>
                  <a:tcPr anchor="ctr"/>
                </a:tc>
              </a:tr>
              <a:tr h="450358">
                <a:tc>
                  <a:txBody>
                    <a:bodyPr/>
                    <a:lstStyle/>
                    <a:p>
                      <a:r>
                        <a:rPr kumimoji="1" lang="ja-JP" altLang="en-US" sz="1200" dirty="0" smtClean="0">
                          <a:latin typeface="メイリオ" pitchFamily="50" charset="-128"/>
                          <a:ea typeface="メイリオ" pitchFamily="50" charset="-128"/>
                          <a:cs typeface="メイリオ" pitchFamily="50" charset="-128"/>
                        </a:rPr>
                        <a:t>サービスコード</a:t>
                      </a:r>
                      <a:endParaRPr kumimoji="1" lang="ja-JP" altLang="en-US" sz="12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algn="ctr"/>
                      <a:r>
                        <a:rPr kumimoji="1" lang="ja-JP" altLang="en-US" sz="1200" dirty="0" smtClean="0">
                          <a:latin typeface="メイリオ" pitchFamily="50" charset="-128"/>
                          <a:ea typeface="メイリオ" pitchFamily="50" charset="-128"/>
                          <a:cs typeface="メイリオ" pitchFamily="50" charset="-128"/>
                        </a:rPr>
                        <a:t>現行</a:t>
                      </a:r>
                      <a:endParaRPr kumimoji="1" lang="en-US" altLang="ja-JP" sz="1200" dirty="0" smtClean="0">
                        <a:latin typeface="メイリオ" pitchFamily="50" charset="-128"/>
                        <a:ea typeface="メイリオ" pitchFamily="50" charset="-128"/>
                        <a:cs typeface="メイリオ" pitchFamily="50" charset="-128"/>
                      </a:endParaRPr>
                    </a:p>
                    <a:p>
                      <a:pPr algn="ctr"/>
                      <a:r>
                        <a:rPr kumimoji="1" lang="ja-JP" altLang="en-US" sz="1200" dirty="0" smtClean="0">
                          <a:latin typeface="メイリオ" pitchFamily="50" charset="-128"/>
                          <a:ea typeface="メイリオ" pitchFamily="50" charset="-128"/>
                          <a:cs typeface="メイリオ" pitchFamily="50" charset="-128"/>
                        </a:rPr>
                        <a:t>（種類コード</a:t>
                      </a:r>
                      <a:r>
                        <a:rPr kumimoji="1" lang="en-US" altLang="ja-JP" sz="1200" dirty="0" smtClean="0">
                          <a:latin typeface="メイリオ" pitchFamily="50" charset="-128"/>
                          <a:ea typeface="メイリオ" pitchFamily="50" charset="-128"/>
                          <a:cs typeface="メイリオ" pitchFamily="50" charset="-128"/>
                        </a:rPr>
                        <a:t>65</a:t>
                      </a:r>
                      <a:r>
                        <a:rPr kumimoji="1" lang="ja-JP" altLang="en-US" sz="1200" dirty="0" smtClean="0">
                          <a:latin typeface="メイリオ" pitchFamily="50" charset="-128"/>
                          <a:ea typeface="メイリオ" pitchFamily="50" charset="-128"/>
                          <a:cs typeface="メイリオ" pitchFamily="50" charset="-128"/>
                        </a:rPr>
                        <a:t>）</a:t>
                      </a:r>
                      <a:endParaRPr kumimoji="1" lang="ja-JP" altLang="en-US" sz="1200" dirty="0">
                        <a:latin typeface="メイリオ" pitchFamily="50" charset="-128"/>
                        <a:ea typeface="メイリオ" pitchFamily="50" charset="-128"/>
                        <a:cs typeface="メイリオ" pitchFamily="50" charset="-128"/>
                      </a:endParaRPr>
                    </a:p>
                  </a:txBody>
                  <a:tcPr anchor="ctr"/>
                </a:tc>
                <a:tc>
                  <a:txBody>
                    <a:bodyPr/>
                    <a:lstStyle/>
                    <a:p>
                      <a:pPr algn="ctr"/>
                      <a:r>
                        <a:rPr kumimoji="1" lang="ja-JP" altLang="en-US" sz="1200" dirty="0" smtClean="0">
                          <a:latin typeface="メイリオ" pitchFamily="50" charset="-128"/>
                          <a:ea typeface="メイリオ" pitchFamily="50" charset="-128"/>
                          <a:cs typeface="メイリオ" pitchFamily="50" charset="-128"/>
                        </a:rPr>
                        <a:t>新たなコード</a:t>
                      </a:r>
                      <a:endParaRPr kumimoji="1" lang="en-US" altLang="ja-JP" sz="1200" dirty="0" smtClean="0">
                        <a:latin typeface="メイリオ" pitchFamily="50" charset="-128"/>
                        <a:ea typeface="メイリオ" pitchFamily="50" charset="-128"/>
                        <a:cs typeface="メイリオ" pitchFamily="50" charset="-128"/>
                      </a:endParaRPr>
                    </a:p>
                    <a:p>
                      <a:pPr algn="ctr"/>
                      <a:r>
                        <a:rPr kumimoji="1" lang="ja-JP" altLang="en-US" sz="1200" dirty="0" smtClean="0">
                          <a:latin typeface="メイリオ" pitchFamily="50" charset="-128"/>
                          <a:ea typeface="メイリオ" pitchFamily="50" charset="-128"/>
                          <a:cs typeface="メイリオ" pitchFamily="50" charset="-128"/>
                        </a:rPr>
                        <a:t>（種類コード</a:t>
                      </a:r>
                      <a:r>
                        <a:rPr kumimoji="1" lang="ja-JP" altLang="en-US" sz="1200" b="1" dirty="0" smtClean="0">
                          <a:latin typeface="メイリオ" pitchFamily="50" charset="-128"/>
                          <a:ea typeface="メイリオ" pitchFamily="50" charset="-128"/>
                          <a:cs typeface="メイリオ" pitchFamily="50" charset="-128"/>
                        </a:rPr>
                        <a:t>Ａ５</a:t>
                      </a:r>
                      <a:r>
                        <a:rPr kumimoji="1" lang="en-US" altLang="ja-JP" sz="1200" dirty="0" smtClean="0">
                          <a:latin typeface="メイリオ" pitchFamily="50" charset="-128"/>
                          <a:ea typeface="メイリオ" pitchFamily="50" charset="-128"/>
                          <a:cs typeface="メイリオ" pitchFamily="50" charset="-128"/>
                        </a:rPr>
                        <a:t>｢</a:t>
                      </a:r>
                      <a:r>
                        <a:rPr kumimoji="1" lang="ja-JP" altLang="en-US" sz="1200" dirty="0" smtClean="0">
                          <a:latin typeface="メイリオ" pitchFamily="50" charset="-128"/>
                          <a:ea typeface="メイリオ" pitchFamily="50" charset="-128"/>
                          <a:cs typeface="メイリオ" pitchFamily="50" charset="-128"/>
                        </a:rPr>
                        <a:t>みなし指定</a:t>
                      </a:r>
                      <a:r>
                        <a:rPr kumimoji="1" lang="en-US" altLang="ja-JP" sz="1200" dirty="0" smtClean="0">
                          <a:latin typeface="メイリオ" pitchFamily="50" charset="-128"/>
                          <a:ea typeface="メイリオ" pitchFamily="50" charset="-128"/>
                          <a:cs typeface="メイリオ" pitchFamily="50" charset="-128"/>
                        </a:rPr>
                        <a:t>｣</a:t>
                      </a:r>
                    </a:p>
                    <a:p>
                      <a:pPr algn="ctr"/>
                      <a:r>
                        <a:rPr kumimoji="1" lang="ja-JP" altLang="en-US" sz="1200" dirty="0" smtClean="0">
                          <a:latin typeface="メイリオ" pitchFamily="50" charset="-128"/>
                          <a:ea typeface="メイリオ" pitchFamily="50" charset="-128"/>
                          <a:cs typeface="メイリオ" pitchFamily="50" charset="-128"/>
                        </a:rPr>
                        <a:t>　　　　　　　又は</a:t>
                      </a:r>
                      <a:r>
                        <a:rPr kumimoji="1" lang="ja-JP" altLang="en-US" sz="1200" b="1" dirty="0" smtClean="0">
                          <a:solidFill>
                            <a:schemeClr val="tx1"/>
                          </a:solidFill>
                          <a:latin typeface="メイリオ" pitchFamily="50" charset="-128"/>
                          <a:ea typeface="メイリオ" pitchFamily="50" charset="-128"/>
                          <a:cs typeface="メイリオ" pitchFamily="50" charset="-128"/>
                        </a:rPr>
                        <a:t>Ａ６</a:t>
                      </a:r>
                      <a:r>
                        <a:rPr kumimoji="1" lang="en-US" altLang="ja-JP" sz="1200" b="0" dirty="0" smtClean="0">
                          <a:solidFill>
                            <a:schemeClr val="tx1"/>
                          </a:solidFill>
                          <a:latin typeface="メイリオ" pitchFamily="50" charset="-128"/>
                          <a:ea typeface="メイリオ" pitchFamily="50" charset="-128"/>
                          <a:cs typeface="メイリオ" pitchFamily="50" charset="-128"/>
                        </a:rPr>
                        <a:t>｢</a:t>
                      </a:r>
                      <a:r>
                        <a:rPr kumimoji="1" lang="ja-JP" altLang="en-US" sz="1200" b="0" dirty="0" smtClean="0">
                          <a:solidFill>
                            <a:schemeClr val="tx1"/>
                          </a:solidFill>
                          <a:latin typeface="メイリオ" pitchFamily="50" charset="-128"/>
                          <a:ea typeface="メイリオ" pitchFamily="50" charset="-128"/>
                          <a:cs typeface="メイリオ" pitchFamily="50" charset="-128"/>
                        </a:rPr>
                        <a:t>みなし指定以外</a:t>
                      </a:r>
                      <a:r>
                        <a:rPr kumimoji="1" lang="en-US" altLang="ja-JP" sz="1200" b="0" dirty="0" smtClean="0">
                          <a:solidFill>
                            <a:schemeClr val="tx1"/>
                          </a:solidFill>
                          <a:latin typeface="メイリオ" pitchFamily="50" charset="-128"/>
                          <a:ea typeface="メイリオ" pitchFamily="50" charset="-128"/>
                          <a:cs typeface="メイリオ" pitchFamily="50" charset="-128"/>
                        </a:rPr>
                        <a:t>｣</a:t>
                      </a:r>
                      <a:r>
                        <a:rPr kumimoji="1" lang="ja-JP" altLang="en-US" sz="1200" dirty="0" smtClean="0">
                          <a:latin typeface="メイリオ" pitchFamily="50" charset="-128"/>
                          <a:ea typeface="メイリオ" pitchFamily="50" charset="-128"/>
                          <a:cs typeface="メイリオ" pitchFamily="50" charset="-128"/>
                        </a:rPr>
                        <a:t>）</a:t>
                      </a:r>
                    </a:p>
                  </a:txBody>
                  <a:tcPr anchor="ctr"/>
                </a:tc>
              </a:tr>
              <a:tr h="386233">
                <a:tc>
                  <a:txBody>
                    <a:bodyPr/>
                    <a:lstStyle/>
                    <a:p>
                      <a:r>
                        <a:rPr kumimoji="1" lang="ja-JP" altLang="en-US" sz="1200" dirty="0" smtClean="0">
                          <a:latin typeface="メイリオ" pitchFamily="50" charset="-128"/>
                          <a:ea typeface="メイリオ" pitchFamily="50" charset="-128"/>
                          <a:cs typeface="メイリオ" pitchFamily="50" charset="-128"/>
                        </a:rPr>
                        <a:t>給付制限</a:t>
                      </a:r>
                      <a:endParaRPr kumimoji="1" lang="ja-JP" altLang="en-US" sz="12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algn="ctr"/>
                      <a:r>
                        <a:rPr kumimoji="1" lang="ja-JP" altLang="en-US" sz="1200" dirty="0" smtClean="0">
                          <a:latin typeface="メイリオ" pitchFamily="50" charset="-128"/>
                          <a:ea typeface="メイリオ" pitchFamily="50" charset="-128"/>
                          <a:cs typeface="メイリオ" pitchFamily="50" charset="-128"/>
                        </a:rPr>
                        <a:t>あり</a:t>
                      </a:r>
                      <a:endParaRPr kumimoji="1" lang="ja-JP" altLang="en-US" sz="1200" dirty="0">
                        <a:latin typeface="メイリオ" pitchFamily="50" charset="-128"/>
                        <a:ea typeface="メイリオ" pitchFamily="50" charset="-128"/>
                        <a:cs typeface="メイリオ" pitchFamily="50" charset="-128"/>
                      </a:endParaRPr>
                    </a:p>
                  </a:txBody>
                  <a:tcPr anchor="ctr"/>
                </a:tc>
                <a:tc>
                  <a:txBody>
                    <a:bodyPr/>
                    <a:lstStyle/>
                    <a:p>
                      <a:pPr algn="ctr"/>
                      <a:r>
                        <a:rPr kumimoji="1" lang="en-US" altLang="ja-JP" sz="1200" dirty="0" smtClean="0">
                          <a:latin typeface="メイリオ" pitchFamily="50" charset="-128"/>
                          <a:ea typeface="メイリオ" pitchFamily="50" charset="-128"/>
                          <a:cs typeface="メイリオ" pitchFamily="50" charset="-128"/>
                        </a:rPr>
                        <a:t>※</a:t>
                      </a:r>
                      <a:r>
                        <a:rPr kumimoji="1" lang="ja-JP" altLang="en-US" sz="1200" dirty="0" smtClean="0">
                          <a:latin typeface="メイリオ" pitchFamily="50" charset="-128"/>
                          <a:ea typeface="メイリオ" pitchFamily="50" charset="-128"/>
                          <a:cs typeface="メイリオ" pitchFamily="50" charset="-128"/>
                        </a:rPr>
                        <a:t>検討中（当面見合わせ）</a:t>
                      </a:r>
                      <a:endParaRPr kumimoji="1" lang="ja-JP" altLang="en-US" sz="1200" dirty="0">
                        <a:latin typeface="メイリオ" pitchFamily="50" charset="-128"/>
                        <a:ea typeface="メイリオ" pitchFamily="50" charset="-128"/>
                        <a:cs typeface="メイリオ" pitchFamily="50" charset="-128"/>
                      </a:endParaRPr>
                    </a:p>
                  </a:txBody>
                  <a:tcPr anchor="ctr"/>
                </a:tc>
              </a:tr>
              <a:tr h="386233">
                <a:tc>
                  <a:txBody>
                    <a:bodyPr/>
                    <a:lstStyle/>
                    <a:p>
                      <a:r>
                        <a:rPr kumimoji="1" lang="ja-JP" altLang="en-US" sz="1200" dirty="0" smtClean="0">
                          <a:latin typeface="メイリオ" pitchFamily="50" charset="-128"/>
                          <a:ea typeface="メイリオ" pitchFamily="50" charset="-128"/>
                          <a:cs typeface="メイリオ" pitchFamily="50" charset="-128"/>
                        </a:rPr>
                        <a:t>利用者負担</a:t>
                      </a:r>
                      <a:endParaRPr kumimoji="1" lang="ja-JP" altLang="en-US" sz="12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gridSpan="2">
                  <a:txBody>
                    <a:bodyPr/>
                    <a:lstStyle/>
                    <a:p>
                      <a:pPr algn="ctr"/>
                      <a:r>
                        <a:rPr kumimoji="1" lang="ja-JP" altLang="en-US" sz="1200" dirty="0" smtClean="0">
                          <a:latin typeface="メイリオ" pitchFamily="50" charset="-128"/>
                          <a:ea typeface="メイリオ" pitchFamily="50" charset="-128"/>
                          <a:cs typeface="メイリオ" pitchFamily="50" charset="-128"/>
                        </a:rPr>
                        <a:t>介護給付の利用者負担割合と同じ</a:t>
                      </a:r>
                      <a:endParaRPr kumimoji="1" lang="ja-JP" altLang="en-US" sz="1200" dirty="0">
                        <a:latin typeface="メイリオ" pitchFamily="50" charset="-128"/>
                        <a:ea typeface="メイリオ" pitchFamily="50" charset="-128"/>
                        <a:cs typeface="メイリオ" pitchFamily="50" charset="-128"/>
                      </a:endParaRPr>
                    </a:p>
                  </a:txBody>
                  <a:tcPr anchor="ctr"/>
                </a:tc>
                <a:tc hMerge="1">
                  <a:txBody>
                    <a:bodyPr/>
                    <a:lstStyle/>
                    <a:p>
                      <a:endParaRPr kumimoji="1" lang="ja-JP" altLang="en-US"/>
                    </a:p>
                  </a:txBody>
                  <a:tcPr/>
                </a:tc>
              </a:tr>
              <a:tr h="405322">
                <a:tc>
                  <a:txBody>
                    <a:bodyPr/>
                    <a:lstStyle/>
                    <a:p>
                      <a:r>
                        <a:rPr kumimoji="1" lang="ja-JP" altLang="en-US" sz="1050" dirty="0" smtClean="0">
                          <a:latin typeface="メイリオ" pitchFamily="50" charset="-128"/>
                          <a:ea typeface="メイリオ" pitchFamily="50" charset="-128"/>
                          <a:cs typeface="メイリオ" pitchFamily="50" charset="-128"/>
                        </a:rPr>
                        <a:t>限度額管理の有無・方法</a:t>
                      </a:r>
                      <a:endParaRPr kumimoji="1" lang="ja-JP" altLang="en-US" sz="105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gridSpan="2">
                  <a:txBody>
                    <a:bodyPr/>
                    <a:lstStyle/>
                    <a:p>
                      <a:pPr algn="ctr"/>
                      <a:r>
                        <a:rPr kumimoji="1" lang="ja-JP" altLang="en-US" sz="1200" dirty="0" smtClean="0">
                          <a:latin typeface="メイリオ" pitchFamily="50" charset="-128"/>
                          <a:ea typeface="メイリオ" pitchFamily="50" charset="-128"/>
                          <a:cs typeface="メイリオ" pitchFamily="50" charset="-128"/>
                        </a:rPr>
                        <a:t>限度額管理の対象・国保連で管理</a:t>
                      </a:r>
                      <a:endParaRPr kumimoji="1" lang="ja-JP" altLang="en-US" sz="1200" dirty="0">
                        <a:latin typeface="メイリオ" pitchFamily="50" charset="-128"/>
                        <a:ea typeface="メイリオ" pitchFamily="50" charset="-128"/>
                        <a:cs typeface="メイリオ" pitchFamily="50" charset="-128"/>
                      </a:endParaRPr>
                    </a:p>
                  </a:txBody>
                  <a:tcPr anchor="ctr"/>
                </a:tc>
                <a:tc hMerge="1">
                  <a:txBody>
                    <a:bodyPr/>
                    <a:lstStyle/>
                    <a:p>
                      <a:endParaRPr kumimoji="1" lang="ja-JP" altLang="en-US"/>
                    </a:p>
                  </a:txBody>
                  <a:tcPr/>
                </a:tc>
              </a:tr>
              <a:tr h="386233">
                <a:tc>
                  <a:txBody>
                    <a:bodyPr/>
                    <a:lstStyle/>
                    <a:p>
                      <a:r>
                        <a:rPr kumimoji="1" lang="ja-JP" altLang="en-US" sz="1050" dirty="0" smtClean="0">
                          <a:latin typeface="メイリオ" pitchFamily="50" charset="-128"/>
                          <a:ea typeface="メイリオ" pitchFamily="50" charset="-128"/>
                          <a:cs typeface="メイリオ" pitchFamily="50" charset="-128"/>
                        </a:rPr>
                        <a:t>事業者への支払方法</a:t>
                      </a:r>
                      <a:endParaRPr kumimoji="1" lang="ja-JP" altLang="en-US" sz="105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gridSpan="2">
                  <a:txBody>
                    <a:bodyPr/>
                    <a:lstStyle/>
                    <a:p>
                      <a:pPr algn="ctr"/>
                      <a:r>
                        <a:rPr kumimoji="1" lang="ja-JP" altLang="en-US" sz="1200" dirty="0" smtClean="0">
                          <a:latin typeface="メイリオ" pitchFamily="50" charset="-128"/>
                          <a:ea typeface="メイリオ" pitchFamily="50" charset="-128"/>
                          <a:cs typeface="メイリオ" pitchFamily="50" charset="-128"/>
                        </a:rPr>
                        <a:t>国保連経由で審査・支払</a:t>
                      </a:r>
                      <a:endParaRPr kumimoji="1" lang="ja-JP" altLang="en-US" sz="1200" dirty="0">
                        <a:latin typeface="メイリオ" pitchFamily="50" charset="-128"/>
                        <a:ea typeface="メイリオ" pitchFamily="50" charset="-128"/>
                        <a:cs typeface="メイリオ" pitchFamily="50" charset="-128"/>
                      </a:endParaRPr>
                    </a:p>
                  </a:txBody>
                  <a:tcPr anchor="ctr"/>
                </a:tc>
                <a:tc hMerge="1">
                  <a:txBody>
                    <a:bodyPr/>
                    <a:lstStyle/>
                    <a:p>
                      <a:endParaRPr kumimoji="1" lang="ja-JP" altLang="en-US"/>
                    </a:p>
                  </a:txBody>
                  <a:tcPr/>
                </a:tc>
              </a:tr>
            </a:tbl>
          </a:graphicData>
        </a:graphic>
      </p:graphicFrame>
      <p:cxnSp>
        <p:nvCxnSpPr>
          <p:cNvPr id="5" name="直線コネクタ 4"/>
          <p:cNvCxnSpPr/>
          <p:nvPr/>
        </p:nvCxnSpPr>
        <p:spPr>
          <a:xfrm>
            <a:off x="107504" y="332656"/>
            <a:ext cx="1512168" cy="8640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スライド番号プレースホルダー 7"/>
          <p:cNvSpPr>
            <a:spLocks noGrp="1"/>
          </p:cNvSpPr>
          <p:nvPr>
            <p:ph type="sldNum" sz="quarter" idx="12"/>
          </p:nvPr>
        </p:nvSpPr>
        <p:spPr>
          <a:xfrm>
            <a:off x="3491880" y="6592267"/>
            <a:ext cx="2133600" cy="365125"/>
          </a:xfrm>
        </p:spPr>
        <p:txBody>
          <a:bodyPr/>
          <a:lstStyle/>
          <a:p>
            <a:pPr algn="ctr"/>
            <a:r>
              <a:rPr kumimoji="1" lang="ja-JP" altLang="en-US" sz="1600" b="1" dirty="0" smtClean="0">
                <a:solidFill>
                  <a:schemeClr val="tx1"/>
                </a:solidFill>
              </a:rPr>
              <a:t>１０</a:t>
            </a:r>
            <a:endParaRPr kumimoji="1" lang="ja-JP" altLang="en-US" sz="1600" b="1" dirty="0">
              <a:solidFill>
                <a:schemeClr val="tx1"/>
              </a:solidFill>
            </a:endParaRPr>
          </a:p>
        </p:txBody>
      </p:sp>
    </p:spTree>
    <p:extLst>
      <p:ext uri="{BB962C8B-B14F-4D97-AF65-F5344CB8AC3E}">
        <p14:creationId xmlns:p14="http://schemas.microsoft.com/office/powerpoint/2010/main" val="3821430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0" y="-27384"/>
            <a:ext cx="9144000" cy="648072"/>
          </a:xfrm>
          <a:prstGeom prst="roundRect">
            <a:avLst>
              <a:gd name="adj" fmla="val 0"/>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500"/>
              </a:lnSpc>
              <a:spcAft>
                <a:spcPts val="0"/>
              </a:spcAft>
            </a:pPr>
            <a:r>
              <a:rPr lang="ja-JP" altLang="en-US" sz="2000" b="1" kern="100" dirty="0" smtClean="0">
                <a:latin typeface="メイリオ" pitchFamily="50" charset="-128"/>
                <a:ea typeface="メイリオ" pitchFamily="50" charset="-128"/>
                <a:cs typeface="メイリオ" pitchFamily="50" charset="-128"/>
              </a:rPr>
              <a:t>指定等の基準について</a:t>
            </a:r>
            <a:endParaRPr lang="ja-JP" sz="2000" b="1" kern="100" dirty="0">
              <a:latin typeface="メイリオ" pitchFamily="50" charset="-128"/>
              <a:ea typeface="メイリオ" pitchFamily="50" charset="-128"/>
              <a:cs typeface="メイリオ" pitchFamily="50" charset="-128"/>
            </a:endParaRPr>
          </a:p>
        </p:txBody>
      </p:sp>
      <p:sp>
        <p:nvSpPr>
          <p:cNvPr id="5" name="角丸四角形 4"/>
          <p:cNvSpPr/>
          <p:nvPr/>
        </p:nvSpPr>
        <p:spPr>
          <a:xfrm>
            <a:off x="1187624" y="1306933"/>
            <a:ext cx="6441535" cy="540060"/>
          </a:xfrm>
          <a:prstGeom prst="roundRect">
            <a:avLst>
              <a:gd name="adj" fmla="val 41523"/>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lnSpc>
                <a:spcPts val="2000"/>
              </a:lnSpc>
            </a:pPr>
            <a:r>
              <a:rPr lang="ja-JP" altLang="en-US" b="1" dirty="0" smtClean="0">
                <a:solidFill>
                  <a:schemeClr val="tx1"/>
                </a:solidFill>
                <a:latin typeface="メイリオ" pitchFamily="50" charset="-128"/>
                <a:ea typeface="メイリオ" pitchFamily="50" charset="-128"/>
                <a:cs typeface="メイリオ" pitchFamily="50" charset="-128"/>
              </a:rPr>
              <a:t>介護予防訪問（通所）介護相当サービスの指定等の基準</a:t>
            </a:r>
          </a:p>
        </p:txBody>
      </p:sp>
      <p:sp>
        <p:nvSpPr>
          <p:cNvPr id="6" name="角丸四角形 5"/>
          <p:cNvSpPr/>
          <p:nvPr/>
        </p:nvSpPr>
        <p:spPr>
          <a:xfrm>
            <a:off x="983431" y="2348880"/>
            <a:ext cx="7103284" cy="1080120"/>
          </a:xfrm>
          <a:prstGeom prst="roundRect">
            <a:avLst>
              <a:gd name="adj" fmla="val 477"/>
            </a:avLst>
          </a:prstGeom>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lnSpc>
                <a:spcPts val="3000"/>
              </a:lnSpc>
            </a:pPr>
            <a:r>
              <a:rPr lang="ja-JP" altLang="en-US" b="1" dirty="0" smtClean="0">
                <a:solidFill>
                  <a:srgbClr val="FF0000"/>
                </a:solidFill>
                <a:latin typeface="メイリオ" pitchFamily="50" charset="-128"/>
                <a:ea typeface="メイリオ" pitchFamily="50" charset="-128"/>
                <a:cs typeface="メイリオ" pitchFamily="50" charset="-128"/>
              </a:rPr>
              <a:t>従来の介護予防訪問介護、介護予防通所介護</a:t>
            </a:r>
            <a:r>
              <a:rPr lang="ja-JP" altLang="en-US" dirty="0" smtClean="0">
                <a:solidFill>
                  <a:schemeClr val="tx1"/>
                </a:solidFill>
                <a:latin typeface="メイリオ" pitchFamily="50" charset="-128"/>
                <a:ea typeface="メイリオ" pitchFamily="50" charset="-128"/>
                <a:cs typeface="メイリオ" pitchFamily="50" charset="-128"/>
              </a:rPr>
              <a:t>と同一の内容を、</a:t>
            </a:r>
            <a:endParaRPr lang="en-US" altLang="ja-JP" dirty="0" smtClean="0">
              <a:solidFill>
                <a:schemeClr val="tx1"/>
              </a:solidFill>
              <a:latin typeface="メイリオ" pitchFamily="50" charset="-128"/>
              <a:ea typeface="メイリオ" pitchFamily="50" charset="-128"/>
              <a:cs typeface="メイリオ" pitchFamily="50" charset="-128"/>
            </a:endParaRPr>
          </a:p>
          <a:p>
            <a:pPr algn="ctr">
              <a:lnSpc>
                <a:spcPts val="3000"/>
              </a:lnSpc>
            </a:pPr>
            <a:r>
              <a:rPr lang="ja-JP" altLang="en-US" dirty="0" smtClean="0">
                <a:solidFill>
                  <a:schemeClr val="tx1"/>
                </a:solidFill>
                <a:latin typeface="メイリオ" pitchFamily="50" charset="-128"/>
                <a:ea typeface="メイリオ" pitchFamily="50" charset="-128"/>
                <a:cs typeface="メイリオ" pitchFamily="50" charset="-128"/>
              </a:rPr>
              <a:t>総合事業のサービスとして規定します。</a:t>
            </a:r>
          </a:p>
        </p:txBody>
      </p:sp>
      <p:sp>
        <p:nvSpPr>
          <p:cNvPr id="7" name="角丸四角形 6"/>
          <p:cNvSpPr/>
          <p:nvPr/>
        </p:nvSpPr>
        <p:spPr>
          <a:xfrm>
            <a:off x="997108" y="3861048"/>
            <a:ext cx="7103284" cy="1080120"/>
          </a:xfrm>
          <a:prstGeom prst="roundRect">
            <a:avLst>
              <a:gd name="adj" fmla="val 477"/>
            </a:avLst>
          </a:prstGeom>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lnSpc>
                <a:spcPts val="3000"/>
              </a:lnSpc>
            </a:pPr>
            <a:r>
              <a:rPr lang="ja-JP" altLang="en-US" dirty="0" smtClean="0">
                <a:solidFill>
                  <a:schemeClr val="tx1"/>
                </a:solidFill>
                <a:latin typeface="メイリオ" pitchFamily="50" charset="-128"/>
                <a:ea typeface="メイリオ" pitchFamily="50" charset="-128"/>
                <a:cs typeface="メイリオ" pitchFamily="50" charset="-128"/>
              </a:rPr>
              <a:t>指定・人員・設備・運営基準等についても</a:t>
            </a:r>
            <a:r>
              <a:rPr lang="ja-JP" altLang="en-US" sz="2000" b="1" dirty="0" smtClean="0">
                <a:solidFill>
                  <a:srgbClr val="FF0000"/>
                </a:solidFill>
                <a:latin typeface="メイリオ" pitchFamily="50" charset="-128"/>
                <a:ea typeface="メイリオ" pitchFamily="50" charset="-128"/>
                <a:cs typeface="メイリオ" pitchFamily="50" charset="-128"/>
              </a:rPr>
              <a:t>従来と同じ</a:t>
            </a:r>
            <a:r>
              <a:rPr lang="ja-JP" altLang="en-US" dirty="0" smtClean="0">
                <a:solidFill>
                  <a:schemeClr val="tx1"/>
                </a:solidFill>
                <a:latin typeface="メイリオ" pitchFamily="50" charset="-128"/>
                <a:ea typeface="メイリオ" pitchFamily="50" charset="-128"/>
                <a:cs typeface="メイリオ" pitchFamily="50" charset="-128"/>
              </a:rPr>
              <a:t>とします。</a:t>
            </a:r>
            <a:endParaRPr lang="en-US" altLang="ja-JP" dirty="0" smtClean="0">
              <a:solidFill>
                <a:schemeClr val="tx1"/>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6615865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直線コネクタ 32"/>
          <p:cNvCxnSpPr/>
          <p:nvPr/>
        </p:nvCxnSpPr>
        <p:spPr>
          <a:xfrm>
            <a:off x="2699792" y="4563126"/>
            <a:ext cx="0" cy="190821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H="1">
            <a:off x="3491879" y="4563126"/>
            <a:ext cx="2" cy="190821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1331640" y="4563126"/>
            <a:ext cx="1" cy="190821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 name="直線コネクタ 4"/>
          <p:cNvCxnSpPr/>
          <p:nvPr/>
        </p:nvCxnSpPr>
        <p:spPr>
          <a:xfrm>
            <a:off x="539552" y="4563126"/>
            <a:ext cx="0" cy="190821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 name="角丸四角形 3"/>
          <p:cNvSpPr/>
          <p:nvPr/>
        </p:nvSpPr>
        <p:spPr>
          <a:xfrm>
            <a:off x="0" y="-27384"/>
            <a:ext cx="9144000" cy="792088"/>
          </a:xfrm>
          <a:prstGeom prst="roundRect">
            <a:avLst>
              <a:gd name="adj" fmla="val 0"/>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spcAft>
                <a:spcPts val="0"/>
              </a:spcAft>
            </a:pPr>
            <a:r>
              <a:rPr lang="ja-JP" altLang="en-US" sz="2000" b="1" kern="100" dirty="0" smtClean="0">
                <a:latin typeface="メイリオ" pitchFamily="50" charset="-128"/>
                <a:ea typeface="メイリオ" pitchFamily="50" charset="-128"/>
                <a:cs typeface="メイリオ" pitchFamily="50" charset="-128"/>
              </a:rPr>
              <a:t>事業者の指定 </a:t>
            </a:r>
            <a:r>
              <a:rPr lang="ja-JP" altLang="en-US" sz="2400" b="1" kern="100" dirty="0" smtClean="0">
                <a:latin typeface="メイリオ" pitchFamily="50" charset="-128"/>
                <a:ea typeface="メイリオ" pitchFamily="50" charset="-128"/>
                <a:cs typeface="メイリオ" pitchFamily="50" charset="-128"/>
              </a:rPr>
              <a:t>①</a:t>
            </a:r>
            <a:endParaRPr lang="en-US" altLang="ja-JP" sz="2400" b="1" kern="100" dirty="0" smtClean="0">
              <a:latin typeface="メイリオ" pitchFamily="50" charset="-128"/>
              <a:ea typeface="メイリオ" pitchFamily="50" charset="-128"/>
              <a:cs typeface="メイリオ" pitchFamily="50" charset="-128"/>
            </a:endParaRPr>
          </a:p>
          <a:p>
            <a:pPr algn="ctr">
              <a:lnSpc>
                <a:spcPts val="2000"/>
              </a:lnSpc>
            </a:pPr>
            <a:r>
              <a:rPr lang="en-US" altLang="ja-JP" sz="1600" b="1" dirty="0">
                <a:solidFill>
                  <a:schemeClr val="tx1"/>
                </a:solidFill>
                <a:latin typeface="メイリオ" pitchFamily="50" charset="-128"/>
                <a:ea typeface="メイリオ" pitchFamily="50" charset="-128"/>
                <a:cs typeface="メイリオ" pitchFamily="50" charset="-128"/>
              </a:rPr>
              <a:t>H27</a:t>
            </a:r>
            <a:r>
              <a:rPr lang="ja-JP" altLang="en-US" sz="1600" b="1" dirty="0">
                <a:solidFill>
                  <a:schemeClr val="tx1"/>
                </a:solidFill>
                <a:latin typeface="メイリオ" pitchFamily="50" charset="-128"/>
                <a:ea typeface="メイリオ" pitchFamily="50" charset="-128"/>
                <a:cs typeface="メイリオ" pitchFamily="50" charset="-128"/>
              </a:rPr>
              <a:t>･</a:t>
            </a:r>
            <a:r>
              <a:rPr lang="en-US" altLang="ja-JP" sz="1600" b="1" dirty="0">
                <a:solidFill>
                  <a:schemeClr val="tx1"/>
                </a:solidFill>
                <a:latin typeface="メイリオ" pitchFamily="50" charset="-128"/>
                <a:ea typeface="メイリオ" pitchFamily="50" charset="-128"/>
                <a:cs typeface="メイリオ" pitchFamily="50" charset="-128"/>
              </a:rPr>
              <a:t>3</a:t>
            </a:r>
            <a:r>
              <a:rPr lang="ja-JP" altLang="en-US" sz="1600" b="1" dirty="0">
                <a:solidFill>
                  <a:schemeClr val="tx1"/>
                </a:solidFill>
                <a:latin typeface="メイリオ" pitchFamily="50" charset="-128"/>
                <a:ea typeface="メイリオ" pitchFamily="50" charset="-128"/>
                <a:cs typeface="メイリオ" pitchFamily="50" charset="-128"/>
              </a:rPr>
              <a:t>･</a:t>
            </a:r>
            <a:r>
              <a:rPr lang="en-US" altLang="ja-JP" sz="1600" b="1" dirty="0">
                <a:solidFill>
                  <a:schemeClr val="tx1"/>
                </a:solidFill>
                <a:latin typeface="メイリオ" pitchFamily="50" charset="-128"/>
                <a:ea typeface="メイリオ" pitchFamily="50" charset="-128"/>
                <a:cs typeface="メイリオ" pitchFamily="50" charset="-128"/>
              </a:rPr>
              <a:t>31</a:t>
            </a:r>
            <a:r>
              <a:rPr lang="ja-JP" altLang="en-US" sz="1600" b="1" dirty="0" err="1" smtClean="0">
                <a:solidFill>
                  <a:schemeClr val="tx1"/>
                </a:solidFill>
                <a:latin typeface="メイリオ" pitchFamily="50" charset="-128"/>
                <a:ea typeface="メイリオ" pitchFamily="50" charset="-128"/>
                <a:cs typeface="メイリオ" pitchFamily="50" charset="-128"/>
              </a:rPr>
              <a:t>までに</a:t>
            </a:r>
            <a:r>
              <a:rPr lang="ja-JP" altLang="en-US" sz="1600" b="1" dirty="0" smtClean="0">
                <a:solidFill>
                  <a:schemeClr val="tx1"/>
                </a:solidFill>
                <a:latin typeface="メイリオ" pitchFamily="50" charset="-128"/>
                <a:ea typeface="メイリオ" pitchFamily="50" charset="-128"/>
                <a:cs typeface="メイリオ" pitchFamily="50" charset="-128"/>
              </a:rPr>
              <a:t>介護予防訪問介護・介護予防通所介護の</a:t>
            </a:r>
            <a:r>
              <a:rPr lang="ja-JP" altLang="en-US" sz="1600" b="1" dirty="0">
                <a:solidFill>
                  <a:schemeClr val="tx1"/>
                </a:solidFill>
                <a:latin typeface="メイリオ" pitchFamily="50" charset="-128"/>
                <a:ea typeface="メイリオ" pitchFamily="50" charset="-128"/>
                <a:cs typeface="メイリオ" pitchFamily="50" charset="-128"/>
              </a:rPr>
              <a:t>指定を受けていた</a:t>
            </a:r>
            <a:r>
              <a:rPr lang="ja-JP" altLang="en-US" sz="1600" b="1" dirty="0" smtClean="0">
                <a:solidFill>
                  <a:schemeClr val="tx1"/>
                </a:solidFill>
                <a:latin typeface="メイリオ" pitchFamily="50" charset="-128"/>
                <a:ea typeface="メイリオ" pitchFamily="50" charset="-128"/>
                <a:cs typeface="メイリオ" pitchFamily="50" charset="-128"/>
              </a:rPr>
              <a:t>事業者</a:t>
            </a:r>
            <a:endParaRPr lang="ja-JP" sz="2400" b="1" kern="100" dirty="0">
              <a:latin typeface="メイリオ" pitchFamily="50" charset="-128"/>
              <a:ea typeface="メイリオ" pitchFamily="50" charset="-128"/>
              <a:cs typeface="メイリオ" pitchFamily="50" charset="-128"/>
            </a:endParaRPr>
          </a:p>
        </p:txBody>
      </p:sp>
      <p:sp>
        <p:nvSpPr>
          <p:cNvPr id="6" name="角丸四角形 5"/>
          <p:cNvSpPr/>
          <p:nvPr/>
        </p:nvSpPr>
        <p:spPr>
          <a:xfrm>
            <a:off x="179512" y="764704"/>
            <a:ext cx="8856984" cy="3168352"/>
          </a:xfrm>
          <a:prstGeom prst="roundRect">
            <a:avLst>
              <a:gd name="adj" fmla="val 477"/>
            </a:avLst>
          </a:prstGeom>
          <a:ln w="12700">
            <a:no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ja-JP" altLang="en-US" sz="1400" b="1" dirty="0">
                <a:solidFill>
                  <a:schemeClr val="tx1"/>
                </a:solidFill>
                <a:latin typeface="メイリオ" pitchFamily="50" charset="-128"/>
                <a:ea typeface="メイリオ" pitchFamily="50" charset="-128"/>
                <a:cs typeface="メイリオ" pitchFamily="50" charset="-128"/>
              </a:rPr>
              <a:t>　</a:t>
            </a:r>
            <a:r>
              <a:rPr lang="ja-JP" altLang="en-US" sz="1400" b="1" dirty="0" smtClean="0">
                <a:solidFill>
                  <a:schemeClr val="tx1"/>
                </a:solidFill>
                <a:latin typeface="メイリオ" pitchFamily="50" charset="-128"/>
                <a:ea typeface="メイリオ" pitchFamily="50" charset="-128"/>
                <a:cs typeface="メイリオ" pitchFamily="50" charset="-128"/>
              </a:rPr>
              <a:t>○　</a:t>
            </a:r>
            <a:r>
              <a:rPr lang="ja-JP" altLang="en-US" sz="1600" b="1" dirty="0" smtClean="0">
                <a:solidFill>
                  <a:srgbClr val="00B050"/>
                </a:solidFill>
                <a:latin typeface="メイリオ" pitchFamily="50" charset="-128"/>
                <a:ea typeface="メイリオ" pitchFamily="50" charset="-128"/>
                <a:cs typeface="メイリオ" pitchFamily="50" charset="-128"/>
              </a:rPr>
              <a:t>現在</a:t>
            </a:r>
            <a:r>
              <a:rPr lang="ja-JP" altLang="en-US" sz="1400" dirty="0" smtClean="0">
                <a:solidFill>
                  <a:schemeClr val="tx1"/>
                </a:solidFill>
                <a:latin typeface="メイリオ" pitchFamily="50" charset="-128"/>
                <a:ea typeface="メイリオ" pitchFamily="50" charset="-128"/>
                <a:cs typeface="メイリオ" pitchFamily="50" charset="-128"/>
              </a:rPr>
              <a:t>、</a:t>
            </a:r>
            <a:r>
              <a:rPr lang="en-US" altLang="ja-JP" sz="1400" dirty="0" smtClean="0">
                <a:solidFill>
                  <a:schemeClr val="tx1"/>
                </a:solidFill>
                <a:latin typeface="メイリオ" pitchFamily="50" charset="-128"/>
                <a:ea typeface="メイリオ" pitchFamily="50" charset="-128"/>
                <a:cs typeface="メイリオ" pitchFamily="50" charset="-128"/>
              </a:rPr>
              <a:t>27</a:t>
            </a:r>
            <a:r>
              <a:rPr lang="ja-JP" altLang="en-US" sz="1400" dirty="0" smtClean="0">
                <a:solidFill>
                  <a:schemeClr val="tx1"/>
                </a:solidFill>
                <a:latin typeface="メイリオ" pitchFamily="50" charset="-128"/>
                <a:ea typeface="メイリオ" pitchFamily="50" charset="-128"/>
                <a:cs typeface="メイリオ" pitchFamily="50" charset="-128"/>
              </a:rPr>
              <a:t>年</a:t>
            </a:r>
            <a:r>
              <a:rPr lang="en-US" altLang="ja-JP" sz="1400" dirty="0" smtClean="0">
                <a:solidFill>
                  <a:schemeClr val="tx1"/>
                </a:solidFill>
                <a:latin typeface="メイリオ" pitchFamily="50" charset="-128"/>
                <a:ea typeface="メイリオ" pitchFamily="50" charset="-128"/>
                <a:cs typeface="メイリオ" pitchFamily="50" charset="-128"/>
              </a:rPr>
              <a:t>4</a:t>
            </a:r>
            <a:r>
              <a:rPr lang="ja-JP" altLang="en-US" sz="1400" dirty="0" smtClean="0">
                <a:solidFill>
                  <a:schemeClr val="tx1"/>
                </a:solidFill>
                <a:latin typeface="メイリオ" pitchFamily="50" charset="-128"/>
                <a:ea typeface="メイリオ" pitchFamily="50" charset="-128"/>
                <a:cs typeface="メイリオ" pitchFamily="50" charset="-128"/>
              </a:rPr>
              <a:t>月</a:t>
            </a:r>
            <a:r>
              <a:rPr lang="en-US" altLang="ja-JP" sz="1400" dirty="0" smtClean="0">
                <a:solidFill>
                  <a:schemeClr val="tx1"/>
                </a:solidFill>
                <a:latin typeface="メイリオ" pitchFamily="50" charset="-128"/>
                <a:ea typeface="メイリオ" pitchFamily="50" charset="-128"/>
                <a:cs typeface="メイリオ" pitchFamily="50" charset="-128"/>
              </a:rPr>
              <a:t>1</a:t>
            </a:r>
            <a:r>
              <a:rPr lang="ja-JP" altLang="en-US" sz="1400" dirty="0" smtClean="0">
                <a:solidFill>
                  <a:schemeClr val="tx1"/>
                </a:solidFill>
                <a:latin typeface="メイリオ" pitchFamily="50" charset="-128"/>
                <a:ea typeface="メイリオ" pitchFamily="50" charset="-128"/>
                <a:cs typeface="メイリオ" pitchFamily="50" charset="-128"/>
              </a:rPr>
              <a:t>日に総合事業の指定を受けたものとみなされています</a:t>
            </a:r>
            <a:r>
              <a:rPr lang="ja-JP" altLang="en-US" sz="1600" b="1" dirty="0" smtClean="0">
                <a:solidFill>
                  <a:srgbClr val="00B050"/>
                </a:solidFill>
                <a:latin typeface="メイリオ" pitchFamily="50" charset="-128"/>
                <a:ea typeface="メイリオ" pitchFamily="50" charset="-128"/>
                <a:cs typeface="メイリオ" pitchFamily="50" charset="-128"/>
              </a:rPr>
              <a:t>（みなし指定）</a:t>
            </a:r>
            <a:r>
              <a:rPr lang="ja-JP" altLang="en-US" sz="1400" b="1" dirty="0" smtClean="0">
                <a:solidFill>
                  <a:schemeClr val="tx1"/>
                </a:solidFill>
                <a:latin typeface="メイリオ" pitchFamily="50" charset="-128"/>
                <a:ea typeface="メイリオ" pitchFamily="50" charset="-128"/>
                <a:cs typeface="メイリオ" pitchFamily="50" charset="-128"/>
              </a:rPr>
              <a:t>。</a:t>
            </a:r>
            <a:endParaRPr lang="en-US" altLang="ja-JP" sz="1400" b="1"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400" b="1" dirty="0">
                <a:solidFill>
                  <a:schemeClr val="tx1"/>
                </a:solidFill>
                <a:latin typeface="メイリオ" pitchFamily="50" charset="-128"/>
                <a:ea typeface="メイリオ" pitchFamily="50" charset="-128"/>
                <a:cs typeface="メイリオ" pitchFamily="50" charset="-128"/>
              </a:rPr>
              <a:t>　</a:t>
            </a:r>
            <a:r>
              <a:rPr lang="ja-JP" altLang="en-US" sz="1400" b="1" dirty="0" smtClean="0">
                <a:solidFill>
                  <a:schemeClr val="tx1"/>
                </a:solidFill>
                <a:latin typeface="メイリオ" pitchFamily="50" charset="-128"/>
                <a:ea typeface="メイリオ" pitchFamily="50" charset="-128"/>
                <a:cs typeface="メイリオ" pitchFamily="50" charset="-128"/>
              </a:rPr>
              <a:t>　　</a:t>
            </a:r>
            <a:r>
              <a:rPr lang="ja-JP" altLang="en-US" sz="1400" dirty="0" smtClean="0">
                <a:solidFill>
                  <a:schemeClr val="tx1"/>
                </a:solidFill>
                <a:latin typeface="メイリオ" pitchFamily="50" charset="-128"/>
                <a:ea typeface="メイリオ" pitchFamily="50" charset="-128"/>
                <a:cs typeface="メイリオ" pitchFamily="50" charset="-128"/>
              </a:rPr>
              <a:t>みなし指定は、現行の予防給付からの円滑な移行のため、全市町村に効力が及ぶこととしています。</a:t>
            </a:r>
            <a:endParaRPr lang="en-US" altLang="ja-JP" sz="1600" dirty="0" smtClean="0">
              <a:solidFill>
                <a:schemeClr val="tx1"/>
              </a:solidFill>
              <a:latin typeface="メイリオ" pitchFamily="50" charset="-128"/>
              <a:ea typeface="メイリオ" pitchFamily="50" charset="-128"/>
              <a:cs typeface="メイリオ" pitchFamily="50" charset="-128"/>
            </a:endParaRPr>
          </a:p>
          <a:p>
            <a:pPr algn="ctr">
              <a:lnSpc>
                <a:spcPts val="2500"/>
              </a:lnSpc>
            </a:pPr>
            <a:r>
              <a:rPr lang="ja-JP" altLang="en-US" sz="1400" dirty="0" smtClean="0">
                <a:solidFill>
                  <a:schemeClr val="tx1"/>
                </a:solidFill>
                <a:latin typeface="メイリオ" pitchFamily="50" charset="-128"/>
                <a:ea typeface="メイリオ" pitchFamily="50" charset="-128"/>
                <a:cs typeface="メイリオ" pitchFamily="50" charset="-128"/>
              </a:rPr>
              <a:t>　　（　みなし指定の有効期間は、</a:t>
            </a:r>
            <a:r>
              <a:rPr lang="ja-JP" altLang="en-US" sz="1400" b="1" dirty="0" smtClean="0">
                <a:solidFill>
                  <a:srgbClr val="FF0000"/>
                </a:solidFill>
                <a:latin typeface="メイリオ" pitchFamily="50" charset="-128"/>
                <a:ea typeface="メイリオ" pitchFamily="50" charset="-128"/>
                <a:cs typeface="メイリオ" pitchFamily="50" charset="-128"/>
              </a:rPr>
              <a:t>平成</a:t>
            </a:r>
            <a:r>
              <a:rPr lang="en-US" altLang="ja-JP" sz="1400" b="1" dirty="0" smtClean="0">
                <a:solidFill>
                  <a:srgbClr val="FF0000"/>
                </a:solidFill>
                <a:latin typeface="メイリオ" pitchFamily="50" charset="-128"/>
                <a:ea typeface="メイリオ" pitchFamily="50" charset="-128"/>
                <a:cs typeface="メイリオ" pitchFamily="50" charset="-128"/>
              </a:rPr>
              <a:t>30</a:t>
            </a:r>
            <a:r>
              <a:rPr lang="ja-JP" altLang="en-US" sz="1400" b="1" dirty="0" smtClean="0">
                <a:solidFill>
                  <a:srgbClr val="FF0000"/>
                </a:solidFill>
                <a:latin typeface="メイリオ" pitchFamily="50" charset="-128"/>
                <a:ea typeface="メイリオ" pitchFamily="50" charset="-128"/>
                <a:cs typeface="メイリオ" pitchFamily="50" charset="-128"/>
              </a:rPr>
              <a:t>年</a:t>
            </a:r>
            <a:r>
              <a:rPr lang="en-US" altLang="ja-JP" sz="1400" b="1" dirty="0" smtClean="0">
                <a:solidFill>
                  <a:srgbClr val="FF0000"/>
                </a:solidFill>
                <a:latin typeface="メイリオ" pitchFamily="50" charset="-128"/>
                <a:ea typeface="メイリオ" pitchFamily="50" charset="-128"/>
                <a:cs typeface="メイリオ" pitchFamily="50" charset="-128"/>
              </a:rPr>
              <a:t>3</a:t>
            </a:r>
            <a:r>
              <a:rPr lang="ja-JP" altLang="en-US" sz="1400" b="1" dirty="0" smtClean="0">
                <a:solidFill>
                  <a:srgbClr val="FF0000"/>
                </a:solidFill>
                <a:latin typeface="メイリオ" pitchFamily="50" charset="-128"/>
                <a:ea typeface="メイリオ" pitchFamily="50" charset="-128"/>
                <a:cs typeface="メイリオ" pitchFamily="50" charset="-128"/>
              </a:rPr>
              <a:t>月</a:t>
            </a:r>
            <a:r>
              <a:rPr lang="en-US" altLang="ja-JP" sz="1400" b="1" dirty="0" smtClean="0">
                <a:solidFill>
                  <a:srgbClr val="FF0000"/>
                </a:solidFill>
                <a:latin typeface="メイリオ" pitchFamily="50" charset="-128"/>
                <a:ea typeface="メイリオ" pitchFamily="50" charset="-128"/>
                <a:cs typeface="メイリオ" pitchFamily="50" charset="-128"/>
              </a:rPr>
              <a:t>31</a:t>
            </a:r>
            <a:r>
              <a:rPr lang="ja-JP" altLang="en-US" sz="1400" b="1" dirty="0" smtClean="0">
                <a:solidFill>
                  <a:srgbClr val="FF0000"/>
                </a:solidFill>
                <a:latin typeface="メイリオ" pitchFamily="50" charset="-128"/>
                <a:ea typeface="メイリオ" pitchFamily="50" charset="-128"/>
                <a:cs typeface="メイリオ" pitchFamily="50" charset="-128"/>
              </a:rPr>
              <a:t>日まで</a:t>
            </a:r>
            <a:r>
              <a:rPr lang="ja-JP" altLang="en-US" sz="1400" dirty="0" smtClean="0">
                <a:solidFill>
                  <a:schemeClr val="tx1"/>
                </a:solidFill>
                <a:latin typeface="メイリオ" pitchFamily="50" charset="-128"/>
                <a:ea typeface="メイリオ" pitchFamily="50" charset="-128"/>
                <a:cs typeface="メイリオ" pitchFamily="50" charset="-128"/>
              </a:rPr>
              <a:t>です。</a:t>
            </a:r>
            <a:r>
              <a:rPr lang="en-US" altLang="ja-JP" sz="1400" dirty="0" smtClean="0">
                <a:solidFill>
                  <a:schemeClr val="tx1"/>
                </a:solidFill>
                <a:latin typeface="メイリオ" pitchFamily="50" charset="-128"/>
                <a:ea typeface="メイリオ" pitchFamily="50" charset="-128"/>
                <a:cs typeface="メイリオ" pitchFamily="50" charset="-128"/>
              </a:rPr>
              <a:t>〈</a:t>
            </a:r>
            <a:r>
              <a:rPr lang="ja-JP" altLang="en-US" sz="1400" dirty="0" smtClean="0">
                <a:solidFill>
                  <a:schemeClr val="tx1"/>
                </a:solidFill>
                <a:latin typeface="メイリオ" pitchFamily="50" charset="-128"/>
                <a:ea typeface="メイリオ" pitchFamily="50" charset="-128"/>
                <a:cs typeface="メイリオ" pitchFamily="50" charset="-128"/>
              </a:rPr>
              <a:t>事業所番号は変更なし</a:t>
            </a:r>
            <a:r>
              <a:rPr lang="en-US" altLang="ja-JP" sz="1400" dirty="0" smtClean="0">
                <a:solidFill>
                  <a:schemeClr val="tx1"/>
                </a:solidFill>
                <a:latin typeface="メイリオ" pitchFamily="50" charset="-128"/>
                <a:ea typeface="メイリオ" pitchFamily="50" charset="-128"/>
                <a:cs typeface="メイリオ" pitchFamily="50" charset="-128"/>
              </a:rPr>
              <a:t>〉</a:t>
            </a:r>
            <a:r>
              <a:rPr lang="ja-JP" altLang="en-US" sz="1400" dirty="0" smtClean="0">
                <a:solidFill>
                  <a:schemeClr val="tx1"/>
                </a:solidFill>
                <a:latin typeface="メイリオ" pitchFamily="50" charset="-128"/>
                <a:ea typeface="メイリオ" pitchFamily="50" charset="-128"/>
                <a:cs typeface="メイリオ" pitchFamily="50" charset="-128"/>
              </a:rPr>
              <a:t>　）</a:t>
            </a:r>
            <a:r>
              <a:rPr lang="ja-JP" altLang="en-US" sz="1400" b="1" dirty="0" smtClean="0">
                <a:solidFill>
                  <a:srgbClr val="0070C0"/>
                </a:solidFill>
                <a:latin typeface="メイリオ" pitchFamily="50" charset="-128"/>
                <a:ea typeface="メイリオ" pitchFamily="50" charset="-128"/>
                <a:cs typeface="メイリオ" pitchFamily="50" charset="-128"/>
              </a:rPr>
              <a:t>　　</a:t>
            </a:r>
            <a:endParaRPr lang="en-US" altLang="ja-JP" sz="1400" b="1" dirty="0" smtClean="0">
              <a:solidFill>
                <a:srgbClr val="0070C0"/>
              </a:solidFill>
              <a:latin typeface="メイリオ" pitchFamily="50" charset="-128"/>
              <a:ea typeface="メイリオ" pitchFamily="50" charset="-128"/>
              <a:cs typeface="メイリオ" pitchFamily="50" charset="-128"/>
            </a:endParaRPr>
          </a:p>
          <a:p>
            <a:pPr>
              <a:lnSpc>
                <a:spcPts val="1200"/>
              </a:lnSpc>
            </a:pPr>
            <a:r>
              <a:rPr lang="ja-JP" altLang="en-US" sz="1400" b="1" dirty="0">
                <a:solidFill>
                  <a:srgbClr val="0070C0"/>
                </a:solidFill>
                <a:latin typeface="メイリオ" pitchFamily="50" charset="-128"/>
                <a:ea typeface="メイリオ" pitchFamily="50" charset="-128"/>
                <a:cs typeface="メイリオ" pitchFamily="50" charset="-128"/>
              </a:rPr>
              <a:t>　</a:t>
            </a:r>
            <a:r>
              <a:rPr lang="ja-JP" altLang="en-US" sz="1400" b="1" dirty="0" smtClean="0">
                <a:solidFill>
                  <a:srgbClr val="0070C0"/>
                </a:solidFill>
                <a:latin typeface="メイリオ" pitchFamily="50" charset="-128"/>
                <a:ea typeface="メイリオ" pitchFamily="50" charset="-128"/>
                <a:cs typeface="メイリオ" pitchFamily="50" charset="-128"/>
              </a:rPr>
              <a:t>　</a:t>
            </a:r>
            <a:r>
              <a:rPr lang="ja-JP" altLang="en-US" sz="1400" dirty="0" smtClean="0">
                <a:solidFill>
                  <a:srgbClr val="0070C0"/>
                </a:solidFill>
                <a:latin typeface="メイリオ" pitchFamily="50" charset="-128"/>
                <a:ea typeface="メイリオ" pitchFamily="50" charset="-128"/>
                <a:cs typeface="メイリオ" pitchFamily="50" charset="-128"/>
              </a:rPr>
              <a:t>　</a:t>
            </a:r>
            <a:r>
              <a:rPr lang="ja-JP" altLang="en-US" sz="1400" dirty="0" smtClean="0">
                <a:solidFill>
                  <a:schemeClr val="tx1"/>
                </a:solidFill>
                <a:latin typeface="メイリオ" pitchFamily="50" charset="-128"/>
                <a:ea typeface="メイリオ" pitchFamily="50" charset="-128"/>
                <a:cs typeface="メイリオ" pitchFamily="50" charset="-128"/>
              </a:rPr>
              <a:t>　　</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400" b="1" dirty="0" smtClean="0">
                <a:solidFill>
                  <a:schemeClr val="tx1"/>
                </a:solidFill>
                <a:latin typeface="メイリオ" pitchFamily="50" charset="-128"/>
                <a:ea typeface="メイリオ" pitchFamily="50" charset="-128"/>
                <a:cs typeface="メイリオ" pitchFamily="50" charset="-128"/>
              </a:rPr>
              <a:t>　○　</a:t>
            </a:r>
            <a:r>
              <a:rPr lang="ja-JP" altLang="en-US" b="1" dirty="0" smtClean="0">
                <a:solidFill>
                  <a:srgbClr val="00B050"/>
                </a:solidFill>
                <a:latin typeface="メイリオ" pitchFamily="50" charset="-128"/>
                <a:ea typeface="メイリオ" pitchFamily="50" charset="-128"/>
                <a:cs typeface="メイリオ" pitchFamily="50" charset="-128"/>
              </a:rPr>
              <a:t>今後</a:t>
            </a:r>
            <a:r>
              <a:rPr lang="ja-JP" altLang="en-US" sz="1400" dirty="0" smtClean="0">
                <a:solidFill>
                  <a:schemeClr val="tx1"/>
                </a:solidFill>
                <a:latin typeface="メイリオ" pitchFamily="50" charset="-128"/>
                <a:ea typeface="メイリオ" pitchFamily="50" charset="-128"/>
                <a:cs typeface="メイリオ" pitchFamily="50" charset="-128"/>
              </a:rPr>
              <a:t>、平成</a:t>
            </a:r>
            <a:r>
              <a:rPr lang="en-US" altLang="ja-JP" sz="1400" dirty="0" smtClean="0">
                <a:solidFill>
                  <a:schemeClr val="tx1"/>
                </a:solidFill>
                <a:latin typeface="メイリオ" pitchFamily="50" charset="-128"/>
                <a:ea typeface="メイリオ" pitchFamily="50" charset="-128"/>
                <a:cs typeface="メイリオ" pitchFamily="50" charset="-128"/>
              </a:rPr>
              <a:t>30</a:t>
            </a:r>
            <a:r>
              <a:rPr lang="ja-JP" altLang="en-US" sz="1400" dirty="0" smtClean="0">
                <a:solidFill>
                  <a:schemeClr val="tx1"/>
                </a:solidFill>
                <a:latin typeface="メイリオ" pitchFamily="50" charset="-128"/>
                <a:ea typeface="メイリオ" pitchFamily="50" charset="-128"/>
                <a:cs typeface="メイリオ" pitchFamily="50" charset="-128"/>
              </a:rPr>
              <a:t>年</a:t>
            </a:r>
            <a:r>
              <a:rPr lang="en-US" altLang="ja-JP" sz="1400" dirty="0" smtClean="0">
                <a:solidFill>
                  <a:schemeClr val="tx1"/>
                </a:solidFill>
                <a:latin typeface="メイリオ" pitchFamily="50" charset="-128"/>
                <a:ea typeface="メイリオ" pitchFamily="50" charset="-128"/>
                <a:cs typeface="メイリオ" pitchFamily="50" charset="-128"/>
              </a:rPr>
              <a:t>4</a:t>
            </a:r>
            <a:r>
              <a:rPr lang="ja-JP" altLang="en-US" sz="1400" dirty="0" smtClean="0">
                <a:solidFill>
                  <a:schemeClr val="tx1"/>
                </a:solidFill>
                <a:latin typeface="メイリオ" pitchFamily="50" charset="-128"/>
                <a:ea typeface="メイリオ" pitchFamily="50" charset="-128"/>
                <a:cs typeface="メイリオ" pitchFamily="50" charset="-128"/>
              </a:rPr>
              <a:t>月以降も事業を継続する場合は、総合事業の指定の更新が必要です。</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gn="ctr">
              <a:lnSpc>
                <a:spcPts val="2500"/>
              </a:lnSpc>
            </a:pPr>
            <a:r>
              <a:rPr lang="ja-JP" altLang="en-US" sz="1400" b="1" dirty="0" smtClean="0">
                <a:solidFill>
                  <a:schemeClr val="tx1"/>
                </a:solidFill>
                <a:latin typeface="メイリオ" pitchFamily="50" charset="-128"/>
                <a:ea typeface="メイリオ" pitchFamily="50" charset="-128"/>
                <a:cs typeface="メイリオ" pitchFamily="50" charset="-128"/>
              </a:rPr>
              <a:t>　よって、現在みなし指定の事業者については、</a:t>
            </a:r>
            <a:endParaRPr lang="en-US" altLang="ja-JP" sz="1400" b="1" dirty="0" smtClean="0">
              <a:solidFill>
                <a:schemeClr val="tx1"/>
              </a:solidFill>
              <a:latin typeface="メイリオ" pitchFamily="50" charset="-128"/>
              <a:ea typeface="メイリオ" pitchFamily="50" charset="-128"/>
              <a:cs typeface="メイリオ" pitchFamily="50" charset="-128"/>
            </a:endParaRPr>
          </a:p>
          <a:p>
            <a:pPr algn="ctr">
              <a:lnSpc>
                <a:spcPts val="1500"/>
              </a:lnSpc>
            </a:pPr>
            <a:endParaRPr lang="en-US" altLang="ja-JP" sz="1400" b="1" dirty="0" smtClean="0">
              <a:solidFill>
                <a:schemeClr val="tx1"/>
              </a:solidFill>
              <a:latin typeface="メイリオ" pitchFamily="50" charset="-128"/>
              <a:ea typeface="メイリオ" pitchFamily="50" charset="-128"/>
              <a:cs typeface="メイリオ" pitchFamily="50" charset="-128"/>
            </a:endParaRPr>
          </a:p>
          <a:p>
            <a:pPr algn="ctr">
              <a:lnSpc>
                <a:spcPts val="2500"/>
              </a:lnSpc>
            </a:pPr>
            <a:r>
              <a:rPr lang="ja-JP" altLang="en-US" sz="1400" b="1" dirty="0">
                <a:solidFill>
                  <a:schemeClr val="tx1"/>
                </a:solidFill>
                <a:latin typeface="メイリオ" pitchFamily="50" charset="-128"/>
                <a:ea typeface="メイリオ" pitchFamily="50" charset="-128"/>
                <a:cs typeface="メイリオ" pitchFamily="50" charset="-128"/>
              </a:rPr>
              <a:t>　</a:t>
            </a:r>
            <a:r>
              <a:rPr lang="ja-JP" altLang="en-US" sz="1400" b="1" dirty="0" smtClean="0">
                <a:solidFill>
                  <a:schemeClr val="tx1"/>
                </a:solidFill>
                <a:latin typeface="メイリオ" pitchFamily="50" charset="-128"/>
                <a:ea typeface="メイリオ" pitchFamily="50" charset="-128"/>
                <a:cs typeface="メイリオ" pitchFamily="50" charset="-128"/>
              </a:rPr>
              <a:t>　　</a:t>
            </a:r>
            <a:r>
              <a:rPr lang="ja-JP" altLang="en-US" sz="1600" b="1" u="sng" dirty="0" smtClean="0">
                <a:solidFill>
                  <a:srgbClr val="FF0000"/>
                </a:solidFill>
                <a:latin typeface="メイリオ" pitchFamily="50" charset="-128"/>
                <a:ea typeface="メイリオ" pitchFamily="50" charset="-128"/>
                <a:cs typeface="メイリオ" pitchFamily="50" charset="-128"/>
              </a:rPr>
              <a:t>平成３０年４月から</a:t>
            </a:r>
            <a:r>
              <a:rPr lang="ja-JP" altLang="en-US" sz="1400" b="1" u="sng" dirty="0" smtClean="0">
                <a:solidFill>
                  <a:schemeClr val="tx1"/>
                </a:solidFill>
                <a:latin typeface="メイリオ" pitchFamily="50" charset="-128"/>
                <a:ea typeface="メイリオ" pitchFamily="50" charset="-128"/>
                <a:cs typeface="メイリオ" pitchFamily="50" charset="-128"/>
              </a:rPr>
              <a:t>総合事業の指定（町）を受ける必要</a:t>
            </a:r>
            <a:r>
              <a:rPr lang="ja-JP" altLang="en-US" sz="1400" dirty="0" smtClean="0">
                <a:solidFill>
                  <a:schemeClr val="tx1"/>
                </a:solidFill>
                <a:latin typeface="メイリオ" pitchFamily="50" charset="-128"/>
                <a:ea typeface="メイリオ" pitchFamily="50" charset="-128"/>
                <a:cs typeface="メイリオ" pitchFamily="50" charset="-128"/>
              </a:rPr>
              <a:t>があります。</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400" b="1" dirty="0">
                <a:solidFill>
                  <a:schemeClr val="tx1"/>
                </a:solidFill>
                <a:latin typeface="メイリオ" pitchFamily="50" charset="-128"/>
                <a:ea typeface="メイリオ" pitchFamily="50" charset="-128"/>
                <a:cs typeface="メイリオ" pitchFamily="50" charset="-128"/>
              </a:rPr>
              <a:t>　</a:t>
            </a:r>
            <a:r>
              <a:rPr lang="ja-JP" altLang="en-US" sz="1400" dirty="0">
                <a:solidFill>
                  <a:schemeClr val="tx1"/>
                </a:solidFill>
                <a:latin typeface="メイリオ" pitchFamily="50" charset="-128"/>
                <a:ea typeface="メイリオ" pitchFamily="50" charset="-128"/>
                <a:cs typeface="メイリオ" pitchFamily="50" charset="-128"/>
              </a:rPr>
              <a:t>（</a:t>
            </a:r>
            <a:r>
              <a:rPr lang="ja-JP" altLang="en-US" sz="1400" dirty="0" smtClean="0">
                <a:solidFill>
                  <a:schemeClr val="tx1"/>
                </a:solidFill>
                <a:latin typeface="メイリオ" pitchFamily="50" charset="-128"/>
                <a:ea typeface="メイリオ" pitchFamily="50" charset="-128"/>
                <a:cs typeface="メイリオ" pitchFamily="50" charset="-128"/>
              </a:rPr>
              <a:t>平成</a:t>
            </a:r>
            <a:r>
              <a:rPr lang="en-US" altLang="ja-JP" sz="1400" dirty="0" smtClean="0">
                <a:solidFill>
                  <a:schemeClr val="tx1"/>
                </a:solidFill>
                <a:latin typeface="メイリオ" pitchFamily="50" charset="-128"/>
                <a:ea typeface="メイリオ" pitchFamily="50" charset="-128"/>
                <a:cs typeface="メイリオ" pitchFamily="50" charset="-128"/>
              </a:rPr>
              <a:t>30</a:t>
            </a:r>
            <a:r>
              <a:rPr lang="ja-JP" altLang="en-US" sz="1400" dirty="0" smtClean="0">
                <a:solidFill>
                  <a:schemeClr val="tx1"/>
                </a:solidFill>
                <a:latin typeface="メイリオ" pitchFamily="50" charset="-128"/>
                <a:ea typeface="メイリオ" pitchFamily="50" charset="-128"/>
                <a:cs typeface="メイリオ" pitchFamily="50" charset="-128"/>
              </a:rPr>
              <a:t>年</a:t>
            </a:r>
            <a:r>
              <a:rPr lang="en-US" altLang="ja-JP" sz="1400" dirty="0" smtClean="0">
                <a:solidFill>
                  <a:schemeClr val="tx1"/>
                </a:solidFill>
                <a:latin typeface="メイリオ" pitchFamily="50" charset="-128"/>
                <a:ea typeface="メイリオ" pitchFamily="50" charset="-128"/>
                <a:cs typeface="メイリオ" pitchFamily="50" charset="-128"/>
              </a:rPr>
              <a:t>2</a:t>
            </a:r>
            <a:r>
              <a:rPr lang="ja-JP" altLang="en-US" sz="1400" dirty="0" smtClean="0">
                <a:solidFill>
                  <a:schemeClr val="tx1"/>
                </a:solidFill>
                <a:latin typeface="メイリオ" pitchFamily="50" charset="-128"/>
                <a:ea typeface="メイリオ" pitchFamily="50" charset="-128"/>
                <a:cs typeface="メイリオ" pitchFamily="50" charset="-128"/>
              </a:rPr>
              <a:t>～</a:t>
            </a:r>
            <a:r>
              <a:rPr lang="en-US" altLang="ja-JP" sz="1400" dirty="0" smtClean="0">
                <a:solidFill>
                  <a:schemeClr val="tx1"/>
                </a:solidFill>
                <a:latin typeface="メイリオ" pitchFamily="50" charset="-128"/>
                <a:ea typeface="メイリオ" pitchFamily="50" charset="-128"/>
                <a:cs typeface="メイリオ" pitchFamily="50" charset="-128"/>
              </a:rPr>
              <a:t>3</a:t>
            </a:r>
            <a:r>
              <a:rPr lang="ja-JP" altLang="en-US" sz="1400" dirty="0" smtClean="0">
                <a:solidFill>
                  <a:schemeClr val="tx1"/>
                </a:solidFill>
                <a:latin typeface="メイリオ" pitchFamily="50" charset="-128"/>
                <a:ea typeface="メイリオ" pitchFamily="50" charset="-128"/>
                <a:cs typeface="メイリオ" pitchFamily="50" charset="-128"/>
              </a:rPr>
              <a:t>月中の申請手続きを予定していますので、近くなりましたら改めてご案内します。）</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gn="ctr">
              <a:lnSpc>
                <a:spcPts val="2500"/>
              </a:lnSpc>
            </a:pPr>
            <a:r>
              <a:rPr lang="ja-JP" altLang="en-US" sz="1400" b="1" dirty="0">
                <a:solidFill>
                  <a:schemeClr val="tx1"/>
                </a:solidFill>
                <a:latin typeface="メイリオ" pitchFamily="50" charset="-128"/>
                <a:ea typeface="メイリオ" pitchFamily="50" charset="-128"/>
                <a:cs typeface="メイリオ" pitchFamily="50" charset="-128"/>
              </a:rPr>
              <a:t>　</a:t>
            </a:r>
            <a:r>
              <a:rPr lang="ja-JP" altLang="en-US" sz="1400" b="1" dirty="0" smtClean="0">
                <a:solidFill>
                  <a:schemeClr val="tx1"/>
                </a:solidFill>
                <a:latin typeface="メイリオ" pitchFamily="50" charset="-128"/>
                <a:ea typeface="メイリオ" pitchFamily="50" charset="-128"/>
                <a:cs typeface="メイリオ" pitchFamily="50" charset="-128"/>
              </a:rPr>
              <a:t>　</a:t>
            </a:r>
            <a:r>
              <a:rPr lang="ja-JP" altLang="en-US" sz="1400" b="1" u="sng" dirty="0" smtClean="0">
                <a:solidFill>
                  <a:srgbClr val="FF0000"/>
                </a:solidFill>
                <a:latin typeface="メイリオ" pitchFamily="50" charset="-128"/>
                <a:ea typeface="メイリオ" pitchFamily="50" charset="-128"/>
                <a:cs typeface="メイリオ" pitchFamily="50" charset="-128"/>
              </a:rPr>
              <a:t>指定</a:t>
            </a:r>
            <a:r>
              <a:rPr lang="ja-JP" altLang="en-US" sz="1400" b="1" u="sng" dirty="0">
                <a:solidFill>
                  <a:srgbClr val="FF0000"/>
                </a:solidFill>
                <a:latin typeface="メイリオ" pitchFamily="50" charset="-128"/>
                <a:ea typeface="メイリオ" pitchFamily="50" charset="-128"/>
                <a:cs typeface="メイリオ" pitchFamily="50" charset="-128"/>
              </a:rPr>
              <a:t>の有効期間の満了日は</a:t>
            </a:r>
            <a:r>
              <a:rPr lang="ja-JP" altLang="en-US" sz="1400" b="1" u="sng" dirty="0" smtClean="0">
                <a:solidFill>
                  <a:srgbClr val="FF0000"/>
                </a:solidFill>
                <a:latin typeface="メイリオ" pitchFamily="50" charset="-128"/>
                <a:ea typeface="メイリオ" pitchFamily="50" charset="-128"/>
                <a:cs typeface="メイリオ" pitchFamily="50" charset="-128"/>
              </a:rPr>
              <a:t>、訪問・通所介護の</a:t>
            </a:r>
            <a:r>
              <a:rPr lang="ja-JP" altLang="en-US" sz="1400" b="1" u="sng" dirty="0">
                <a:solidFill>
                  <a:srgbClr val="FF0000"/>
                </a:solidFill>
                <a:latin typeface="メイリオ" pitchFamily="50" charset="-128"/>
                <a:ea typeface="メイリオ" pitchFamily="50" charset="-128"/>
                <a:cs typeface="メイリオ" pitchFamily="50" charset="-128"/>
              </a:rPr>
              <a:t>指定の有効期間の満了日と</a:t>
            </a:r>
            <a:r>
              <a:rPr lang="ja-JP" altLang="en-US" sz="1400" b="1" u="sng" dirty="0" smtClean="0">
                <a:solidFill>
                  <a:srgbClr val="FF0000"/>
                </a:solidFill>
                <a:latin typeface="メイリオ" pitchFamily="50" charset="-128"/>
                <a:ea typeface="メイリオ" pitchFamily="50" charset="-128"/>
                <a:cs typeface="メイリオ" pitchFamily="50" charset="-128"/>
              </a:rPr>
              <a:t>同日</a:t>
            </a:r>
            <a:endParaRPr lang="en-US" altLang="ja-JP" sz="1400" b="1" dirty="0" smtClean="0">
              <a:solidFill>
                <a:srgbClr val="FF0000"/>
              </a:solidFill>
              <a:latin typeface="メイリオ" pitchFamily="50" charset="-128"/>
              <a:ea typeface="メイリオ" pitchFamily="50" charset="-128"/>
              <a:cs typeface="メイリオ" pitchFamily="50" charset="-128"/>
            </a:endParaRPr>
          </a:p>
        </p:txBody>
      </p:sp>
      <p:sp>
        <p:nvSpPr>
          <p:cNvPr id="2" name="角丸四角形 1"/>
          <p:cNvSpPr/>
          <p:nvPr/>
        </p:nvSpPr>
        <p:spPr>
          <a:xfrm>
            <a:off x="395536" y="2780928"/>
            <a:ext cx="8352928" cy="1080120"/>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右矢印 7"/>
          <p:cNvSpPr/>
          <p:nvPr/>
        </p:nvSpPr>
        <p:spPr>
          <a:xfrm>
            <a:off x="575556" y="4635134"/>
            <a:ext cx="3816424" cy="360040"/>
          </a:xfrm>
          <a:prstGeom prst="rightArrow">
            <a:avLst>
              <a:gd name="adj1" fmla="val 50000"/>
              <a:gd name="adj2" fmla="val 24133"/>
            </a:avLst>
          </a:prstGeom>
        </p:spPr>
        <p:style>
          <a:lnRef idx="1">
            <a:schemeClr val="accent6"/>
          </a:lnRef>
          <a:fillRef idx="2">
            <a:schemeClr val="accent6"/>
          </a:fillRef>
          <a:effectRef idx="1">
            <a:schemeClr val="accent6"/>
          </a:effectRef>
          <a:fontRef idx="minor">
            <a:schemeClr val="dk1"/>
          </a:fontRef>
        </p:style>
        <p:txBody>
          <a:bodyPr rtlCol="0" anchor="ctr"/>
          <a:lstStyle/>
          <a:p>
            <a:r>
              <a:rPr kumimoji="1" lang="ja-JP" altLang="en-US" sz="1100" dirty="0" smtClean="0">
                <a:latin typeface="メイリオ" pitchFamily="50" charset="-128"/>
                <a:ea typeface="メイリオ" pitchFamily="50" charset="-128"/>
                <a:cs typeface="メイリオ" pitchFamily="50" charset="-128"/>
              </a:rPr>
              <a:t>通所介護（道指定）６年間</a:t>
            </a:r>
            <a:endParaRPr kumimoji="1" lang="ja-JP" altLang="en-US" sz="1100" dirty="0">
              <a:latin typeface="メイリオ" pitchFamily="50" charset="-128"/>
              <a:ea typeface="メイリオ" pitchFamily="50" charset="-128"/>
              <a:cs typeface="メイリオ" pitchFamily="50" charset="-128"/>
            </a:endParaRPr>
          </a:p>
        </p:txBody>
      </p:sp>
      <p:sp>
        <p:nvSpPr>
          <p:cNvPr id="9" name="角丸四角形 8"/>
          <p:cNvSpPr/>
          <p:nvPr/>
        </p:nvSpPr>
        <p:spPr>
          <a:xfrm>
            <a:off x="251520" y="4311098"/>
            <a:ext cx="648072"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26.10</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10" name="角丸四角形 9"/>
          <p:cNvSpPr/>
          <p:nvPr/>
        </p:nvSpPr>
        <p:spPr>
          <a:xfrm>
            <a:off x="1043608" y="4311098"/>
            <a:ext cx="576064"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27.4</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12" name="角丸四角形 11"/>
          <p:cNvSpPr/>
          <p:nvPr/>
        </p:nvSpPr>
        <p:spPr>
          <a:xfrm>
            <a:off x="3203848" y="4311098"/>
            <a:ext cx="576064"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30.3</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13" name="角丸四角形 12"/>
          <p:cNvSpPr/>
          <p:nvPr/>
        </p:nvSpPr>
        <p:spPr>
          <a:xfrm>
            <a:off x="4139952" y="4311098"/>
            <a:ext cx="576064"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32.10</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15" name="右矢印 14"/>
          <p:cNvSpPr/>
          <p:nvPr/>
        </p:nvSpPr>
        <p:spPr>
          <a:xfrm>
            <a:off x="575556" y="4959170"/>
            <a:ext cx="3816424" cy="360040"/>
          </a:xfrm>
          <a:prstGeom prst="rightArrow">
            <a:avLst>
              <a:gd name="adj1" fmla="val 50000"/>
              <a:gd name="adj2" fmla="val 24133"/>
            </a:avLst>
          </a:prstGeom>
          <a:ln>
            <a:prstDash val="dash"/>
          </a:ln>
        </p:spPr>
        <p:style>
          <a:lnRef idx="1">
            <a:schemeClr val="accent3"/>
          </a:lnRef>
          <a:fillRef idx="2">
            <a:schemeClr val="accent3"/>
          </a:fillRef>
          <a:effectRef idx="1">
            <a:schemeClr val="accent3"/>
          </a:effectRef>
          <a:fontRef idx="minor">
            <a:schemeClr val="dk1"/>
          </a:fontRef>
        </p:style>
        <p:txBody>
          <a:bodyPr rtlCol="0" anchor="ctr"/>
          <a:lstStyle/>
          <a:p>
            <a:endParaRPr kumimoji="1" lang="ja-JP" altLang="en-US" sz="1100" dirty="0">
              <a:latin typeface="メイリオ" pitchFamily="50" charset="-128"/>
              <a:ea typeface="メイリオ" pitchFamily="50" charset="-128"/>
              <a:cs typeface="メイリオ" pitchFamily="50" charset="-128"/>
            </a:endParaRPr>
          </a:p>
        </p:txBody>
      </p:sp>
      <p:sp>
        <p:nvSpPr>
          <p:cNvPr id="16" name="右矢印 15"/>
          <p:cNvSpPr/>
          <p:nvPr/>
        </p:nvSpPr>
        <p:spPr>
          <a:xfrm>
            <a:off x="1331641" y="5679250"/>
            <a:ext cx="2160237" cy="360040"/>
          </a:xfrm>
          <a:prstGeom prst="rightArrow">
            <a:avLst>
              <a:gd name="adj1" fmla="val 50000"/>
              <a:gd name="adj2" fmla="val 24133"/>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ja-JP" altLang="en-US" sz="1100" dirty="0" smtClean="0">
                <a:latin typeface="メイリオ" pitchFamily="50" charset="-128"/>
                <a:ea typeface="メイリオ" pitchFamily="50" charset="-128"/>
                <a:cs typeface="メイリオ" pitchFamily="50" charset="-128"/>
              </a:rPr>
              <a:t>総合事業（みなし指定期間）</a:t>
            </a:r>
            <a:endParaRPr kumimoji="1" lang="ja-JP" altLang="en-US" sz="1100" dirty="0">
              <a:latin typeface="メイリオ" pitchFamily="50" charset="-128"/>
              <a:ea typeface="メイリオ" pitchFamily="50" charset="-128"/>
              <a:cs typeface="メイリオ" pitchFamily="50" charset="-128"/>
            </a:endParaRPr>
          </a:p>
        </p:txBody>
      </p:sp>
      <p:cxnSp>
        <p:nvCxnSpPr>
          <p:cNvPr id="23" name="直線コネクタ 22"/>
          <p:cNvCxnSpPr/>
          <p:nvPr/>
        </p:nvCxnSpPr>
        <p:spPr>
          <a:xfrm>
            <a:off x="4427984" y="4599130"/>
            <a:ext cx="0" cy="187220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4" name="右矢印 23"/>
          <p:cNvSpPr/>
          <p:nvPr/>
        </p:nvSpPr>
        <p:spPr>
          <a:xfrm>
            <a:off x="3491880" y="5679250"/>
            <a:ext cx="900099" cy="360040"/>
          </a:xfrm>
          <a:prstGeom prst="rightArrow">
            <a:avLst>
              <a:gd name="adj1" fmla="val 50000"/>
              <a:gd name="adj2" fmla="val 24133"/>
            </a:avLst>
          </a:prstGeom>
        </p:spPr>
        <p:style>
          <a:lnRef idx="1">
            <a:schemeClr val="accent1"/>
          </a:lnRef>
          <a:fillRef idx="3">
            <a:schemeClr val="accent1"/>
          </a:fillRef>
          <a:effectRef idx="2">
            <a:schemeClr val="accent1"/>
          </a:effectRef>
          <a:fontRef idx="minor">
            <a:schemeClr val="lt1"/>
          </a:fontRef>
        </p:style>
        <p:txBody>
          <a:bodyPr rtlCol="0" anchor="ctr"/>
          <a:lstStyle/>
          <a:p>
            <a:r>
              <a:rPr kumimoji="1" lang="ja-JP" altLang="en-US" sz="1100" dirty="0" smtClean="0">
                <a:latin typeface="メイリオ" pitchFamily="50" charset="-128"/>
                <a:ea typeface="メイリオ" pitchFamily="50" charset="-128"/>
                <a:cs typeface="メイリオ" pitchFamily="50" charset="-128"/>
              </a:rPr>
              <a:t>総合事業</a:t>
            </a:r>
            <a:endParaRPr kumimoji="1" lang="ja-JP" altLang="en-US" sz="1100" dirty="0">
              <a:latin typeface="メイリオ" pitchFamily="50" charset="-128"/>
              <a:ea typeface="メイリオ" pitchFamily="50" charset="-128"/>
              <a:cs typeface="メイリオ" pitchFamily="50" charset="-128"/>
            </a:endParaRPr>
          </a:p>
        </p:txBody>
      </p:sp>
      <p:sp>
        <p:nvSpPr>
          <p:cNvPr id="25" name="右矢印 24"/>
          <p:cNvSpPr/>
          <p:nvPr/>
        </p:nvSpPr>
        <p:spPr>
          <a:xfrm>
            <a:off x="4464701" y="4635134"/>
            <a:ext cx="3923723" cy="360040"/>
          </a:xfrm>
          <a:prstGeom prst="rightArrow">
            <a:avLst>
              <a:gd name="adj1" fmla="val 50000"/>
              <a:gd name="adj2" fmla="val 24133"/>
            </a:avLst>
          </a:prstGeom>
        </p:spPr>
        <p:style>
          <a:lnRef idx="1">
            <a:schemeClr val="accent6"/>
          </a:lnRef>
          <a:fillRef idx="2">
            <a:schemeClr val="accent6"/>
          </a:fillRef>
          <a:effectRef idx="1">
            <a:schemeClr val="accent6"/>
          </a:effectRef>
          <a:fontRef idx="minor">
            <a:schemeClr val="dk1"/>
          </a:fontRef>
        </p:style>
        <p:txBody>
          <a:bodyPr rtlCol="0" anchor="ctr"/>
          <a:lstStyle/>
          <a:p>
            <a:r>
              <a:rPr kumimoji="1" lang="ja-JP" altLang="en-US" sz="1100" dirty="0" smtClean="0">
                <a:latin typeface="メイリオ" pitchFamily="50" charset="-128"/>
                <a:ea typeface="メイリオ" pitchFamily="50" charset="-128"/>
                <a:cs typeface="メイリオ" pitchFamily="50" charset="-128"/>
              </a:rPr>
              <a:t>通所介護（道指定）</a:t>
            </a:r>
            <a:r>
              <a:rPr lang="ja-JP" altLang="en-US" sz="1100" dirty="0">
                <a:latin typeface="メイリオ" pitchFamily="50" charset="-128"/>
                <a:ea typeface="メイリオ" pitchFamily="50" charset="-128"/>
                <a:cs typeface="メイリオ" pitchFamily="50" charset="-128"/>
              </a:rPr>
              <a:t>６</a:t>
            </a:r>
            <a:r>
              <a:rPr kumimoji="1" lang="ja-JP" altLang="en-US" sz="1100" dirty="0" smtClean="0">
                <a:latin typeface="メイリオ" pitchFamily="50" charset="-128"/>
                <a:ea typeface="メイリオ" pitchFamily="50" charset="-128"/>
                <a:cs typeface="メイリオ" pitchFamily="50" charset="-128"/>
              </a:rPr>
              <a:t>年間</a:t>
            </a:r>
            <a:endParaRPr kumimoji="1" lang="ja-JP" altLang="en-US" sz="1100" dirty="0">
              <a:latin typeface="メイリオ" pitchFamily="50" charset="-128"/>
              <a:ea typeface="メイリオ" pitchFamily="50" charset="-128"/>
              <a:cs typeface="メイリオ" pitchFamily="50" charset="-128"/>
            </a:endParaRPr>
          </a:p>
        </p:txBody>
      </p:sp>
      <p:cxnSp>
        <p:nvCxnSpPr>
          <p:cNvPr id="26" name="直線コネクタ 25"/>
          <p:cNvCxnSpPr/>
          <p:nvPr/>
        </p:nvCxnSpPr>
        <p:spPr>
          <a:xfrm>
            <a:off x="8388424" y="4599130"/>
            <a:ext cx="0" cy="187220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7" name="角丸四角形 26"/>
          <p:cNvSpPr/>
          <p:nvPr/>
        </p:nvSpPr>
        <p:spPr>
          <a:xfrm>
            <a:off x="8028384" y="4311098"/>
            <a:ext cx="576064"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38.10</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28" name="角丸四角形 27"/>
          <p:cNvSpPr/>
          <p:nvPr/>
        </p:nvSpPr>
        <p:spPr>
          <a:xfrm>
            <a:off x="3419872" y="6255314"/>
            <a:ext cx="720080" cy="252028"/>
          </a:xfrm>
          <a:prstGeom prst="roundRect">
            <a:avLst/>
          </a:prstGeom>
          <a:noFill/>
          <a:ln w="9525">
            <a:noFill/>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ja-JP" altLang="en-US" sz="1100" b="1" dirty="0" smtClean="0">
                <a:solidFill>
                  <a:srgbClr val="FF0000"/>
                </a:solidFill>
                <a:latin typeface="メイリオ" pitchFamily="50" charset="-128"/>
                <a:ea typeface="メイリオ" pitchFamily="50" charset="-128"/>
                <a:cs typeface="メイリオ" pitchFamily="50" charset="-128"/>
              </a:rPr>
              <a:t>町指定</a:t>
            </a:r>
            <a:endParaRPr lang="en-US" altLang="ja-JP" sz="1100" b="1" dirty="0">
              <a:solidFill>
                <a:srgbClr val="FF0000"/>
              </a:solidFill>
              <a:latin typeface="メイリオ" pitchFamily="50" charset="-128"/>
              <a:ea typeface="メイリオ" pitchFamily="50" charset="-128"/>
              <a:cs typeface="メイリオ" pitchFamily="50" charset="-128"/>
            </a:endParaRPr>
          </a:p>
        </p:txBody>
      </p:sp>
      <p:sp>
        <p:nvSpPr>
          <p:cNvPr id="22" name="角丸四角形 21"/>
          <p:cNvSpPr/>
          <p:nvPr/>
        </p:nvSpPr>
        <p:spPr>
          <a:xfrm>
            <a:off x="3491880" y="6003286"/>
            <a:ext cx="504056"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30.4 </a:t>
            </a:r>
            <a:endParaRPr lang="en-US" altLang="ja-JP" sz="1100" b="1" dirty="0">
              <a:solidFill>
                <a:srgbClr val="FF0000"/>
              </a:solidFill>
              <a:latin typeface="メイリオ" pitchFamily="50" charset="-128"/>
              <a:ea typeface="メイリオ" pitchFamily="50" charset="-128"/>
              <a:cs typeface="メイリオ" pitchFamily="50" charset="-128"/>
            </a:endParaRPr>
          </a:p>
        </p:txBody>
      </p:sp>
      <p:sp>
        <p:nvSpPr>
          <p:cNvPr id="29" name="角丸四角形 28"/>
          <p:cNvSpPr/>
          <p:nvPr/>
        </p:nvSpPr>
        <p:spPr>
          <a:xfrm>
            <a:off x="2627784" y="6219310"/>
            <a:ext cx="962923" cy="252028"/>
          </a:xfrm>
          <a:prstGeom prst="roundRect">
            <a:avLst/>
          </a:prstGeom>
          <a:noFill/>
          <a:ln w="9525">
            <a:noFill/>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ja-JP" altLang="en-US" sz="1100" b="1" dirty="0" smtClean="0">
                <a:solidFill>
                  <a:srgbClr val="00B050"/>
                </a:solidFill>
                <a:latin typeface="メイリオ" pitchFamily="50" charset="-128"/>
                <a:ea typeface="メイリオ" pitchFamily="50" charset="-128"/>
                <a:cs typeface="メイリオ" pitchFamily="50" charset="-128"/>
              </a:rPr>
              <a:t>みなし指定</a:t>
            </a:r>
            <a:endParaRPr lang="en-US" altLang="ja-JP" sz="1100" b="1" dirty="0">
              <a:solidFill>
                <a:srgbClr val="00B050"/>
              </a:solidFill>
              <a:latin typeface="メイリオ" pitchFamily="50" charset="-128"/>
              <a:ea typeface="メイリオ" pitchFamily="50" charset="-128"/>
              <a:cs typeface="メイリオ" pitchFamily="50" charset="-128"/>
            </a:endParaRPr>
          </a:p>
        </p:txBody>
      </p:sp>
      <p:sp>
        <p:nvSpPr>
          <p:cNvPr id="30" name="右矢印 29"/>
          <p:cNvSpPr/>
          <p:nvPr/>
        </p:nvSpPr>
        <p:spPr>
          <a:xfrm>
            <a:off x="4463988" y="5679250"/>
            <a:ext cx="3924436" cy="360040"/>
          </a:xfrm>
          <a:prstGeom prst="rightArrow">
            <a:avLst>
              <a:gd name="adj1" fmla="val 50000"/>
              <a:gd name="adj2" fmla="val 24133"/>
            </a:avLst>
          </a:prstGeom>
        </p:spPr>
        <p:style>
          <a:lnRef idx="1">
            <a:schemeClr val="accent1"/>
          </a:lnRef>
          <a:fillRef idx="3">
            <a:schemeClr val="accent1"/>
          </a:fillRef>
          <a:effectRef idx="2">
            <a:schemeClr val="accent1"/>
          </a:effectRef>
          <a:fontRef idx="minor">
            <a:schemeClr val="lt1"/>
          </a:fontRef>
        </p:style>
        <p:txBody>
          <a:bodyPr rtlCol="0" anchor="ctr"/>
          <a:lstStyle/>
          <a:p>
            <a:r>
              <a:rPr kumimoji="1" lang="ja-JP" altLang="en-US" sz="1100" dirty="0" smtClean="0">
                <a:latin typeface="メイリオ" pitchFamily="50" charset="-128"/>
                <a:ea typeface="メイリオ" pitchFamily="50" charset="-128"/>
                <a:cs typeface="メイリオ" pitchFamily="50" charset="-128"/>
              </a:rPr>
              <a:t>総合事業</a:t>
            </a:r>
            <a:endParaRPr kumimoji="1" lang="ja-JP" altLang="en-US" sz="1100" dirty="0">
              <a:latin typeface="メイリオ" pitchFamily="50" charset="-128"/>
              <a:ea typeface="メイリオ" pitchFamily="50" charset="-128"/>
              <a:cs typeface="メイリオ" pitchFamily="50" charset="-128"/>
            </a:endParaRPr>
          </a:p>
        </p:txBody>
      </p:sp>
      <p:sp>
        <p:nvSpPr>
          <p:cNvPr id="31" name="角丸四角形 30"/>
          <p:cNvSpPr/>
          <p:nvPr/>
        </p:nvSpPr>
        <p:spPr>
          <a:xfrm>
            <a:off x="4355976" y="6219310"/>
            <a:ext cx="936104" cy="252028"/>
          </a:xfrm>
          <a:prstGeom prst="roundRect">
            <a:avLst/>
          </a:prstGeom>
          <a:noFill/>
          <a:ln w="9525">
            <a:noFill/>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ja-JP" altLang="en-US" sz="1100" b="1" dirty="0" smtClean="0">
                <a:solidFill>
                  <a:srgbClr val="FF0000"/>
                </a:solidFill>
                <a:latin typeface="メイリオ" pitchFamily="50" charset="-128"/>
                <a:ea typeface="メイリオ" pitchFamily="50" charset="-128"/>
                <a:cs typeface="メイリオ" pitchFamily="50" charset="-128"/>
              </a:rPr>
              <a:t>町指定更新</a:t>
            </a:r>
            <a:endParaRPr lang="en-US" altLang="ja-JP" sz="1100" b="1" dirty="0">
              <a:solidFill>
                <a:srgbClr val="FF0000"/>
              </a:solidFill>
              <a:latin typeface="メイリオ" pitchFamily="50" charset="-128"/>
              <a:ea typeface="メイリオ" pitchFamily="50" charset="-128"/>
              <a:cs typeface="メイリオ" pitchFamily="50" charset="-128"/>
            </a:endParaRPr>
          </a:p>
        </p:txBody>
      </p:sp>
      <p:sp>
        <p:nvSpPr>
          <p:cNvPr id="40" name="角丸四角形 39"/>
          <p:cNvSpPr/>
          <p:nvPr/>
        </p:nvSpPr>
        <p:spPr>
          <a:xfrm>
            <a:off x="179512" y="4005064"/>
            <a:ext cx="8568952" cy="198022"/>
          </a:xfrm>
          <a:prstGeom prst="roundRect">
            <a:avLst>
              <a:gd name="adj" fmla="val 0"/>
            </a:avLst>
          </a:prstGeom>
          <a:ln w="9525">
            <a:noFill/>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en-US" altLang="ja-JP" sz="1600" b="1" dirty="0" smtClean="0">
                <a:solidFill>
                  <a:schemeClr val="tx1"/>
                </a:solidFill>
                <a:latin typeface="メイリオ" pitchFamily="50" charset="-128"/>
                <a:ea typeface="メイリオ" pitchFamily="50" charset="-128"/>
                <a:cs typeface="メイリオ" pitchFamily="50" charset="-128"/>
              </a:rPr>
              <a:t>【</a:t>
            </a:r>
            <a:r>
              <a:rPr lang="ja-JP" altLang="en-US" sz="1600" b="1" dirty="0" smtClean="0">
                <a:solidFill>
                  <a:schemeClr val="tx1"/>
                </a:solidFill>
                <a:latin typeface="メイリオ" pitchFamily="50" charset="-128"/>
                <a:ea typeface="メイリオ" pitchFamily="50" charset="-128"/>
                <a:cs typeface="メイリオ" pitchFamily="50" charset="-128"/>
              </a:rPr>
              <a:t>例</a:t>
            </a:r>
            <a:r>
              <a:rPr lang="en-US" altLang="ja-JP" sz="1600" b="1" dirty="0" smtClean="0">
                <a:solidFill>
                  <a:schemeClr val="tx1"/>
                </a:solidFill>
                <a:latin typeface="メイリオ" pitchFamily="50" charset="-128"/>
                <a:ea typeface="メイリオ" pitchFamily="50" charset="-128"/>
                <a:cs typeface="メイリオ" pitchFamily="50" charset="-128"/>
              </a:rPr>
              <a:t>】</a:t>
            </a:r>
            <a:r>
              <a:rPr lang="en-US" altLang="ja-JP" sz="1200" dirty="0" smtClean="0">
                <a:solidFill>
                  <a:schemeClr val="tx1"/>
                </a:solidFill>
                <a:latin typeface="メイリオ" pitchFamily="50" charset="-128"/>
                <a:ea typeface="メイリオ" pitchFamily="50" charset="-128"/>
                <a:cs typeface="メイリオ" pitchFamily="50" charset="-128"/>
              </a:rPr>
              <a:t>H26.10</a:t>
            </a:r>
            <a:r>
              <a:rPr lang="ja-JP" altLang="en-US" sz="1200" dirty="0" smtClean="0">
                <a:solidFill>
                  <a:schemeClr val="tx1"/>
                </a:solidFill>
                <a:latin typeface="メイリオ" pitchFamily="50" charset="-128"/>
                <a:ea typeface="メイリオ" pitchFamily="50" charset="-128"/>
                <a:cs typeface="メイリオ" pitchFamily="50" charset="-128"/>
              </a:rPr>
              <a:t>に通所介護（有効期間満了日</a:t>
            </a:r>
            <a:r>
              <a:rPr lang="en-US" altLang="ja-JP" sz="1200" dirty="0" smtClean="0">
                <a:solidFill>
                  <a:schemeClr val="tx1"/>
                </a:solidFill>
                <a:latin typeface="メイリオ" pitchFamily="50" charset="-128"/>
                <a:ea typeface="メイリオ" pitchFamily="50" charset="-128"/>
                <a:cs typeface="メイリオ" pitchFamily="50" charset="-128"/>
              </a:rPr>
              <a:t>H32.10</a:t>
            </a:r>
            <a:r>
              <a:rPr lang="ja-JP" altLang="en-US" sz="1200" dirty="0" smtClean="0">
                <a:solidFill>
                  <a:schemeClr val="tx1"/>
                </a:solidFill>
                <a:latin typeface="メイリオ" pitchFamily="50" charset="-128"/>
                <a:ea typeface="メイリオ" pitchFamily="50" charset="-128"/>
                <a:cs typeface="メイリオ" pitchFamily="50" charset="-128"/>
              </a:rPr>
              <a:t>）及び予防通所介護の指定</a:t>
            </a:r>
            <a:r>
              <a:rPr lang="en-US" altLang="ja-JP" sz="1200" dirty="0" smtClean="0">
                <a:solidFill>
                  <a:schemeClr val="tx1"/>
                </a:solidFill>
                <a:latin typeface="メイリオ" pitchFamily="50" charset="-128"/>
                <a:ea typeface="メイリオ" pitchFamily="50" charset="-128"/>
                <a:cs typeface="メイリオ" pitchFamily="50" charset="-128"/>
              </a:rPr>
              <a:t>(</a:t>
            </a:r>
            <a:r>
              <a:rPr lang="ja-JP" altLang="en-US" sz="1200" dirty="0" smtClean="0">
                <a:solidFill>
                  <a:schemeClr val="tx1"/>
                </a:solidFill>
                <a:latin typeface="メイリオ" pitchFamily="50" charset="-128"/>
                <a:ea typeface="メイリオ" pitchFamily="50" charset="-128"/>
                <a:cs typeface="メイリオ" pitchFamily="50" charset="-128"/>
              </a:rPr>
              <a:t>道</a:t>
            </a:r>
            <a:r>
              <a:rPr lang="en-US" altLang="ja-JP" sz="1200" dirty="0" smtClean="0">
                <a:solidFill>
                  <a:schemeClr val="tx1"/>
                </a:solidFill>
                <a:latin typeface="メイリオ" pitchFamily="50" charset="-128"/>
                <a:ea typeface="メイリオ" pitchFamily="50" charset="-128"/>
                <a:cs typeface="メイリオ" pitchFamily="50" charset="-128"/>
              </a:rPr>
              <a:t>)</a:t>
            </a:r>
            <a:r>
              <a:rPr lang="ja-JP" altLang="en-US" sz="1200" dirty="0" smtClean="0">
                <a:solidFill>
                  <a:schemeClr val="tx1"/>
                </a:solidFill>
                <a:latin typeface="メイリオ" pitchFamily="50" charset="-128"/>
                <a:ea typeface="メイリオ" pitchFamily="50" charset="-128"/>
                <a:cs typeface="メイリオ" pitchFamily="50" charset="-128"/>
              </a:rPr>
              <a:t>を受けている場合</a:t>
            </a:r>
            <a:endParaRPr lang="en-US" altLang="ja-JP" sz="1200" dirty="0">
              <a:solidFill>
                <a:schemeClr val="tx1"/>
              </a:solidFill>
              <a:latin typeface="メイリオ" pitchFamily="50" charset="-128"/>
              <a:ea typeface="メイリオ" pitchFamily="50" charset="-128"/>
              <a:cs typeface="メイリオ" pitchFamily="50" charset="-128"/>
            </a:endParaRPr>
          </a:p>
        </p:txBody>
      </p:sp>
      <p:sp>
        <p:nvSpPr>
          <p:cNvPr id="34" name="角丸四角形 33"/>
          <p:cNvSpPr/>
          <p:nvPr/>
        </p:nvSpPr>
        <p:spPr>
          <a:xfrm>
            <a:off x="2411760" y="4311098"/>
            <a:ext cx="576064"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29.4</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35" name="右矢印 34"/>
          <p:cNvSpPr/>
          <p:nvPr/>
        </p:nvSpPr>
        <p:spPr>
          <a:xfrm>
            <a:off x="575556" y="4959170"/>
            <a:ext cx="2916323" cy="360040"/>
          </a:xfrm>
          <a:prstGeom prst="rightArrow">
            <a:avLst>
              <a:gd name="adj1" fmla="val 50000"/>
              <a:gd name="adj2" fmla="val 24133"/>
            </a:avLst>
          </a:prstGeom>
        </p:spPr>
        <p:style>
          <a:lnRef idx="1">
            <a:schemeClr val="accent3"/>
          </a:lnRef>
          <a:fillRef idx="3">
            <a:schemeClr val="accent3"/>
          </a:fillRef>
          <a:effectRef idx="2">
            <a:schemeClr val="accent3"/>
          </a:effectRef>
          <a:fontRef idx="minor">
            <a:schemeClr val="lt1"/>
          </a:fontRef>
        </p:style>
        <p:txBody>
          <a:bodyPr rtlCol="0" anchor="ctr"/>
          <a:lstStyle/>
          <a:p>
            <a:r>
              <a:rPr kumimoji="1" lang="ja-JP" altLang="en-US" sz="1100" dirty="0" smtClean="0">
                <a:solidFill>
                  <a:schemeClr val="tx1"/>
                </a:solidFill>
                <a:latin typeface="メイリオ" pitchFamily="50" charset="-128"/>
                <a:ea typeface="メイリオ" pitchFamily="50" charset="-128"/>
                <a:cs typeface="メイリオ" pitchFamily="50" charset="-128"/>
              </a:rPr>
              <a:t>予防通所介護（道指定）</a:t>
            </a:r>
            <a:r>
              <a:rPr kumimoji="1" lang="en-US" altLang="ja-JP" sz="1100" dirty="0" smtClean="0">
                <a:solidFill>
                  <a:schemeClr val="tx1"/>
                </a:solidFill>
                <a:latin typeface="メイリオ" pitchFamily="50" charset="-128"/>
                <a:ea typeface="メイリオ" pitchFamily="50" charset="-128"/>
                <a:cs typeface="メイリオ" pitchFamily="50" charset="-128"/>
              </a:rPr>
              <a:t>30.3.31</a:t>
            </a:r>
            <a:r>
              <a:rPr kumimoji="1" lang="ja-JP" altLang="en-US" sz="1100" dirty="0" smtClean="0">
                <a:solidFill>
                  <a:schemeClr val="tx1"/>
                </a:solidFill>
                <a:latin typeface="メイリオ" pitchFamily="50" charset="-128"/>
                <a:ea typeface="メイリオ" pitchFamily="50" charset="-128"/>
                <a:cs typeface="メイリオ" pitchFamily="50" charset="-128"/>
              </a:rPr>
              <a:t>まで</a:t>
            </a:r>
            <a:endParaRPr kumimoji="1" lang="ja-JP" altLang="en-US" sz="1100" dirty="0">
              <a:solidFill>
                <a:schemeClr val="tx1"/>
              </a:solidFill>
              <a:latin typeface="メイリオ" pitchFamily="50" charset="-128"/>
              <a:ea typeface="メイリオ" pitchFamily="50" charset="-128"/>
              <a:cs typeface="メイリオ" pitchFamily="50" charset="-128"/>
            </a:endParaRPr>
          </a:p>
        </p:txBody>
      </p:sp>
      <p:sp>
        <p:nvSpPr>
          <p:cNvPr id="36" name="角丸四角形 35"/>
          <p:cNvSpPr/>
          <p:nvPr/>
        </p:nvSpPr>
        <p:spPr>
          <a:xfrm>
            <a:off x="539552" y="5247202"/>
            <a:ext cx="7848872" cy="279648"/>
          </a:xfrm>
          <a:prstGeom prst="roundRect">
            <a:avLst>
              <a:gd name="adj" fmla="val 0"/>
            </a:avLst>
          </a:prstGeom>
          <a:noFill/>
          <a:ln w="9525">
            <a:noFill/>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en-US" altLang="ja-JP" sz="1100" dirty="0" smtClean="0">
                <a:solidFill>
                  <a:schemeClr val="tx1"/>
                </a:solidFill>
                <a:latin typeface="メイリオ" pitchFamily="50" charset="-128"/>
                <a:ea typeface="メイリオ" pitchFamily="50" charset="-128"/>
                <a:cs typeface="メイリオ" pitchFamily="50" charset="-128"/>
              </a:rPr>
              <a:t>※</a:t>
            </a:r>
            <a:r>
              <a:rPr lang="ja-JP" altLang="en-US" sz="1100" dirty="0" smtClean="0">
                <a:solidFill>
                  <a:schemeClr val="tx1"/>
                </a:solidFill>
                <a:latin typeface="メイリオ" pitchFamily="50" charset="-128"/>
                <a:ea typeface="メイリオ" pitchFamily="50" charset="-128"/>
                <a:cs typeface="メイリオ" pitchFamily="50" charset="-128"/>
              </a:rPr>
              <a:t>予防通所介護の指定を受けた時の満了日が</a:t>
            </a:r>
            <a:r>
              <a:rPr lang="en-US" altLang="ja-JP" sz="1100" dirty="0" smtClean="0">
                <a:solidFill>
                  <a:schemeClr val="tx1"/>
                </a:solidFill>
                <a:latin typeface="メイリオ" pitchFamily="50" charset="-128"/>
                <a:ea typeface="メイリオ" pitchFamily="50" charset="-128"/>
                <a:cs typeface="メイリオ" pitchFamily="50" charset="-128"/>
              </a:rPr>
              <a:t>30.4.1</a:t>
            </a:r>
            <a:r>
              <a:rPr lang="ja-JP" altLang="en-US" sz="1100" dirty="0" smtClean="0">
                <a:solidFill>
                  <a:schemeClr val="tx1"/>
                </a:solidFill>
                <a:latin typeface="メイリオ" pitchFamily="50" charset="-128"/>
                <a:ea typeface="メイリオ" pitchFamily="50" charset="-128"/>
                <a:cs typeface="メイリオ" pitchFamily="50" charset="-128"/>
              </a:rPr>
              <a:t>以降であっても、</a:t>
            </a:r>
            <a:r>
              <a:rPr lang="en-US" altLang="ja-JP" sz="1100" dirty="0" smtClean="0">
                <a:solidFill>
                  <a:schemeClr val="tx1"/>
                </a:solidFill>
                <a:latin typeface="メイリオ" pitchFamily="50" charset="-128"/>
                <a:ea typeface="メイリオ" pitchFamily="50" charset="-128"/>
                <a:cs typeface="メイリオ" pitchFamily="50" charset="-128"/>
              </a:rPr>
              <a:t>30.4.1</a:t>
            </a:r>
            <a:r>
              <a:rPr lang="ja-JP" altLang="en-US" sz="1100" dirty="0" smtClean="0">
                <a:solidFill>
                  <a:schemeClr val="tx1"/>
                </a:solidFill>
                <a:latin typeface="メイリオ" pitchFamily="50" charset="-128"/>
                <a:ea typeface="メイリオ" pitchFamily="50" charset="-128"/>
                <a:cs typeface="メイリオ" pitchFamily="50" charset="-128"/>
              </a:rPr>
              <a:t>以降は自動的に廃止となります。</a:t>
            </a:r>
            <a:endParaRPr lang="en-US" altLang="ja-JP" sz="1100" dirty="0">
              <a:solidFill>
                <a:schemeClr val="tx1"/>
              </a:solidFill>
              <a:latin typeface="メイリオ" pitchFamily="50" charset="-128"/>
              <a:ea typeface="メイリオ" pitchFamily="50" charset="-128"/>
              <a:cs typeface="メイリオ" pitchFamily="50" charset="-128"/>
            </a:endParaRPr>
          </a:p>
        </p:txBody>
      </p:sp>
      <p:sp>
        <p:nvSpPr>
          <p:cNvPr id="19" name="スライド番号プレースホルダー 18"/>
          <p:cNvSpPr>
            <a:spLocks noGrp="1"/>
          </p:cNvSpPr>
          <p:nvPr>
            <p:ph type="sldNum" sz="quarter" idx="12"/>
          </p:nvPr>
        </p:nvSpPr>
        <p:spPr>
          <a:xfrm>
            <a:off x="3429032" y="6592267"/>
            <a:ext cx="2133600" cy="365125"/>
          </a:xfrm>
        </p:spPr>
        <p:txBody>
          <a:bodyPr/>
          <a:lstStyle/>
          <a:p>
            <a:pPr algn="ctr"/>
            <a:r>
              <a:rPr kumimoji="1" lang="ja-JP" altLang="en-US" sz="1600" b="1" dirty="0" smtClean="0">
                <a:solidFill>
                  <a:schemeClr val="tx1"/>
                </a:solidFill>
              </a:rPr>
              <a:t>１１</a:t>
            </a:r>
            <a:endParaRPr kumimoji="1" lang="ja-JP" altLang="en-US" sz="1600" b="1" dirty="0">
              <a:solidFill>
                <a:schemeClr val="tx1"/>
              </a:solidFill>
            </a:endParaRPr>
          </a:p>
        </p:txBody>
      </p:sp>
    </p:spTree>
    <p:extLst>
      <p:ext uri="{BB962C8B-B14F-4D97-AF65-F5344CB8AC3E}">
        <p14:creationId xmlns:p14="http://schemas.microsoft.com/office/powerpoint/2010/main" val="28701423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直線コネクタ 58"/>
          <p:cNvCxnSpPr/>
          <p:nvPr/>
        </p:nvCxnSpPr>
        <p:spPr>
          <a:xfrm>
            <a:off x="1763688" y="4617132"/>
            <a:ext cx="1" cy="190821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 name="角丸四角形 3"/>
          <p:cNvSpPr/>
          <p:nvPr/>
        </p:nvSpPr>
        <p:spPr>
          <a:xfrm>
            <a:off x="0" y="-27384"/>
            <a:ext cx="9144000" cy="1008112"/>
          </a:xfrm>
          <a:prstGeom prst="roundRect">
            <a:avLst>
              <a:gd name="adj" fmla="val 0"/>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spcAft>
                <a:spcPts val="0"/>
              </a:spcAft>
            </a:pPr>
            <a:r>
              <a:rPr lang="ja-JP" altLang="en-US" sz="2000" b="1" kern="100" dirty="0" smtClean="0">
                <a:latin typeface="メイリオ" pitchFamily="50" charset="-128"/>
                <a:ea typeface="メイリオ" pitchFamily="50" charset="-128"/>
                <a:cs typeface="メイリオ" pitchFamily="50" charset="-128"/>
              </a:rPr>
              <a:t>事業者の指定 </a:t>
            </a:r>
            <a:r>
              <a:rPr lang="ja-JP" altLang="en-US" sz="2400" b="1" kern="100" dirty="0" smtClean="0">
                <a:latin typeface="メイリオ" pitchFamily="50" charset="-128"/>
                <a:ea typeface="メイリオ" pitchFamily="50" charset="-128"/>
                <a:cs typeface="メイリオ" pitchFamily="50" charset="-128"/>
              </a:rPr>
              <a:t>②</a:t>
            </a:r>
            <a:endParaRPr lang="en-US" altLang="ja-JP" sz="2400" b="1" kern="100" dirty="0" smtClean="0">
              <a:latin typeface="メイリオ" pitchFamily="50" charset="-128"/>
              <a:ea typeface="メイリオ" pitchFamily="50" charset="-128"/>
              <a:cs typeface="メイリオ" pitchFamily="50" charset="-128"/>
            </a:endParaRPr>
          </a:p>
          <a:p>
            <a:pPr algn="ctr">
              <a:lnSpc>
                <a:spcPts val="2000"/>
              </a:lnSpc>
              <a:spcAft>
                <a:spcPts val="0"/>
              </a:spcAft>
            </a:pPr>
            <a:r>
              <a:rPr lang="en-US" altLang="ja-JP" sz="1600" b="1" dirty="0">
                <a:solidFill>
                  <a:schemeClr val="tx1"/>
                </a:solidFill>
                <a:latin typeface="メイリオ" pitchFamily="50" charset="-128"/>
                <a:ea typeface="メイリオ" pitchFamily="50" charset="-128"/>
                <a:cs typeface="メイリオ" pitchFamily="50" charset="-128"/>
              </a:rPr>
              <a:t>H27</a:t>
            </a:r>
            <a:r>
              <a:rPr lang="ja-JP" altLang="en-US" sz="1600" b="1" dirty="0">
                <a:solidFill>
                  <a:schemeClr val="tx1"/>
                </a:solidFill>
                <a:latin typeface="メイリオ" pitchFamily="50" charset="-128"/>
                <a:ea typeface="メイリオ" pitchFamily="50" charset="-128"/>
                <a:cs typeface="メイリオ" pitchFamily="50" charset="-128"/>
              </a:rPr>
              <a:t>･</a:t>
            </a:r>
            <a:r>
              <a:rPr lang="en-US" altLang="ja-JP" sz="1600" b="1" dirty="0">
                <a:solidFill>
                  <a:schemeClr val="tx1"/>
                </a:solidFill>
                <a:latin typeface="メイリオ" pitchFamily="50" charset="-128"/>
                <a:ea typeface="メイリオ" pitchFamily="50" charset="-128"/>
                <a:cs typeface="メイリオ" pitchFamily="50" charset="-128"/>
              </a:rPr>
              <a:t>4</a:t>
            </a:r>
            <a:r>
              <a:rPr lang="ja-JP" altLang="en-US" sz="1600" b="1" dirty="0">
                <a:solidFill>
                  <a:schemeClr val="tx1"/>
                </a:solidFill>
                <a:latin typeface="メイリオ" pitchFamily="50" charset="-128"/>
                <a:ea typeface="メイリオ" pitchFamily="50" charset="-128"/>
                <a:cs typeface="メイリオ" pitchFamily="50" charset="-128"/>
              </a:rPr>
              <a:t>･</a:t>
            </a:r>
            <a:r>
              <a:rPr lang="en-US" altLang="ja-JP" sz="1600" b="1" dirty="0">
                <a:solidFill>
                  <a:schemeClr val="tx1"/>
                </a:solidFill>
                <a:latin typeface="メイリオ" pitchFamily="50" charset="-128"/>
                <a:ea typeface="メイリオ" pitchFamily="50" charset="-128"/>
                <a:cs typeface="メイリオ" pitchFamily="50" charset="-128"/>
              </a:rPr>
              <a:t>1</a:t>
            </a:r>
            <a:r>
              <a:rPr lang="ja-JP" altLang="en-US" sz="1600" b="1" dirty="0">
                <a:solidFill>
                  <a:schemeClr val="tx1"/>
                </a:solidFill>
                <a:latin typeface="メイリオ" pitchFamily="50" charset="-128"/>
                <a:ea typeface="メイリオ" pitchFamily="50" charset="-128"/>
                <a:cs typeface="メイリオ" pitchFamily="50" charset="-128"/>
              </a:rPr>
              <a:t>～</a:t>
            </a:r>
            <a:r>
              <a:rPr lang="en-US" altLang="ja-JP" sz="1600" b="1" dirty="0">
                <a:solidFill>
                  <a:schemeClr val="tx1"/>
                </a:solidFill>
                <a:latin typeface="メイリオ" pitchFamily="50" charset="-128"/>
                <a:ea typeface="メイリオ" pitchFamily="50" charset="-128"/>
                <a:cs typeface="メイリオ" pitchFamily="50" charset="-128"/>
              </a:rPr>
              <a:t>H29</a:t>
            </a:r>
            <a:r>
              <a:rPr lang="ja-JP" altLang="en-US" sz="1600" b="1" dirty="0">
                <a:solidFill>
                  <a:schemeClr val="tx1"/>
                </a:solidFill>
                <a:latin typeface="メイリオ" pitchFamily="50" charset="-128"/>
                <a:ea typeface="メイリオ" pitchFamily="50" charset="-128"/>
                <a:cs typeface="メイリオ" pitchFamily="50" charset="-128"/>
              </a:rPr>
              <a:t>･</a:t>
            </a:r>
            <a:r>
              <a:rPr lang="en-US" altLang="ja-JP" sz="1600" b="1" dirty="0">
                <a:solidFill>
                  <a:schemeClr val="tx1"/>
                </a:solidFill>
                <a:latin typeface="メイリオ" pitchFamily="50" charset="-128"/>
                <a:ea typeface="メイリオ" pitchFamily="50" charset="-128"/>
                <a:cs typeface="メイリオ" pitchFamily="50" charset="-128"/>
              </a:rPr>
              <a:t>3</a:t>
            </a:r>
            <a:r>
              <a:rPr lang="ja-JP" altLang="en-US" sz="1600" b="1" dirty="0">
                <a:solidFill>
                  <a:schemeClr val="tx1"/>
                </a:solidFill>
                <a:latin typeface="メイリオ" pitchFamily="50" charset="-128"/>
                <a:ea typeface="メイリオ" pitchFamily="50" charset="-128"/>
                <a:cs typeface="メイリオ" pitchFamily="50" charset="-128"/>
              </a:rPr>
              <a:t>･</a:t>
            </a:r>
            <a:r>
              <a:rPr lang="en-US" altLang="ja-JP" sz="1600" b="1" dirty="0">
                <a:solidFill>
                  <a:schemeClr val="tx1"/>
                </a:solidFill>
                <a:latin typeface="メイリオ" pitchFamily="50" charset="-128"/>
                <a:ea typeface="メイリオ" pitchFamily="50" charset="-128"/>
                <a:cs typeface="メイリオ" pitchFamily="50" charset="-128"/>
              </a:rPr>
              <a:t>31</a:t>
            </a:r>
            <a:r>
              <a:rPr lang="ja-JP" altLang="en-US" sz="1600" b="1" dirty="0">
                <a:solidFill>
                  <a:schemeClr val="tx1"/>
                </a:solidFill>
                <a:latin typeface="メイリオ" pitchFamily="50" charset="-128"/>
                <a:ea typeface="メイリオ" pitchFamily="50" charset="-128"/>
                <a:cs typeface="メイリオ" pitchFamily="50" charset="-128"/>
              </a:rPr>
              <a:t>の間</a:t>
            </a:r>
            <a:r>
              <a:rPr lang="ja-JP" altLang="en-US" sz="1600" b="1" dirty="0" smtClean="0">
                <a:solidFill>
                  <a:schemeClr val="tx1"/>
                </a:solidFill>
                <a:latin typeface="メイリオ" pitchFamily="50" charset="-128"/>
                <a:ea typeface="メイリオ" pitchFamily="50" charset="-128"/>
                <a:cs typeface="メイリオ" pitchFamily="50" charset="-128"/>
              </a:rPr>
              <a:t>に</a:t>
            </a:r>
            <a:endParaRPr lang="en-US" altLang="ja-JP" sz="1600" b="1" dirty="0" smtClean="0">
              <a:solidFill>
                <a:schemeClr val="tx1"/>
              </a:solidFill>
              <a:latin typeface="メイリオ" pitchFamily="50" charset="-128"/>
              <a:ea typeface="メイリオ" pitchFamily="50" charset="-128"/>
              <a:cs typeface="メイリオ" pitchFamily="50" charset="-128"/>
            </a:endParaRPr>
          </a:p>
          <a:p>
            <a:pPr algn="ctr">
              <a:lnSpc>
                <a:spcPts val="2000"/>
              </a:lnSpc>
              <a:spcAft>
                <a:spcPts val="0"/>
              </a:spcAft>
            </a:pPr>
            <a:r>
              <a:rPr lang="ja-JP" altLang="en-US" sz="1600" b="1" dirty="0" smtClean="0">
                <a:solidFill>
                  <a:schemeClr val="tx1"/>
                </a:solidFill>
                <a:latin typeface="メイリオ" pitchFamily="50" charset="-128"/>
                <a:ea typeface="メイリオ" pitchFamily="50" charset="-128"/>
                <a:cs typeface="メイリオ" pitchFamily="50" charset="-128"/>
              </a:rPr>
              <a:t>介護予防訪問介護・介護予防通所介護の指定（更新を含む）を</a:t>
            </a:r>
            <a:r>
              <a:rPr lang="ja-JP" altLang="en-US" sz="1600" b="1" dirty="0">
                <a:solidFill>
                  <a:schemeClr val="tx1"/>
                </a:solidFill>
                <a:latin typeface="メイリオ" pitchFamily="50" charset="-128"/>
                <a:ea typeface="メイリオ" pitchFamily="50" charset="-128"/>
                <a:cs typeface="メイリオ" pitchFamily="50" charset="-128"/>
              </a:rPr>
              <a:t>受けた事業者</a:t>
            </a:r>
            <a:endParaRPr lang="ja-JP" sz="1600" b="1" kern="100" dirty="0">
              <a:latin typeface="メイリオ" pitchFamily="50" charset="-128"/>
              <a:ea typeface="メイリオ" pitchFamily="50" charset="-128"/>
              <a:cs typeface="メイリオ" pitchFamily="50" charset="-128"/>
            </a:endParaRPr>
          </a:p>
        </p:txBody>
      </p:sp>
      <p:sp>
        <p:nvSpPr>
          <p:cNvPr id="6" name="角丸四角形 5"/>
          <p:cNvSpPr/>
          <p:nvPr/>
        </p:nvSpPr>
        <p:spPr>
          <a:xfrm>
            <a:off x="179512" y="980728"/>
            <a:ext cx="8856984" cy="2880320"/>
          </a:xfrm>
          <a:prstGeom prst="roundRect">
            <a:avLst>
              <a:gd name="adj" fmla="val 477"/>
            </a:avLst>
          </a:prstGeom>
          <a:ln w="12700">
            <a:no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ja-JP" altLang="en-US" sz="1400" dirty="0" smtClean="0">
                <a:solidFill>
                  <a:schemeClr val="tx1"/>
                </a:solidFill>
                <a:latin typeface="メイリオ" pitchFamily="50" charset="-128"/>
                <a:ea typeface="メイリオ" pitchFamily="50" charset="-128"/>
                <a:cs typeface="メイリオ" pitchFamily="50" charset="-128"/>
              </a:rPr>
              <a:t>　　</a:t>
            </a:r>
            <a:r>
              <a:rPr lang="en-US" altLang="ja-JP" sz="1400" dirty="0" smtClean="0">
                <a:solidFill>
                  <a:schemeClr val="tx1"/>
                </a:solidFill>
                <a:latin typeface="メイリオ" pitchFamily="50" charset="-128"/>
                <a:ea typeface="メイリオ" pitchFamily="50" charset="-128"/>
                <a:cs typeface="メイリオ" pitchFamily="50" charset="-128"/>
              </a:rPr>
              <a:t>27</a:t>
            </a:r>
            <a:r>
              <a:rPr lang="ja-JP" altLang="en-US" sz="1400" dirty="0" smtClean="0">
                <a:solidFill>
                  <a:schemeClr val="tx1"/>
                </a:solidFill>
                <a:latin typeface="メイリオ" pitchFamily="50" charset="-128"/>
                <a:ea typeface="メイリオ" pitchFamily="50" charset="-128"/>
                <a:cs typeface="メイリオ" pitchFamily="50" charset="-128"/>
              </a:rPr>
              <a:t>年</a:t>
            </a:r>
            <a:r>
              <a:rPr lang="en-US" altLang="ja-JP" sz="1400" dirty="0" smtClean="0">
                <a:solidFill>
                  <a:schemeClr val="tx1"/>
                </a:solidFill>
                <a:latin typeface="メイリオ" pitchFamily="50" charset="-128"/>
                <a:ea typeface="メイリオ" pitchFamily="50" charset="-128"/>
                <a:cs typeface="メイリオ" pitchFamily="50" charset="-128"/>
              </a:rPr>
              <a:t>4</a:t>
            </a:r>
            <a:r>
              <a:rPr lang="ja-JP" altLang="en-US" sz="1400" dirty="0" smtClean="0">
                <a:solidFill>
                  <a:schemeClr val="tx1"/>
                </a:solidFill>
                <a:latin typeface="メイリオ" pitchFamily="50" charset="-128"/>
                <a:ea typeface="メイリオ" pitchFamily="50" charset="-128"/>
                <a:cs typeface="メイリオ" pitchFamily="50" charset="-128"/>
              </a:rPr>
              <a:t>月以降に指定された事業者については、</a:t>
            </a:r>
            <a:r>
              <a:rPr lang="ja-JP" altLang="en-US" sz="1600" b="1" dirty="0" smtClean="0">
                <a:solidFill>
                  <a:srgbClr val="00B050"/>
                </a:solidFill>
                <a:latin typeface="メイリオ" pitchFamily="50" charset="-128"/>
                <a:ea typeface="メイリオ" pitchFamily="50" charset="-128"/>
                <a:cs typeface="メイリオ" pitchFamily="50" charset="-128"/>
              </a:rPr>
              <a:t>みなし指定の対象ではありません</a:t>
            </a:r>
            <a:r>
              <a:rPr lang="ja-JP" altLang="en-US" sz="1400" dirty="0" smtClean="0">
                <a:solidFill>
                  <a:schemeClr val="tx1"/>
                </a:solidFill>
                <a:latin typeface="メイリオ" pitchFamily="50" charset="-128"/>
                <a:ea typeface="メイリオ" pitchFamily="50" charset="-128"/>
                <a:cs typeface="メイリオ" pitchFamily="50" charset="-128"/>
              </a:rPr>
              <a:t>。</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000"/>
              </a:lnSpc>
            </a:pPr>
            <a:r>
              <a:rPr lang="ja-JP" altLang="en-US" sz="1400" dirty="0" smtClean="0">
                <a:solidFill>
                  <a:schemeClr val="tx1"/>
                </a:solidFill>
                <a:latin typeface="メイリオ" pitchFamily="50" charset="-128"/>
                <a:ea typeface="メイリオ" pitchFamily="50" charset="-128"/>
                <a:cs typeface="メイリオ" pitchFamily="50" charset="-128"/>
              </a:rPr>
              <a:t>　　　</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000"/>
              </a:lnSpc>
            </a:pPr>
            <a:endParaRPr lang="en-US" altLang="ja-JP" sz="1400" b="1" dirty="0" smtClean="0">
              <a:solidFill>
                <a:schemeClr val="tx1"/>
              </a:solidFill>
              <a:latin typeface="メイリオ" pitchFamily="50" charset="-128"/>
              <a:ea typeface="メイリオ" pitchFamily="50" charset="-128"/>
              <a:cs typeface="メイリオ" pitchFamily="50" charset="-128"/>
            </a:endParaRPr>
          </a:p>
          <a:p>
            <a:pPr algn="ctr">
              <a:lnSpc>
                <a:spcPts val="2500"/>
              </a:lnSpc>
            </a:pPr>
            <a:r>
              <a:rPr lang="ja-JP" altLang="en-US" sz="1400" b="1" dirty="0">
                <a:solidFill>
                  <a:schemeClr val="tx1"/>
                </a:solidFill>
                <a:latin typeface="メイリオ" pitchFamily="50" charset="-128"/>
                <a:ea typeface="メイリオ" pitchFamily="50" charset="-128"/>
                <a:cs typeface="メイリオ" pitchFamily="50" charset="-128"/>
              </a:rPr>
              <a:t>　よって</a:t>
            </a:r>
            <a:r>
              <a:rPr lang="ja-JP" altLang="en-US" sz="1400" b="1" dirty="0" smtClean="0">
                <a:solidFill>
                  <a:schemeClr val="tx1"/>
                </a:solidFill>
                <a:latin typeface="メイリオ" pitchFamily="50" charset="-128"/>
                <a:ea typeface="メイリオ" pitchFamily="50" charset="-128"/>
                <a:cs typeface="メイリオ" pitchFamily="50" charset="-128"/>
              </a:rPr>
              <a:t>、</a:t>
            </a:r>
            <a:r>
              <a:rPr lang="en-US" altLang="ja-JP" sz="1400" b="1" dirty="0" smtClean="0">
                <a:solidFill>
                  <a:schemeClr val="tx1"/>
                </a:solidFill>
                <a:latin typeface="メイリオ" pitchFamily="50" charset="-128"/>
                <a:ea typeface="メイリオ" pitchFamily="50" charset="-128"/>
                <a:cs typeface="メイリオ" pitchFamily="50" charset="-128"/>
              </a:rPr>
              <a:t>27</a:t>
            </a:r>
            <a:r>
              <a:rPr lang="ja-JP" altLang="en-US" sz="1400" b="1" dirty="0" smtClean="0">
                <a:solidFill>
                  <a:schemeClr val="tx1"/>
                </a:solidFill>
                <a:latin typeface="メイリオ" pitchFamily="50" charset="-128"/>
                <a:ea typeface="メイリオ" pitchFamily="50" charset="-128"/>
                <a:cs typeface="メイリオ" pitchFamily="50" charset="-128"/>
              </a:rPr>
              <a:t>年</a:t>
            </a:r>
            <a:r>
              <a:rPr lang="en-US" altLang="ja-JP" sz="1400" b="1" dirty="0" smtClean="0">
                <a:solidFill>
                  <a:schemeClr val="tx1"/>
                </a:solidFill>
                <a:latin typeface="メイリオ" pitchFamily="50" charset="-128"/>
                <a:ea typeface="メイリオ" pitchFamily="50" charset="-128"/>
                <a:cs typeface="メイリオ" pitchFamily="50" charset="-128"/>
              </a:rPr>
              <a:t>4</a:t>
            </a:r>
            <a:r>
              <a:rPr lang="ja-JP" altLang="en-US" sz="1400" b="1" dirty="0" smtClean="0">
                <a:solidFill>
                  <a:schemeClr val="tx1"/>
                </a:solidFill>
                <a:latin typeface="メイリオ" pitchFamily="50" charset="-128"/>
                <a:ea typeface="メイリオ" pitchFamily="50" charset="-128"/>
                <a:cs typeface="メイリオ" pitchFamily="50" charset="-128"/>
              </a:rPr>
              <a:t>月以降に指定された事</a:t>
            </a:r>
            <a:r>
              <a:rPr lang="ja-JP" altLang="en-US" sz="1400" b="1" dirty="0">
                <a:solidFill>
                  <a:schemeClr val="tx1"/>
                </a:solidFill>
                <a:latin typeface="メイリオ" pitchFamily="50" charset="-128"/>
                <a:ea typeface="メイリオ" pitchFamily="50" charset="-128"/>
                <a:cs typeface="メイリオ" pitchFamily="50" charset="-128"/>
              </a:rPr>
              <a:t>業者については</a:t>
            </a:r>
            <a:r>
              <a:rPr lang="ja-JP" altLang="en-US" sz="1400" b="1" dirty="0" smtClean="0">
                <a:solidFill>
                  <a:schemeClr val="tx1"/>
                </a:solidFill>
                <a:latin typeface="メイリオ" pitchFamily="50" charset="-128"/>
                <a:ea typeface="メイリオ" pitchFamily="50" charset="-128"/>
                <a:cs typeface="メイリオ" pitchFamily="50" charset="-128"/>
              </a:rPr>
              <a:t>、</a:t>
            </a:r>
            <a:endParaRPr lang="en-US" altLang="ja-JP" sz="1400" b="1" dirty="0" smtClean="0">
              <a:solidFill>
                <a:schemeClr val="tx1"/>
              </a:solidFill>
              <a:latin typeface="メイリオ" pitchFamily="50" charset="-128"/>
              <a:ea typeface="メイリオ" pitchFamily="50" charset="-128"/>
              <a:cs typeface="メイリオ" pitchFamily="50" charset="-128"/>
            </a:endParaRPr>
          </a:p>
          <a:p>
            <a:pPr algn="ctr">
              <a:lnSpc>
                <a:spcPts val="2500"/>
              </a:lnSpc>
            </a:pPr>
            <a:endParaRPr lang="en-US" altLang="ja-JP" sz="1400" b="1" dirty="0">
              <a:solidFill>
                <a:schemeClr val="tx1"/>
              </a:solidFill>
              <a:latin typeface="メイリオ" pitchFamily="50" charset="-128"/>
              <a:ea typeface="メイリオ" pitchFamily="50" charset="-128"/>
              <a:cs typeface="メイリオ" pitchFamily="50" charset="-128"/>
            </a:endParaRPr>
          </a:p>
          <a:p>
            <a:pPr algn="ctr">
              <a:lnSpc>
                <a:spcPts val="2500"/>
              </a:lnSpc>
            </a:pPr>
            <a:r>
              <a:rPr lang="ja-JP" altLang="en-US" sz="1400" b="1" dirty="0">
                <a:solidFill>
                  <a:schemeClr val="tx1"/>
                </a:solidFill>
                <a:latin typeface="メイリオ" pitchFamily="50" charset="-128"/>
                <a:ea typeface="メイリオ" pitchFamily="50" charset="-128"/>
                <a:cs typeface="メイリオ" pitchFamily="50" charset="-128"/>
              </a:rPr>
              <a:t>　　　</a:t>
            </a:r>
            <a:r>
              <a:rPr lang="ja-JP" altLang="en-US" sz="1600" b="1" u="sng" dirty="0" smtClean="0">
                <a:solidFill>
                  <a:srgbClr val="FF0000"/>
                </a:solidFill>
                <a:latin typeface="メイリオ" pitchFamily="50" charset="-128"/>
                <a:ea typeface="メイリオ" pitchFamily="50" charset="-128"/>
                <a:cs typeface="メイリオ" pitchFamily="50" charset="-128"/>
              </a:rPr>
              <a:t>平成２９年</a:t>
            </a:r>
            <a:r>
              <a:rPr lang="ja-JP" altLang="en-US" sz="1600" b="1" u="sng" dirty="0">
                <a:solidFill>
                  <a:srgbClr val="FF0000"/>
                </a:solidFill>
                <a:latin typeface="メイリオ" pitchFamily="50" charset="-128"/>
                <a:ea typeface="メイリオ" pitchFamily="50" charset="-128"/>
                <a:cs typeface="メイリオ" pitchFamily="50" charset="-128"/>
              </a:rPr>
              <a:t>４月から</a:t>
            </a:r>
            <a:r>
              <a:rPr lang="ja-JP" altLang="en-US" sz="1400" b="1" u="sng" dirty="0">
                <a:solidFill>
                  <a:schemeClr val="tx1"/>
                </a:solidFill>
                <a:latin typeface="メイリオ" pitchFamily="50" charset="-128"/>
                <a:ea typeface="メイリオ" pitchFamily="50" charset="-128"/>
                <a:cs typeface="メイリオ" pitchFamily="50" charset="-128"/>
              </a:rPr>
              <a:t>総合事業の</a:t>
            </a:r>
            <a:r>
              <a:rPr lang="ja-JP" altLang="en-US" sz="1400" b="1" u="sng" dirty="0" smtClean="0">
                <a:solidFill>
                  <a:schemeClr val="tx1"/>
                </a:solidFill>
                <a:latin typeface="メイリオ" pitchFamily="50" charset="-128"/>
                <a:ea typeface="メイリオ" pitchFamily="50" charset="-128"/>
                <a:cs typeface="メイリオ" pitchFamily="50" charset="-128"/>
              </a:rPr>
              <a:t>指定（町）を</a:t>
            </a:r>
            <a:r>
              <a:rPr lang="ja-JP" altLang="en-US" sz="1400" b="1" u="sng" dirty="0">
                <a:solidFill>
                  <a:schemeClr val="tx1"/>
                </a:solidFill>
                <a:latin typeface="メイリオ" pitchFamily="50" charset="-128"/>
                <a:ea typeface="メイリオ" pitchFamily="50" charset="-128"/>
                <a:cs typeface="メイリオ" pitchFamily="50" charset="-128"/>
              </a:rPr>
              <a:t>受ける必要</a:t>
            </a:r>
            <a:r>
              <a:rPr lang="ja-JP" altLang="en-US" sz="1400" dirty="0">
                <a:solidFill>
                  <a:schemeClr val="tx1"/>
                </a:solidFill>
                <a:latin typeface="メイリオ" pitchFamily="50" charset="-128"/>
                <a:ea typeface="メイリオ" pitchFamily="50" charset="-128"/>
                <a:cs typeface="メイリオ" pitchFamily="50" charset="-128"/>
              </a:rPr>
              <a:t>があります。</a:t>
            </a:r>
            <a:endParaRPr lang="en-US" altLang="ja-JP" sz="1400" dirty="0">
              <a:solidFill>
                <a:schemeClr val="tx1"/>
              </a:solidFill>
              <a:latin typeface="メイリオ" pitchFamily="50" charset="-128"/>
              <a:ea typeface="メイリオ" pitchFamily="50" charset="-128"/>
              <a:cs typeface="メイリオ" pitchFamily="50" charset="-128"/>
            </a:endParaRPr>
          </a:p>
          <a:p>
            <a:pPr algn="ctr">
              <a:lnSpc>
                <a:spcPts val="2500"/>
              </a:lnSpc>
            </a:pPr>
            <a:r>
              <a:rPr lang="ja-JP" altLang="en-US" sz="1400" dirty="0">
                <a:solidFill>
                  <a:schemeClr val="tx1"/>
                </a:solidFill>
                <a:latin typeface="メイリオ" pitchFamily="50" charset="-128"/>
                <a:ea typeface="メイリオ" pitchFamily="50" charset="-128"/>
                <a:cs typeface="メイリオ" pitchFamily="50" charset="-128"/>
              </a:rPr>
              <a:t>　</a:t>
            </a:r>
            <a:r>
              <a:rPr lang="ja-JP" altLang="en-US" sz="1400" dirty="0" smtClean="0">
                <a:solidFill>
                  <a:schemeClr val="tx1"/>
                </a:solidFill>
                <a:latin typeface="メイリオ" pitchFamily="50" charset="-128"/>
                <a:ea typeface="メイリオ" pitchFamily="50" charset="-128"/>
                <a:cs typeface="メイリオ" pitchFamily="50" charset="-128"/>
              </a:rPr>
              <a:t>（近日中に改めて</a:t>
            </a:r>
            <a:r>
              <a:rPr lang="ja-JP" altLang="en-US" sz="1400" dirty="0">
                <a:solidFill>
                  <a:schemeClr val="tx1"/>
                </a:solidFill>
                <a:latin typeface="メイリオ" pitchFamily="50" charset="-128"/>
                <a:ea typeface="メイリオ" pitchFamily="50" charset="-128"/>
                <a:cs typeface="メイリオ" pitchFamily="50" charset="-128"/>
              </a:rPr>
              <a:t>ご案内します。）</a:t>
            </a:r>
            <a:endParaRPr lang="en-US" altLang="ja-JP" sz="1400" dirty="0">
              <a:solidFill>
                <a:schemeClr val="tx1"/>
              </a:solidFill>
              <a:latin typeface="メイリオ" pitchFamily="50" charset="-128"/>
              <a:ea typeface="メイリオ" pitchFamily="50" charset="-128"/>
              <a:cs typeface="メイリオ" pitchFamily="50" charset="-128"/>
            </a:endParaRPr>
          </a:p>
          <a:p>
            <a:pPr algn="ctr">
              <a:lnSpc>
                <a:spcPts val="2500"/>
              </a:lnSpc>
            </a:pPr>
            <a:r>
              <a:rPr lang="ja-JP" altLang="en-US" sz="1400" b="1" dirty="0">
                <a:solidFill>
                  <a:schemeClr val="tx1"/>
                </a:solidFill>
                <a:latin typeface="メイリオ" pitchFamily="50" charset="-128"/>
                <a:ea typeface="メイリオ" pitchFamily="50" charset="-128"/>
                <a:cs typeface="メイリオ" pitchFamily="50" charset="-128"/>
              </a:rPr>
              <a:t>　</a:t>
            </a:r>
            <a:r>
              <a:rPr lang="ja-JP" altLang="en-US" sz="1400" b="1" u="sng" dirty="0" smtClean="0">
                <a:solidFill>
                  <a:srgbClr val="FF0000"/>
                </a:solidFill>
                <a:latin typeface="メイリオ" pitchFamily="50" charset="-128"/>
                <a:ea typeface="メイリオ" pitchFamily="50" charset="-128"/>
                <a:cs typeface="メイリオ" pitchFamily="50" charset="-128"/>
              </a:rPr>
              <a:t>指定</a:t>
            </a:r>
            <a:r>
              <a:rPr lang="ja-JP" altLang="en-US" sz="1400" b="1" u="sng" dirty="0">
                <a:solidFill>
                  <a:srgbClr val="FF0000"/>
                </a:solidFill>
                <a:latin typeface="メイリオ" pitchFamily="50" charset="-128"/>
                <a:ea typeface="メイリオ" pitchFamily="50" charset="-128"/>
                <a:cs typeface="メイリオ" pitchFamily="50" charset="-128"/>
              </a:rPr>
              <a:t>の有効期間の満了日は</a:t>
            </a:r>
            <a:r>
              <a:rPr lang="ja-JP" altLang="en-US" sz="1400" b="1" u="sng" dirty="0" smtClean="0">
                <a:solidFill>
                  <a:srgbClr val="FF0000"/>
                </a:solidFill>
                <a:latin typeface="メイリオ" pitchFamily="50" charset="-128"/>
                <a:ea typeface="メイリオ" pitchFamily="50" charset="-128"/>
                <a:cs typeface="メイリオ" pitchFamily="50" charset="-128"/>
              </a:rPr>
              <a:t>、訪問・通所介護・地域</a:t>
            </a:r>
            <a:r>
              <a:rPr lang="ja-JP" altLang="en-US" sz="1400" b="1" u="sng" dirty="0">
                <a:solidFill>
                  <a:srgbClr val="FF0000"/>
                </a:solidFill>
                <a:latin typeface="メイリオ" pitchFamily="50" charset="-128"/>
                <a:ea typeface="メイリオ" pitchFamily="50" charset="-128"/>
                <a:cs typeface="メイリオ" pitchFamily="50" charset="-128"/>
              </a:rPr>
              <a:t>密着</a:t>
            </a:r>
            <a:r>
              <a:rPr lang="ja-JP" altLang="en-US" sz="1400" b="1" u="sng" dirty="0" smtClean="0">
                <a:solidFill>
                  <a:srgbClr val="FF0000"/>
                </a:solidFill>
                <a:latin typeface="メイリオ" pitchFamily="50" charset="-128"/>
                <a:ea typeface="メイリオ" pitchFamily="50" charset="-128"/>
                <a:cs typeface="メイリオ" pitchFamily="50" charset="-128"/>
              </a:rPr>
              <a:t>型通所の</a:t>
            </a:r>
            <a:r>
              <a:rPr lang="ja-JP" altLang="en-US" sz="1400" b="1" u="sng" dirty="0">
                <a:solidFill>
                  <a:srgbClr val="FF0000"/>
                </a:solidFill>
                <a:latin typeface="メイリオ" pitchFamily="50" charset="-128"/>
                <a:ea typeface="メイリオ" pitchFamily="50" charset="-128"/>
                <a:cs typeface="メイリオ" pitchFamily="50" charset="-128"/>
              </a:rPr>
              <a:t>指定の有効期間の満了日と</a:t>
            </a:r>
            <a:r>
              <a:rPr lang="ja-JP" altLang="en-US" sz="1400" b="1" u="sng" dirty="0" smtClean="0">
                <a:solidFill>
                  <a:srgbClr val="FF0000"/>
                </a:solidFill>
                <a:latin typeface="メイリオ" pitchFamily="50" charset="-128"/>
                <a:ea typeface="メイリオ" pitchFamily="50" charset="-128"/>
                <a:cs typeface="メイリオ" pitchFamily="50" charset="-128"/>
              </a:rPr>
              <a:t>同日</a:t>
            </a:r>
            <a:r>
              <a:rPr lang="ja-JP" altLang="en-US" sz="1400" dirty="0">
                <a:solidFill>
                  <a:schemeClr val="tx1"/>
                </a:solidFill>
                <a:latin typeface="メイリオ" pitchFamily="50" charset="-128"/>
                <a:ea typeface="メイリオ" pitchFamily="50" charset="-128"/>
                <a:cs typeface="メイリオ" pitchFamily="50" charset="-128"/>
              </a:rPr>
              <a:t>　</a:t>
            </a:r>
            <a:r>
              <a:rPr lang="ja-JP" altLang="en-US" sz="1400" dirty="0" smtClean="0">
                <a:solidFill>
                  <a:schemeClr val="tx1"/>
                </a:solidFill>
                <a:latin typeface="メイリオ" pitchFamily="50" charset="-128"/>
                <a:ea typeface="メイリオ" pitchFamily="50" charset="-128"/>
                <a:cs typeface="メイリオ" pitchFamily="50" charset="-128"/>
              </a:rPr>
              <a:t>　</a:t>
            </a:r>
            <a:r>
              <a:rPr lang="ja-JP" altLang="en-US" sz="1400" dirty="0">
                <a:solidFill>
                  <a:schemeClr val="tx1"/>
                </a:solidFill>
                <a:latin typeface="メイリオ" pitchFamily="50" charset="-128"/>
                <a:ea typeface="メイリオ" pitchFamily="50" charset="-128"/>
                <a:cs typeface="メイリオ" pitchFamily="50" charset="-128"/>
              </a:rPr>
              <a:t>　</a:t>
            </a:r>
            <a:r>
              <a:rPr lang="ja-JP" altLang="en-US" sz="2000" dirty="0" smtClean="0">
                <a:solidFill>
                  <a:srgbClr val="00B05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　</a:t>
            </a:r>
            <a:endParaRPr lang="en-US" altLang="ja-JP" sz="1200" u="sng" dirty="0">
              <a:solidFill>
                <a:srgbClr val="FF0000"/>
              </a:solidFill>
              <a:latin typeface="メイリオ" pitchFamily="50" charset="-128"/>
              <a:ea typeface="メイリオ" pitchFamily="50" charset="-128"/>
              <a:cs typeface="メイリオ" pitchFamily="50" charset="-128"/>
            </a:endParaRPr>
          </a:p>
        </p:txBody>
      </p:sp>
      <p:sp>
        <p:nvSpPr>
          <p:cNvPr id="8" name="角丸四角形 7"/>
          <p:cNvSpPr/>
          <p:nvPr/>
        </p:nvSpPr>
        <p:spPr>
          <a:xfrm>
            <a:off x="323528" y="2564904"/>
            <a:ext cx="8424936" cy="1296144"/>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34" name="直線コネクタ 33"/>
          <p:cNvCxnSpPr/>
          <p:nvPr/>
        </p:nvCxnSpPr>
        <p:spPr>
          <a:xfrm>
            <a:off x="2627784" y="4617132"/>
            <a:ext cx="0" cy="190821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H="1">
            <a:off x="3563887" y="4617132"/>
            <a:ext cx="2" cy="190821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1115616" y="4617132"/>
            <a:ext cx="1" cy="190821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8" name="右矢印 37"/>
          <p:cNvSpPr/>
          <p:nvPr/>
        </p:nvSpPr>
        <p:spPr>
          <a:xfrm>
            <a:off x="1763689" y="4689140"/>
            <a:ext cx="3384375" cy="360040"/>
          </a:xfrm>
          <a:prstGeom prst="rightArrow">
            <a:avLst>
              <a:gd name="adj1" fmla="val 50000"/>
              <a:gd name="adj2" fmla="val 24133"/>
            </a:avLst>
          </a:prstGeom>
        </p:spPr>
        <p:style>
          <a:lnRef idx="1">
            <a:schemeClr val="accent6"/>
          </a:lnRef>
          <a:fillRef idx="2">
            <a:schemeClr val="accent6"/>
          </a:fillRef>
          <a:effectRef idx="1">
            <a:schemeClr val="accent6"/>
          </a:effectRef>
          <a:fontRef idx="minor">
            <a:schemeClr val="dk1"/>
          </a:fontRef>
        </p:style>
        <p:txBody>
          <a:bodyPr rtlCol="0" anchor="ctr"/>
          <a:lstStyle/>
          <a:p>
            <a:r>
              <a:rPr kumimoji="1" lang="ja-JP" altLang="en-US" sz="1100" dirty="0" smtClean="0">
                <a:latin typeface="メイリオ" pitchFamily="50" charset="-128"/>
                <a:ea typeface="メイリオ" pitchFamily="50" charset="-128"/>
                <a:cs typeface="メイリオ" pitchFamily="50" charset="-128"/>
              </a:rPr>
              <a:t>通所介護（道指定）６年間</a:t>
            </a:r>
            <a:endParaRPr kumimoji="1" lang="ja-JP" altLang="en-US" sz="1100" dirty="0">
              <a:latin typeface="メイリオ" pitchFamily="50" charset="-128"/>
              <a:ea typeface="メイリオ" pitchFamily="50" charset="-128"/>
              <a:cs typeface="メイリオ" pitchFamily="50" charset="-128"/>
            </a:endParaRPr>
          </a:p>
        </p:txBody>
      </p:sp>
      <p:sp>
        <p:nvSpPr>
          <p:cNvPr id="40" name="角丸四角形 39"/>
          <p:cNvSpPr/>
          <p:nvPr/>
        </p:nvSpPr>
        <p:spPr>
          <a:xfrm>
            <a:off x="827584" y="4365104"/>
            <a:ext cx="576064"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27.4</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41" name="角丸四角形 40"/>
          <p:cNvSpPr/>
          <p:nvPr/>
        </p:nvSpPr>
        <p:spPr>
          <a:xfrm>
            <a:off x="3275856" y="4365104"/>
            <a:ext cx="576064"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30.3</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42" name="角丸四角形 41"/>
          <p:cNvSpPr/>
          <p:nvPr/>
        </p:nvSpPr>
        <p:spPr>
          <a:xfrm>
            <a:off x="4860032" y="4365104"/>
            <a:ext cx="576064"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34.10</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cxnSp>
        <p:nvCxnSpPr>
          <p:cNvPr id="45" name="直線コネクタ 44"/>
          <p:cNvCxnSpPr/>
          <p:nvPr/>
        </p:nvCxnSpPr>
        <p:spPr>
          <a:xfrm>
            <a:off x="5148064" y="4653136"/>
            <a:ext cx="0" cy="187220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6" name="右矢印 45"/>
          <p:cNvSpPr/>
          <p:nvPr/>
        </p:nvSpPr>
        <p:spPr>
          <a:xfrm>
            <a:off x="2627784" y="5733256"/>
            <a:ext cx="2520280" cy="360040"/>
          </a:xfrm>
          <a:prstGeom prst="rightArrow">
            <a:avLst>
              <a:gd name="adj1" fmla="val 50000"/>
              <a:gd name="adj2" fmla="val 24133"/>
            </a:avLst>
          </a:prstGeom>
        </p:spPr>
        <p:style>
          <a:lnRef idx="1">
            <a:schemeClr val="accent1"/>
          </a:lnRef>
          <a:fillRef idx="3">
            <a:schemeClr val="accent1"/>
          </a:fillRef>
          <a:effectRef idx="2">
            <a:schemeClr val="accent1"/>
          </a:effectRef>
          <a:fontRef idx="minor">
            <a:schemeClr val="lt1"/>
          </a:fontRef>
        </p:style>
        <p:txBody>
          <a:bodyPr rtlCol="0" anchor="ctr"/>
          <a:lstStyle/>
          <a:p>
            <a:r>
              <a:rPr kumimoji="1" lang="ja-JP" altLang="en-US" sz="1100" dirty="0" smtClean="0">
                <a:latin typeface="メイリオ" pitchFamily="50" charset="-128"/>
                <a:ea typeface="メイリオ" pitchFamily="50" charset="-128"/>
                <a:cs typeface="メイリオ" pitchFamily="50" charset="-128"/>
              </a:rPr>
              <a:t>総合事業</a:t>
            </a:r>
            <a:endParaRPr kumimoji="1" lang="ja-JP" altLang="en-US" sz="1100" dirty="0">
              <a:latin typeface="メイリオ" pitchFamily="50" charset="-128"/>
              <a:ea typeface="メイリオ" pitchFamily="50" charset="-128"/>
              <a:cs typeface="メイリオ" pitchFamily="50" charset="-128"/>
            </a:endParaRPr>
          </a:p>
        </p:txBody>
      </p:sp>
      <p:sp>
        <p:nvSpPr>
          <p:cNvPr id="47" name="右矢印 46"/>
          <p:cNvSpPr/>
          <p:nvPr/>
        </p:nvSpPr>
        <p:spPr>
          <a:xfrm>
            <a:off x="5148065" y="4689140"/>
            <a:ext cx="3384375" cy="360040"/>
          </a:xfrm>
          <a:prstGeom prst="rightArrow">
            <a:avLst>
              <a:gd name="adj1" fmla="val 50000"/>
              <a:gd name="adj2" fmla="val 24133"/>
            </a:avLst>
          </a:prstGeom>
        </p:spPr>
        <p:style>
          <a:lnRef idx="1">
            <a:schemeClr val="accent6"/>
          </a:lnRef>
          <a:fillRef idx="2">
            <a:schemeClr val="accent6"/>
          </a:fillRef>
          <a:effectRef idx="1">
            <a:schemeClr val="accent6"/>
          </a:effectRef>
          <a:fontRef idx="minor">
            <a:schemeClr val="dk1"/>
          </a:fontRef>
        </p:style>
        <p:txBody>
          <a:bodyPr rtlCol="0" anchor="ctr"/>
          <a:lstStyle/>
          <a:p>
            <a:r>
              <a:rPr kumimoji="1" lang="ja-JP" altLang="en-US" sz="1100" dirty="0" smtClean="0">
                <a:latin typeface="メイリオ" pitchFamily="50" charset="-128"/>
                <a:ea typeface="メイリオ" pitchFamily="50" charset="-128"/>
                <a:cs typeface="メイリオ" pitchFamily="50" charset="-128"/>
              </a:rPr>
              <a:t>通所介護（道指定）</a:t>
            </a:r>
            <a:r>
              <a:rPr lang="ja-JP" altLang="en-US" sz="1100" dirty="0">
                <a:latin typeface="メイリオ" pitchFamily="50" charset="-128"/>
                <a:ea typeface="メイリオ" pitchFamily="50" charset="-128"/>
                <a:cs typeface="メイリオ" pitchFamily="50" charset="-128"/>
              </a:rPr>
              <a:t>６</a:t>
            </a:r>
            <a:r>
              <a:rPr kumimoji="1" lang="ja-JP" altLang="en-US" sz="1100" dirty="0" smtClean="0">
                <a:latin typeface="メイリオ" pitchFamily="50" charset="-128"/>
                <a:ea typeface="メイリオ" pitchFamily="50" charset="-128"/>
                <a:cs typeface="メイリオ" pitchFamily="50" charset="-128"/>
              </a:rPr>
              <a:t>年間</a:t>
            </a:r>
            <a:endParaRPr kumimoji="1" lang="ja-JP" altLang="en-US" sz="1100" dirty="0">
              <a:latin typeface="メイリオ" pitchFamily="50" charset="-128"/>
              <a:ea typeface="メイリオ" pitchFamily="50" charset="-128"/>
              <a:cs typeface="メイリオ" pitchFamily="50" charset="-128"/>
            </a:endParaRPr>
          </a:p>
        </p:txBody>
      </p:sp>
      <p:cxnSp>
        <p:nvCxnSpPr>
          <p:cNvPr id="48" name="直線コネクタ 47"/>
          <p:cNvCxnSpPr/>
          <p:nvPr/>
        </p:nvCxnSpPr>
        <p:spPr>
          <a:xfrm>
            <a:off x="8532440" y="4653136"/>
            <a:ext cx="0" cy="187220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9" name="角丸四角形 48"/>
          <p:cNvSpPr/>
          <p:nvPr/>
        </p:nvSpPr>
        <p:spPr>
          <a:xfrm>
            <a:off x="8172400" y="4365104"/>
            <a:ext cx="576064"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40</a:t>
            </a: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.10</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50" name="角丸四角形 49"/>
          <p:cNvSpPr/>
          <p:nvPr/>
        </p:nvSpPr>
        <p:spPr>
          <a:xfrm>
            <a:off x="2555776" y="6273316"/>
            <a:ext cx="504056" cy="252028"/>
          </a:xfrm>
          <a:prstGeom prst="roundRect">
            <a:avLst/>
          </a:prstGeom>
          <a:noFill/>
          <a:ln w="9525">
            <a:noFill/>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ja-JP" altLang="en-US" sz="1100" b="1" dirty="0" smtClean="0">
                <a:solidFill>
                  <a:srgbClr val="FF0000"/>
                </a:solidFill>
                <a:latin typeface="メイリオ" pitchFamily="50" charset="-128"/>
                <a:ea typeface="メイリオ" pitchFamily="50" charset="-128"/>
                <a:cs typeface="メイリオ" pitchFamily="50" charset="-128"/>
              </a:rPr>
              <a:t>指定</a:t>
            </a:r>
            <a:endParaRPr lang="en-US" altLang="ja-JP" sz="1100" b="1" dirty="0">
              <a:solidFill>
                <a:srgbClr val="FF0000"/>
              </a:solidFill>
              <a:latin typeface="メイリオ" pitchFamily="50" charset="-128"/>
              <a:ea typeface="メイリオ" pitchFamily="50" charset="-128"/>
              <a:cs typeface="メイリオ" pitchFamily="50" charset="-128"/>
            </a:endParaRPr>
          </a:p>
        </p:txBody>
      </p:sp>
      <p:sp>
        <p:nvSpPr>
          <p:cNvPr id="51" name="角丸四角形 50"/>
          <p:cNvSpPr/>
          <p:nvPr/>
        </p:nvSpPr>
        <p:spPr>
          <a:xfrm>
            <a:off x="2627784" y="6057292"/>
            <a:ext cx="504056"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29.4 </a:t>
            </a:r>
            <a:endParaRPr lang="en-US" altLang="ja-JP" sz="1100" b="1" dirty="0">
              <a:solidFill>
                <a:srgbClr val="FF0000"/>
              </a:solidFill>
              <a:latin typeface="メイリオ" pitchFamily="50" charset="-128"/>
              <a:ea typeface="メイリオ" pitchFamily="50" charset="-128"/>
              <a:cs typeface="メイリオ" pitchFamily="50" charset="-128"/>
            </a:endParaRPr>
          </a:p>
        </p:txBody>
      </p:sp>
      <p:sp>
        <p:nvSpPr>
          <p:cNvPr id="53" name="右矢印 52"/>
          <p:cNvSpPr/>
          <p:nvPr/>
        </p:nvSpPr>
        <p:spPr>
          <a:xfrm>
            <a:off x="5148064" y="5733256"/>
            <a:ext cx="3384375" cy="360040"/>
          </a:xfrm>
          <a:prstGeom prst="rightArrow">
            <a:avLst>
              <a:gd name="adj1" fmla="val 50000"/>
              <a:gd name="adj2" fmla="val 24133"/>
            </a:avLst>
          </a:prstGeom>
        </p:spPr>
        <p:style>
          <a:lnRef idx="1">
            <a:schemeClr val="accent1"/>
          </a:lnRef>
          <a:fillRef idx="3">
            <a:schemeClr val="accent1"/>
          </a:fillRef>
          <a:effectRef idx="2">
            <a:schemeClr val="accent1"/>
          </a:effectRef>
          <a:fontRef idx="minor">
            <a:schemeClr val="lt1"/>
          </a:fontRef>
        </p:style>
        <p:txBody>
          <a:bodyPr rtlCol="0" anchor="ctr"/>
          <a:lstStyle/>
          <a:p>
            <a:r>
              <a:rPr kumimoji="1" lang="ja-JP" altLang="en-US" sz="1100" dirty="0" smtClean="0">
                <a:latin typeface="メイリオ" pitchFamily="50" charset="-128"/>
                <a:ea typeface="メイリオ" pitchFamily="50" charset="-128"/>
                <a:cs typeface="メイリオ" pitchFamily="50" charset="-128"/>
              </a:rPr>
              <a:t>総合事業</a:t>
            </a:r>
            <a:endParaRPr kumimoji="1" lang="ja-JP" altLang="en-US" sz="1100" dirty="0">
              <a:latin typeface="メイリオ" pitchFamily="50" charset="-128"/>
              <a:ea typeface="メイリオ" pitchFamily="50" charset="-128"/>
              <a:cs typeface="メイリオ" pitchFamily="50" charset="-128"/>
            </a:endParaRPr>
          </a:p>
        </p:txBody>
      </p:sp>
      <p:sp>
        <p:nvSpPr>
          <p:cNvPr id="54" name="角丸四角形 53"/>
          <p:cNvSpPr/>
          <p:nvPr/>
        </p:nvSpPr>
        <p:spPr>
          <a:xfrm>
            <a:off x="5076056" y="6273316"/>
            <a:ext cx="792088" cy="252028"/>
          </a:xfrm>
          <a:prstGeom prst="roundRect">
            <a:avLst/>
          </a:prstGeom>
          <a:noFill/>
          <a:ln w="9525">
            <a:noFill/>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ja-JP" altLang="en-US" sz="1100" b="1" dirty="0" smtClean="0">
                <a:solidFill>
                  <a:srgbClr val="FF0000"/>
                </a:solidFill>
                <a:latin typeface="メイリオ" pitchFamily="50" charset="-128"/>
                <a:ea typeface="メイリオ" pitchFamily="50" charset="-128"/>
                <a:cs typeface="メイリオ" pitchFamily="50" charset="-128"/>
              </a:rPr>
              <a:t>指定更新</a:t>
            </a:r>
            <a:endParaRPr lang="en-US" altLang="ja-JP" sz="1100" b="1" dirty="0">
              <a:solidFill>
                <a:srgbClr val="FF0000"/>
              </a:solidFill>
              <a:latin typeface="メイリオ" pitchFamily="50" charset="-128"/>
              <a:ea typeface="メイリオ" pitchFamily="50" charset="-128"/>
              <a:cs typeface="メイリオ" pitchFamily="50" charset="-128"/>
            </a:endParaRPr>
          </a:p>
        </p:txBody>
      </p:sp>
      <p:sp>
        <p:nvSpPr>
          <p:cNvPr id="55" name="角丸四角形 54"/>
          <p:cNvSpPr/>
          <p:nvPr/>
        </p:nvSpPr>
        <p:spPr>
          <a:xfrm>
            <a:off x="107504" y="4059070"/>
            <a:ext cx="8568952" cy="198022"/>
          </a:xfrm>
          <a:prstGeom prst="roundRect">
            <a:avLst>
              <a:gd name="adj" fmla="val 0"/>
            </a:avLst>
          </a:prstGeom>
          <a:ln w="9525">
            <a:noFill/>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en-US" altLang="ja-JP" sz="1600" b="1" dirty="0" smtClean="0">
                <a:solidFill>
                  <a:schemeClr val="tx1"/>
                </a:solidFill>
                <a:latin typeface="メイリオ" pitchFamily="50" charset="-128"/>
                <a:ea typeface="メイリオ" pitchFamily="50" charset="-128"/>
                <a:cs typeface="メイリオ" pitchFamily="50" charset="-128"/>
              </a:rPr>
              <a:t>【</a:t>
            </a:r>
            <a:r>
              <a:rPr lang="ja-JP" altLang="en-US" sz="1600" b="1" dirty="0" smtClean="0">
                <a:solidFill>
                  <a:schemeClr val="tx1"/>
                </a:solidFill>
                <a:latin typeface="メイリオ" pitchFamily="50" charset="-128"/>
                <a:ea typeface="メイリオ" pitchFamily="50" charset="-128"/>
                <a:cs typeface="メイリオ" pitchFamily="50" charset="-128"/>
              </a:rPr>
              <a:t>例</a:t>
            </a:r>
            <a:r>
              <a:rPr lang="en-US" altLang="ja-JP" sz="1600" b="1" dirty="0" smtClean="0">
                <a:solidFill>
                  <a:schemeClr val="tx1"/>
                </a:solidFill>
                <a:latin typeface="メイリオ" pitchFamily="50" charset="-128"/>
                <a:ea typeface="メイリオ" pitchFamily="50" charset="-128"/>
                <a:cs typeface="メイリオ" pitchFamily="50" charset="-128"/>
              </a:rPr>
              <a:t>】</a:t>
            </a:r>
            <a:r>
              <a:rPr lang="en-US" altLang="ja-JP" sz="1200" dirty="0" smtClean="0">
                <a:solidFill>
                  <a:schemeClr val="tx1"/>
                </a:solidFill>
                <a:latin typeface="メイリオ" pitchFamily="50" charset="-128"/>
                <a:ea typeface="メイリオ" pitchFamily="50" charset="-128"/>
                <a:cs typeface="メイリオ" pitchFamily="50" charset="-128"/>
              </a:rPr>
              <a:t>H28.10</a:t>
            </a:r>
            <a:r>
              <a:rPr lang="ja-JP" altLang="en-US" sz="1200" dirty="0" smtClean="0">
                <a:solidFill>
                  <a:schemeClr val="tx1"/>
                </a:solidFill>
                <a:latin typeface="メイリオ" pitchFamily="50" charset="-128"/>
                <a:ea typeface="メイリオ" pitchFamily="50" charset="-128"/>
                <a:cs typeface="メイリオ" pitchFamily="50" charset="-128"/>
              </a:rPr>
              <a:t>に通所介護（有効期間満了日</a:t>
            </a:r>
            <a:r>
              <a:rPr lang="en-US" altLang="ja-JP" sz="1200" dirty="0" smtClean="0">
                <a:solidFill>
                  <a:schemeClr val="tx1"/>
                </a:solidFill>
                <a:latin typeface="メイリオ" pitchFamily="50" charset="-128"/>
                <a:ea typeface="メイリオ" pitchFamily="50" charset="-128"/>
                <a:cs typeface="メイリオ" pitchFamily="50" charset="-128"/>
              </a:rPr>
              <a:t>H34.10</a:t>
            </a:r>
            <a:r>
              <a:rPr lang="ja-JP" altLang="en-US" sz="1200" dirty="0" smtClean="0">
                <a:solidFill>
                  <a:schemeClr val="tx1"/>
                </a:solidFill>
                <a:latin typeface="メイリオ" pitchFamily="50" charset="-128"/>
                <a:ea typeface="メイリオ" pitchFamily="50" charset="-128"/>
                <a:cs typeface="メイリオ" pitchFamily="50" charset="-128"/>
              </a:rPr>
              <a:t>）及び介護予防通所介護の指定</a:t>
            </a:r>
            <a:r>
              <a:rPr lang="en-US" altLang="ja-JP" sz="1200" dirty="0" smtClean="0">
                <a:solidFill>
                  <a:schemeClr val="tx1"/>
                </a:solidFill>
                <a:latin typeface="メイリオ" pitchFamily="50" charset="-128"/>
                <a:ea typeface="メイリオ" pitchFamily="50" charset="-128"/>
                <a:cs typeface="メイリオ" pitchFamily="50" charset="-128"/>
              </a:rPr>
              <a:t>(</a:t>
            </a:r>
            <a:r>
              <a:rPr lang="ja-JP" altLang="en-US" sz="1200" dirty="0" smtClean="0">
                <a:solidFill>
                  <a:schemeClr val="tx1"/>
                </a:solidFill>
                <a:latin typeface="メイリオ" pitchFamily="50" charset="-128"/>
                <a:ea typeface="メイリオ" pitchFamily="50" charset="-128"/>
                <a:cs typeface="メイリオ" pitchFamily="50" charset="-128"/>
              </a:rPr>
              <a:t>道</a:t>
            </a:r>
            <a:r>
              <a:rPr lang="en-US" altLang="ja-JP" sz="1200" dirty="0" smtClean="0">
                <a:solidFill>
                  <a:schemeClr val="tx1"/>
                </a:solidFill>
                <a:latin typeface="メイリオ" pitchFamily="50" charset="-128"/>
                <a:ea typeface="メイリオ" pitchFamily="50" charset="-128"/>
                <a:cs typeface="メイリオ" pitchFamily="50" charset="-128"/>
              </a:rPr>
              <a:t>)</a:t>
            </a:r>
            <a:r>
              <a:rPr lang="ja-JP" altLang="en-US" sz="1200" dirty="0" smtClean="0">
                <a:solidFill>
                  <a:schemeClr val="tx1"/>
                </a:solidFill>
                <a:latin typeface="メイリオ" pitchFamily="50" charset="-128"/>
                <a:ea typeface="メイリオ" pitchFamily="50" charset="-128"/>
                <a:cs typeface="メイリオ" pitchFamily="50" charset="-128"/>
              </a:rPr>
              <a:t>を受けている場合</a:t>
            </a:r>
            <a:endParaRPr lang="en-US" altLang="ja-JP" sz="1200" dirty="0">
              <a:solidFill>
                <a:schemeClr val="tx1"/>
              </a:solidFill>
              <a:latin typeface="メイリオ" pitchFamily="50" charset="-128"/>
              <a:ea typeface="メイリオ" pitchFamily="50" charset="-128"/>
              <a:cs typeface="メイリオ" pitchFamily="50" charset="-128"/>
            </a:endParaRPr>
          </a:p>
        </p:txBody>
      </p:sp>
      <p:sp>
        <p:nvSpPr>
          <p:cNvPr id="56" name="角丸四角形 55"/>
          <p:cNvSpPr/>
          <p:nvPr/>
        </p:nvSpPr>
        <p:spPr>
          <a:xfrm>
            <a:off x="2339752" y="4365104"/>
            <a:ext cx="576064"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29.4</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57" name="右矢印 56"/>
          <p:cNvSpPr/>
          <p:nvPr/>
        </p:nvSpPr>
        <p:spPr>
          <a:xfrm>
            <a:off x="1763688" y="5013176"/>
            <a:ext cx="1800199" cy="360040"/>
          </a:xfrm>
          <a:prstGeom prst="rightArrow">
            <a:avLst>
              <a:gd name="adj1" fmla="val 50000"/>
              <a:gd name="adj2" fmla="val 24133"/>
            </a:avLst>
          </a:prstGeom>
        </p:spPr>
        <p:style>
          <a:lnRef idx="1">
            <a:schemeClr val="accent3"/>
          </a:lnRef>
          <a:fillRef idx="3">
            <a:schemeClr val="accent3"/>
          </a:fillRef>
          <a:effectRef idx="2">
            <a:schemeClr val="accent3"/>
          </a:effectRef>
          <a:fontRef idx="minor">
            <a:schemeClr val="lt1"/>
          </a:fontRef>
        </p:style>
        <p:txBody>
          <a:bodyPr rtlCol="0" anchor="ctr"/>
          <a:lstStyle/>
          <a:p>
            <a:r>
              <a:rPr kumimoji="1" lang="ja-JP" altLang="en-US" sz="1100" dirty="0" smtClean="0">
                <a:solidFill>
                  <a:schemeClr val="tx1"/>
                </a:solidFill>
                <a:latin typeface="メイリオ" pitchFamily="50" charset="-128"/>
                <a:ea typeface="メイリオ" pitchFamily="50" charset="-128"/>
                <a:cs typeface="メイリオ" pitchFamily="50" charset="-128"/>
              </a:rPr>
              <a:t>予防通所介護（道指定）</a:t>
            </a:r>
            <a:endParaRPr kumimoji="1" lang="ja-JP" altLang="en-US" sz="1100" dirty="0">
              <a:solidFill>
                <a:schemeClr val="tx1"/>
              </a:solidFill>
              <a:latin typeface="メイリオ" pitchFamily="50" charset="-128"/>
              <a:ea typeface="メイリオ" pitchFamily="50" charset="-128"/>
              <a:cs typeface="メイリオ" pitchFamily="50" charset="-128"/>
            </a:endParaRPr>
          </a:p>
        </p:txBody>
      </p:sp>
      <p:sp>
        <p:nvSpPr>
          <p:cNvPr id="58" name="角丸四角形 57"/>
          <p:cNvSpPr/>
          <p:nvPr/>
        </p:nvSpPr>
        <p:spPr>
          <a:xfrm>
            <a:off x="1763688" y="5301208"/>
            <a:ext cx="5976664" cy="270030"/>
          </a:xfrm>
          <a:prstGeom prst="roundRect">
            <a:avLst>
              <a:gd name="adj" fmla="val 0"/>
            </a:avLst>
          </a:prstGeom>
          <a:noFill/>
          <a:ln w="9525">
            <a:noFill/>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en-US" altLang="ja-JP" sz="1100" dirty="0" smtClean="0">
                <a:solidFill>
                  <a:schemeClr val="tx1"/>
                </a:solidFill>
                <a:latin typeface="メイリオ" pitchFamily="50" charset="-128"/>
                <a:ea typeface="メイリオ" pitchFamily="50" charset="-128"/>
                <a:cs typeface="メイリオ" pitchFamily="50" charset="-128"/>
              </a:rPr>
              <a:t>※</a:t>
            </a:r>
            <a:r>
              <a:rPr lang="ja-JP" altLang="en-US" sz="1100" dirty="0" smtClean="0">
                <a:solidFill>
                  <a:schemeClr val="tx1"/>
                </a:solidFill>
                <a:latin typeface="メイリオ" pitchFamily="50" charset="-128"/>
                <a:ea typeface="メイリオ" pitchFamily="50" charset="-128"/>
                <a:cs typeface="メイリオ" pitchFamily="50" charset="-128"/>
              </a:rPr>
              <a:t>法改正後の指定となるので、予防通所介護の指定の満了日は</a:t>
            </a:r>
            <a:r>
              <a:rPr lang="en-US" altLang="ja-JP" sz="1100" dirty="0" smtClean="0">
                <a:solidFill>
                  <a:schemeClr val="tx1"/>
                </a:solidFill>
                <a:latin typeface="メイリオ" pitchFamily="50" charset="-128"/>
                <a:ea typeface="メイリオ" pitchFamily="50" charset="-128"/>
                <a:cs typeface="メイリオ" pitchFamily="50" charset="-128"/>
              </a:rPr>
              <a:t>30.3.31</a:t>
            </a:r>
            <a:r>
              <a:rPr lang="ja-JP" altLang="en-US" sz="1100" dirty="0" err="1" smtClean="0">
                <a:solidFill>
                  <a:schemeClr val="tx1"/>
                </a:solidFill>
                <a:latin typeface="メイリオ" pitchFamily="50" charset="-128"/>
                <a:ea typeface="メイリオ" pitchFamily="50" charset="-128"/>
                <a:cs typeface="メイリオ" pitchFamily="50" charset="-128"/>
              </a:rPr>
              <a:t>まで</a:t>
            </a:r>
            <a:r>
              <a:rPr lang="ja-JP" altLang="en-US" sz="1100" dirty="0" smtClean="0">
                <a:solidFill>
                  <a:schemeClr val="tx1"/>
                </a:solidFill>
                <a:latin typeface="メイリオ" pitchFamily="50" charset="-128"/>
                <a:ea typeface="メイリオ" pitchFamily="50" charset="-128"/>
                <a:cs typeface="メイリオ" pitchFamily="50" charset="-128"/>
              </a:rPr>
              <a:t>となっています。</a:t>
            </a:r>
            <a:endParaRPr lang="en-US" altLang="ja-JP" sz="1100" dirty="0">
              <a:solidFill>
                <a:schemeClr val="tx1"/>
              </a:solidFill>
              <a:latin typeface="メイリオ" pitchFamily="50" charset="-128"/>
              <a:ea typeface="メイリオ" pitchFamily="50" charset="-128"/>
              <a:cs typeface="メイリオ" pitchFamily="50" charset="-128"/>
            </a:endParaRPr>
          </a:p>
        </p:txBody>
      </p:sp>
      <p:sp>
        <p:nvSpPr>
          <p:cNvPr id="60" name="角丸四角形 59"/>
          <p:cNvSpPr/>
          <p:nvPr/>
        </p:nvSpPr>
        <p:spPr>
          <a:xfrm>
            <a:off x="1475656" y="4365104"/>
            <a:ext cx="576064"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28.10</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12034318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0" y="-27384"/>
            <a:ext cx="9144000" cy="792088"/>
          </a:xfrm>
          <a:prstGeom prst="roundRect">
            <a:avLst>
              <a:gd name="adj" fmla="val 0"/>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spcAft>
                <a:spcPts val="0"/>
              </a:spcAft>
            </a:pPr>
            <a:r>
              <a:rPr lang="ja-JP" altLang="en-US" sz="2000" b="1" kern="100" dirty="0" smtClean="0">
                <a:latin typeface="メイリオ" pitchFamily="50" charset="-128"/>
                <a:ea typeface="メイリオ" pitchFamily="50" charset="-128"/>
                <a:cs typeface="メイリオ" pitchFamily="50" charset="-128"/>
              </a:rPr>
              <a:t>事業者の指定 </a:t>
            </a:r>
            <a:r>
              <a:rPr lang="ja-JP" altLang="en-US" sz="2400" b="1" kern="100" dirty="0" smtClean="0">
                <a:latin typeface="メイリオ" pitchFamily="50" charset="-128"/>
                <a:ea typeface="メイリオ" pitchFamily="50" charset="-128"/>
                <a:cs typeface="メイリオ" pitchFamily="50" charset="-128"/>
              </a:rPr>
              <a:t>③</a:t>
            </a:r>
            <a:endParaRPr lang="en-US" altLang="ja-JP" sz="2400" b="1" kern="100" dirty="0" smtClean="0">
              <a:latin typeface="メイリオ" pitchFamily="50" charset="-128"/>
              <a:ea typeface="メイリオ" pitchFamily="50" charset="-128"/>
              <a:cs typeface="メイリオ" pitchFamily="50" charset="-128"/>
            </a:endParaRPr>
          </a:p>
          <a:p>
            <a:pPr algn="ctr">
              <a:lnSpc>
                <a:spcPts val="2000"/>
              </a:lnSpc>
              <a:spcAft>
                <a:spcPts val="0"/>
              </a:spcAft>
            </a:pPr>
            <a:r>
              <a:rPr lang="en-US" altLang="ja-JP" sz="1600" b="1" dirty="0">
                <a:solidFill>
                  <a:schemeClr val="tx1"/>
                </a:solidFill>
                <a:latin typeface="メイリオ" pitchFamily="50" charset="-128"/>
                <a:ea typeface="メイリオ" pitchFamily="50" charset="-128"/>
                <a:cs typeface="メイリオ" pitchFamily="50" charset="-128"/>
              </a:rPr>
              <a:t>H29</a:t>
            </a:r>
            <a:r>
              <a:rPr lang="ja-JP" altLang="en-US" sz="1600" b="1" dirty="0">
                <a:solidFill>
                  <a:schemeClr val="tx1"/>
                </a:solidFill>
                <a:latin typeface="メイリオ" pitchFamily="50" charset="-128"/>
                <a:ea typeface="メイリオ" pitchFamily="50" charset="-128"/>
                <a:cs typeface="メイリオ" pitchFamily="50" charset="-128"/>
              </a:rPr>
              <a:t>･</a:t>
            </a:r>
            <a:r>
              <a:rPr lang="en-US" altLang="ja-JP" sz="1600" b="1" dirty="0">
                <a:solidFill>
                  <a:schemeClr val="tx1"/>
                </a:solidFill>
                <a:latin typeface="メイリオ" pitchFamily="50" charset="-128"/>
                <a:ea typeface="メイリオ" pitchFamily="50" charset="-128"/>
                <a:cs typeface="メイリオ" pitchFamily="50" charset="-128"/>
              </a:rPr>
              <a:t>4</a:t>
            </a:r>
            <a:r>
              <a:rPr lang="ja-JP" altLang="en-US" sz="1600" b="1" dirty="0">
                <a:solidFill>
                  <a:schemeClr val="tx1"/>
                </a:solidFill>
                <a:latin typeface="メイリオ" pitchFamily="50" charset="-128"/>
                <a:ea typeface="メイリオ" pitchFamily="50" charset="-128"/>
                <a:cs typeface="メイリオ" pitchFamily="50" charset="-128"/>
              </a:rPr>
              <a:t>･</a:t>
            </a:r>
            <a:r>
              <a:rPr lang="en-US" altLang="ja-JP" sz="1600" b="1" dirty="0">
                <a:solidFill>
                  <a:schemeClr val="tx1"/>
                </a:solidFill>
                <a:latin typeface="メイリオ" pitchFamily="50" charset="-128"/>
                <a:ea typeface="メイリオ" pitchFamily="50" charset="-128"/>
                <a:cs typeface="メイリオ" pitchFamily="50" charset="-128"/>
              </a:rPr>
              <a:t>1</a:t>
            </a:r>
            <a:r>
              <a:rPr lang="ja-JP" altLang="en-US" sz="1600" b="1" dirty="0">
                <a:solidFill>
                  <a:schemeClr val="tx1"/>
                </a:solidFill>
                <a:latin typeface="メイリオ" pitchFamily="50" charset="-128"/>
                <a:ea typeface="メイリオ" pitchFamily="50" charset="-128"/>
                <a:cs typeface="メイリオ" pitchFamily="50" charset="-128"/>
              </a:rPr>
              <a:t>からの訪問</a:t>
            </a:r>
            <a:r>
              <a:rPr lang="ja-JP" altLang="en-US" sz="1600" b="1" dirty="0" smtClean="0">
                <a:solidFill>
                  <a:schemeClr val="tx1"/>
                </a:solidFill>
                <a:latin typeface="メイリオ" pitchFamily="50" charset="-128"/>
                <a:ea typeface="メイリオ" pitchFamily="50" charset="-128"/>
                <a:cs typeface="メイリオ" pitchFamily="50" charset="-128"/>
              </a:rPr>
              <a:t>介護・</a:t>
            </a:r>
            <a:r>
              <a:rPr lang="ja-JP" altLang="en-US" sz="1600" b="1" dirty="0">
                <a:solidFill>
                  <a:schemeClr val="tx1"/>
                </a:solidFill>
                <a:latin typeface="メイリオ" pitchFamily="50" charset="-128"/>
                <a:ea typeface="メイリオ" pitchFamily="50" charset="-128"/>
                <a:cs typeface="メイリオ" pitchFamily="50" charset="-128"/>
              </a:rPr>
              <a:t>通所</a:t>
            </a:r>
            <a:r>
              <a:rPr lang="ja-JP" altLang="en-US" sz="1600" b="1" dirty="0" smtClean="0">
                <a:solidFill>
                  <a:schemeClr val="tx1"/>
                </a:solidFill>
                <a:latin typeface="メイリオ" pitchFamily="50" charset="-128"/>
                <a:ea typeface="メイリオ" pitchFamily="50" charset="-128"/>
                <a:cs typeface="メイリオ" pitchFamily="50" charset="-128"/>
              </a:rPr>
              <a:t>介護・地域密着型通所介護の指定を受ける事業者など</a:t>
            </a:r>
            <a:endParaRPr lang="ja-JP" sz="1600" b="1" kern="100" dirty="0">
              <a:latin typeface="メイリオ" pitchFamily="50" charset="-128"/>
              <a:ea typeface="メイリオ" pitchFamily="50" charset="-128"/>
              <a:cs typeface="メイリオ" pitchFamily="50" charset="-128"/>
            </a:endParaRPr>
          </a:p>
        </p:txBody>
      </p:sp>
      <p:sp>
        <p:nvSpPr>
          <p:cNvPr id="5" name="角丸四角形 4"/>
          <p:cNvSpPr/>
          <p:nvPr/>
        </p:nvSpPr>
        <p:spPr>
          <a:xfrm>
            <a:off x="179512" y="908720"/>
            <a:ext cx="8856984" cy="2880320"/>
          </a:xfrm>
          <a:prstGeom prst="roundRect">
            <a:avLst>
              <a:gd name="adj" fmla="val 477"/>
            </a:avLst>
          </a:prstGeom>
          <a:ln w="12700">
            <a:no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ja-JP" altLang="en-US" sz="1400" dirty="0">
                <a:solidFill>
                  <a:schemeClr val="tx1"/>
                </a:solidFill>
                <a:latin typeface="メイリオ" pitchFamily="50" charset="-128"/>
                <a:ea typeface="メイリオ" pitchFamily="50" charset="-128"/>
                <a:cs typeface="メイリオ" pitchFamily="50" charset="-128"/>
              </a:rPr>
              <a:t>　</a:t>
            </a:r>
            <a:r>
              <a:rPr lang="ja-JP" altLang="en-US" sz="1400" dirty="0" smtClean="0">
                <a:solidFill>
                  <a:schemeClr val="tx1"/>
                </a:solidFill>
                <a:latin typeface="メイリオ" pitchFamily="50" charset="-128"/>
                <a:ea typeface="メイリオ" pitchFamily="50" charset="-128"/>
                <a:cs typeface="メイリオ" pitchFamily="50" charset="-128"/>
              </a:rPr>
              <a:t>　訪問介護・通所介護・地域密着型通所介護の指定を受ける事業者から</a:t>
            </a:r>
            <a:r>
              <a:rPr lang="ja-JP" altLang="en-US" sz="1400" b="1" dirty="0" smtClean="0">
                <a:solidFill>
                  <a:srgbClr val="FF0000"/>
                </a:solidFill>
                <a:latin typeface="メイリオ" pitchFamily="50" charset="-128"/>
                <a:ea typeface="メイリオ" pitchFamily="50" charset="-128"/>
                <a:cs typeface="メイリオ" pitchFamily="50" charset="-128"/>
              </a:rPr>
              <a:t>申請</a:t>
            </a:r>
            <a:r>
              <a:rPr lang="ja-JP" altLang="en-US" sz="1400" dirty="0" smtClean="0">
                <a:solidFill>
                  <a:schemeClr val="tx1"/>
                </a:solidFill>
                <a:latin typeface="メイリオ" pitchFamily="50" charset="-128"/>
                <a:ea typeface="メイリオ" pitchFamily="50" charset="-128"/>
                <a:cs typeface="メイリオ" pitchFamily="50" charset="-128"/>
              </a:rPr>
              <a:t>を受け付け、訪問介護の指定事業者は訪問型相当サービス、通所介護又は地域密着型通所介護の指定事業者は通所介護相当サービスの</a:t>
            </a:r>
            <a:r>
              <a:rPr lang="ja-JP" altLang="en-US" sz="1400" b="1" dirty="0" smtClean="0">
                <a:solidFill>
                  <a:srgbClr val="FF0000"/>
                </a:solidFill>
                <a:latin typeface="メイリオ" pitchFamily="50" charset="-128"/>
                <a:ea typeface="メイリオ" pitchFamily="50" charset="-128"/>
                <a:cs typeface="メイリオ" pitchFamily="50" charset="-128"/>
              </a:rPr>
              <a:t>指定を併せて受ける事ができる</a:t>
            </a:r>
            <a:r>
              <a:rPr lang="ja-JP" altLang="en-US" sz="1400" dirty="0" smtClean="0">
                <a:solidFill>
                  <a:schemeClr val="tx1"/>
                </a:solidFill>
                <a:latin typeface="メイリオ" pitchFamily="50" charset="-128"/>
                <a:ea typeface="メイリオ" pitchFamily="50" charset="-128"/>
                <a:cs typeface="メイリオ" pitchFamily="50" charset="-128"/>
              </a:rPr>
              <a:t>よう手続きを行います。</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400" dirty="0">
                <a:solidFill>
                  <a:schemeClr val="tx1"/>
                </a:solidFill>
                <a:latin typeface="メイリオ" pitchFamily="50" charset="-128"/>
                <a:ea typeface="メイリオ" pitchFamily="50" charset="-128"/>
                <a:cs typeface="メイリオ" pitchFamily="50" charset="-128"/>
              </a:rPr>
              <a:t>　また</a:t>
            </a:r>
            <a:r>
              <a:rPr lang="ja-JP" altLang="en-US" sz="1400" dirty="0" smtClean="0">
                <a:solidFill>
                  <a:schemeClr val="tx1"/>
                </a:solidFill>
                <a:latin typeface="メイリオ" pitchFamily="50" charset="-128"/>
                <a:ea typeface="メイリオ" pitchFamily="50" charset="-128"/>
                <a:cs typeface="メイリオ" pitchFamily="50" charset="-128"/>
              </a:rPr>
              <a:t>、総合事業のみを実施する事業者についても同様に申請を受け付け手続きを行います。</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500"/>
              </a:lnSpc>
            </a:pP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500"/>
              </a:lnSpc>
            </a:pPr>
            <a:endParaRPr lang="en-US" altLang="ja-JP" sz="1400" dirty="0" smtClean="0">
              <a:solidFill>
                <a:schemeClr val="tx1"/>
              </a:solidFill>
              <a:latin typeface="メイリオ" pitchFamily="50" charset="-128"/>
              <a:ea typeface="メイリオ" pitchFamily="50" charset="-128"/>
              <a:cs typeface="メイリオ" pitchFamily="50" charset="-128"/>
            </a:endParaRPr>
          </a:p>
          <a:p>
            <a:pPr algn="ctr">
              <a:lnSpc>
                <a:spcPts val="2500"/>
              </a:lnSpc>
            </a:pPr>
            <a:r>
              <a:rPr lang="ja-JP" altLang="en-US" sz="1400" b="1" dirty="0">
                <a:solidFill>
                  <a:schemeClr val="tx1"/>
                </a:solidFill>
                <a:latin typeface="メイリオ" pitchFamily="50" charset="-128"/>
                <a:ea typeface="メイリオ" pitchFamily="50" charset="-128"/>
                <a:cs typeface="メイリオ" pitchFamily="50" charset="-128"/>
              </a:rPr>
              <a:t>　</a:t>
            </a:r>
            <a:r>
              <a:rPr lang="ja-JP" altLang="en-US" sz="1400" b="1" u="sng" dirty="0">
                <a:solidFill>
                  <a:srgbClr val="FF0000"/>
                </a:solidFill>
                <a:latin typeface="メイリオ" pitchFamily="50" charset="-128"/>
                <a:ea typeface="メイリオ" pitchFamily="50" charset="-128"/>
                <a:cs typeface="メイリオ" pitchFamily="50" charset="-128"/>
              </a:rPr>
              <a:t>指定の有効期間の満了日は、訪問・通所介護・地域密着型通所の指定の有効期間の満了日と</a:t>
            </a:r>
            <a:r>
              <a:rPr lang="ja-JP" altLang="en-US" sz="1400" b="1" u="sng" dirty="0" smtClean="0">
                <a:solidFill>
                  <a:srgbClr val="FF0000"/>
                </a:solidFill>
                <a:latin typeface="メイリオ" pitchFamily="50" charset="-128"/>
                <a:ea typeface="メイリオ" pitchFamily="50" charset="-128"/>
                <a:cs typeface="メイリオ" pitchFamily="50" charset="-128"/>
              </a:rPr>
              <a:t>同日</a:t>
            </a:r>
            <a:endParaRPr lang="en-US" altLang="ja-JP" sz="1400" b="1" u="sng" dirty="0" smtClean="0">
              <a:solidFill>
                <a:srgbClr val="FF0000"/>
              </a:solidFill>
              <a:latin typeface="メイリオ" pitchFamily="50" charset="-128"/>
              <a:ea typeface="メイリオ" pitchFamily="50" charset="-128"/>
              <a:cs typeface="メイリオ" pitchFamily="50" charset="-128"/>
            </a:endParaRPr>
          </a:p>
          <a:p>
            <a:pPr algn="ctr">
              <a:lnSpc>
                <a:spcPts val="1000"/>
              </a:lnSpc>
            </a:pPr>
            <a:endParaRPr lang="en-US" altLang="ja-JP" sz="1400" b="1" u="sng" dirty="0">
              <a:solidFill>
                <a:srgbClr val="FF0000"/>
              </a:solidFill>
              <a:latin typeface="メイリオ" pitchFamily="50" charset="-128"/>
              <a:ea typeface="メイリオ" pitchFamily="50" charset="-128"/>
              <a:cs typeface="メイリオ" pitchFamily="50" charset="-128"/>
            </a:endParaRPr>
          </a:p>
          <a:p>
            <a:pPr algn="ctr">
              <a:lnSpc>
                <a:spcPts val="2500"/>
              </a:lnSpc>
            </a:pPr>
            <a:r>
              <a:rPr lang="ja-JP" altLang="en-US" sz="1400" u="sng" dirty="0" smtClean="0">
                <a:solidFill>
                  <a:schemeClr val="tx1"/>
                </a:solidFill>
                <a:latin typeface="メイリオ" pitchFamily="50" charset="-128"/>
                <a:ea typeface="メイリオ" pitchFamily="50" charset="-128"/>
                <a:cs typeface="メイリオ" pitchFamily="50" charset="-128"/>
              </a:rPr>
              <a:t>（総合事業のみを実施する事業者の場合は指定日から原則６年間）</a:t>
            </a:r>
            <a:endParaRPr lang="en-US" altLang="ja-JP" sz="1400" u="sng" dirty="0" smtClean="0">
              <a:solidFill>
                <a:schemeClr val="tx1"/>
              </a:solidFill>
              <a:latin typeface="メイリオ" pitchFamily="50" charset="-128"/>
              <a:ea typeface="メイリオ" pitchFamily="50" charset="-128"/>
              <a:cs typeface="メイリオ" pitchFamily="50" charset="-128"/>
            </a:endParaRPr>
          </a:p>
        </p:txBody>
      </p:sp>
      <p:cxnSp>
        <p:nvCxnSpPr>
          <p:cNvPr id="6" name="直線コネクタ 5"/>
          <p:cNvCxnSpPr/>
          <p:nvPr/>
        </p:nvCxnSpPr>
        <p:spPr>
          <a:xfrm>
            <a:off x="1763688" y="4617132"/>
            <a:ext cx="1" cy="190821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H="1">
            <a:off x="2555775" y="4617132"/>
            <a:ext cx="2" cy="190821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 name="右矢印 10"/>
          <p:cNvSpPr/>
          <p:nvPr/>
        </p:nvSpPr>
        <p:spPr>
          <a:xfrm>
            <a:off x="1763689" y="4689140"/>
            <a:ext cx="3384375" cy="360040"/>
          </a:xfrm>
          <a:prstGeom prst="rightArrow">
            <a:avLst>
              <a:gd name="adj1" fmla="val 50000"/>
              <a:gd name="adj2" fmla="val 24133"/>
            </a:avLst>
          </a:prstGeom>
        </p:spPr>
        <p:style>
          <a:lnRef idx="1">
            <a:schemeClr val="accent6"/>
          </a:lnRef>
          <a:fillRef idx="2">
            <a:schemeClr val="accent6"/>
          </a:fillRef>
          <a:effectRef idx="1">
            <a:schemeClr val="accent6"/>
          </a:effectRef>
          <a:fontRef idx="minor">
            <a:schemeClr val="dk1"/>
          </a:fontRef>
        </p:style>
        <p:txBody>
          <a:bodyPr rtlCol="0" anchor="ctr"/>
          <a:lstStyle/>
          <a:p>
            <a:r>
              <a:rPr kumimoji="1" lang="ja-JP" altLang="en-US" sz="1100" dirty="0" smtClean="0">
                <a:latin typeface="メイリオ" pitchFamily="50" charset="-128"/>
                <a:ea typeface="メイリオ" pitchFamily="50" charset="-128"/>
                <a:cs typeface="メイリオ" pitchFamily="50" charset="-128"/>
              </a:rPr>
              <a:t>通所介護（道指定）６年間</a:t>
            </a:r>
            <a:endParaRPr kumimoji="1" lang="ja-JP" altLang="en-US" sz="1100" dirty="0">
              <a:latin typeface="メイリオ" pitchFamily="50" charset="-128"/>
              <a:ea typeface="メイリオ" pitchFamily="50" charset="-128"/>
              <a:cs typeface="メイリオ" pitchFamily="50" charset="-128"/>
            </a:endParaRPr>
          </a:p>
        </p:txBody>
      </p:sp>
      <p:sp>
        <p:nvSpPr>
          <p:cNvPr id="13" name="角丸四角形 12"/>
          <p:cNvSpPr/>
          <p:nvPr/>
        </p:nvSpPr>
        <p:spPr>
          <a:xfrm>
            <a:off x="2267744" y="4365104"/>
            <a:ext cx="576064"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30.3</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14" name="角丸四角形 13"/>
          <p:cNvSpPr/>
          <p:nvPr/>
        </p:nvSpPr>
        <p:spPr>
          <a:xfrm>
            <a:off x="4860032" y="4365104"/>
            <a:ext cx="576064"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35.10</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cxnSp>
        <p:nvCxnSpPr>
          <p:cNvPr id="15" name="直線コネクタ 14"/>
          <p:cNvCxnSpPr/>
          <p:nvPr/>
        </p:nvCxnSpPr>
        <p:spPr>
          <a:xfrm>
            <a:off x="5148064" y="4653136"/>
            <a:ext cx="0" cy="187220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6" name="右矢印 15"/>
          <p:cNvSpPr/>
          <p:nvPr/>
        </p:nvSpPr>
        <p:spPr>
          <a:xfrm>
            <a:off x="1763689" y="5733256"/>
            <a:ext cx="3384375" cy="360040"/>
          </a:xfrm>
          <a:prstGeom prst="rightArrow">
            <a:avLst>
              <a:gd name="adj1" fmla="val 50000"/>
              <a:gd name="adj2" fmla="val 24133"/>
            </a:avLst>
          </a:prstGeom>
        </p:spPr>
        <p:style>
          <a:lnRef idx="1">
            <a:schemeClr val="accent1"/>
          </a:lnRef>
          <a:fillRef idx="3">
            <a:schemeClr val="accent1"/>
          </a:fillRef>
          <a:effectRef idx="2">
            <a:schemeClr val="accent1"/>
          </a:effectRef>
          <a:fontRef idx="minor">
            <a:schemeClr val="lt1"/>
          </a:fontRef>
        </p:style>
        <p:txBody>
          <a:bodyPr rtlCol="0" anchor="ctr"/>
          <a:lstStyle/>
          <a:p>
            <a:r>
              <a:rPr kumimoji="1" lang="ja-JP" altLang="en-US" sz="1100" dirty="0" smtClean="0">
                <a:latin typeface="メイリオ" pitchFamily="50" charset="-128"/>
                <a:ea typeface="メイリオ" pitchFamily="50" charset="-128"/>
                <a:cs typeface="メイリオ" pitchFamily="50" charset="-128"/>
              </a:rPr>
              <a:t>総合事業</a:t>
            </a:r>
            <a:endParaRPr kumimoji="1" lang="ja-JP" altLang="en-US" sz="1100" dirty="0">
              <a:latin typeface="メイリオ" pitchFamily="50" charset="-128"/>
              <a:ea typeface="メイリオ" pitchFamily="50" charset="-128"/>
              <a:cs typeface="メイリオ" pitchFamily="50" charset="-128"/>
            </a:endParaRPr>
          </a:p>
        </p:txBody>
      </p:sp>
      <p:sp>
        <p:nvSpPr>
          <p:cNvPr id="17" name="右矢印 16"/>
          <p:cNvSpPr/>
          <p:nvPr/>
        </p:nvSpPr>
        <p:spPr>
          <a:xfrm>
            <a:off x="5148065" y="4689140"/>
            <a:ext cx="3384375" cy="360040"/>
          </a:xfrm>
          <a:prstGeom prst="rightArrow">
            <a:avLst>
              <a:gd name="adj1" fmla="val 50000"/>
              <a:gd name="adj2" fmla="val 24133"/>
            </a:avLst>
          </a:prstGeom>
        </p:spPr>
        <p:style>
          <a:lnRef idx="1">
            <a:schemeClr val="accent6"/>
          </a:lnRef>
          <a:fillRef idx="2">
            <a:schemeClr val="accent6"/>
          </a:fillRef>
          <a:effectRef idx="1">
            <a:schemeClr val="accent6"/>
          </a:effectRef>
          <a:fontRef idx="minor">
            <a:schemeClr val="dk1"/>
          </a:fontRef>
        </p:style>
        <p:txBody>
          <a:bodyPr rtlCol="0" anchor="ctr"/>
          <a:lstStyle/>
          <a:p>
            <a:r>
              <a:rPr kumimoji="1" lang="ja-JP" altLang="en-US" sz="1100" dirty="0" smtClean="0">
                <a:latin typeface="メイリオ" pitchFamily="50" charset="-128"/>
                <a:ea typeface="メイリオ" pitchFamily="50" charset="-128"/>
                <a:cs typeface="メイリオ" pitchFamily="50" charset="-128"/>
              </a:rPr>
              <a:t>通所介護（道指定）</a:t>
            </a:r>
            <a:r>
              <a:rPr lang="ja-JP" altLang="en-US" sz="1100" dirty="0">
                <a:latin typeface="メイリオ" pitchFamily="50" charset="-128"/>
                <a:ea typeface="メイリオ" pitchFamily="50" charset="-128"/>
                <a:cs typeface="メイリオ" pitchFamily="50" charset="-128"/>
              </a:rPr>
              <a:t>６</a:t>
            </a:r>
            <a:r>
              <a:rPr kumimoji="1" lang="ja-JP" altLang="en-US" sz="1100" dirty="0" smtClean="0">
                <a:latin typeface="メイリオ" pitchFamily="50" charset="-128"/>
                <a:ea typeface="メイリオ" pitchFamily="50" charset="-128"/>
                <a:cs typeface="メイリオ" pitchFamily="50" charset="-128"/>
              </a:rPr>
              <a:t>年間</a:t>
            </a:r>
            <a:endParaRPr kumimoji="1" lang="ja-JP" altLang="en-US" sz="1100" dirty="0">
              <a:latin typeface="メイリオ" pitchFamily="50" charset="-128"/>
              <a:ea typeface="メイリオ" pitchFamily="50" charset="-128"/>
              <a:cs typeface="メイリオ" pitchFamily="50" charset="-128"/>
            </a:endParaRPr>
          </a:p>
        </p:txBody>
      </p:sp>
      <p:cxnSp>
        <p:nvCxnSpPr>
          <p:cNvPr id="18" name="直線コネクタ 17"/>
          <p:cNvCxnSpPr/>
          <p:nvPr/>
        </p:nvCxnSpPr>
        <p:spPr>
          <a:xfrm>
            <a:off x="8532440" y="4653136"/>
            <a:ext cx="0" cy="187220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9" name="角丸四角形 18"/>
          <p:cNvSpPr/>
          <p:nvPr/>
        </p:nvSpPr>
        <p:spPr>
          <a:xfrm>
            <a:off x="8172400" y="4365104"/>
            <a:ext cx="576064"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41.10</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20" name="角丸四角形 19"/>
          <p:cNvSpPr/>
          <p:nvPr/>
        </p:nvSpPr>
        <p:spPr>
          <a:xfrm>
            <a:off x="1763688" y="6273316"/>
            <a:ext cx="504056" cy="252028"/>
          </a:xfrm>
          <a:prstGeom prst="roundRect">
            <a:avLst/>
          </a:prstGeom>
          <a:noFill/>
          <a:ln w="9525">
            <a:noFill/>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ja-JP" altLang="en-US" sz="1100" b="1" dirty="0" smtClean="0">
                <a:solidFill>
                  <a:srgbClr val="FF0000"/>
                </a:solidFill>
                <a:latin typeface="メイリオ" pitchFamily="50" charset="-128"/>
                <a:ea typeface="メイリオ" pitchFamily="50" charset="-128"/>
                <a:cs typeface="メイリオ" pitchFamily="50" charset="-128"/>
              </a:rPr>
              <a:t>指定</a:t>
            </a:r>
            <a:endParaRPr lang="en-US" altLang="ja-JP" sz="1100" b="1" dirty="0">
              <a:solidFill>
                <a:srgbClr val="FF0000"/>
              </a:solidFill>
              <a:latin typeface="メイリオ" pitchFamily="50" charset="-128"/>
              <a:ea typeface="メイリオ" pitchFamily="50" charset="-128"/>
              <a:cs typeface="メイリオ" pitchFamily="50" charset="-128"/>
            </a:endParaRPr>
          </a:p>
        </p:txBody>
      </p:sp>
      <p:sp>
        <p:nvSpPr>
          <p:cNvPr id="21" name="角丸四角形 20"/>
          <p:cNvSpPr/>
          <p:nvPr/>
        </p:nvSpPr>
        <p:spPr>
          <a:xfrm>
            <a:off x="1763688" y="6057292"/>
            <a:ext cx="648072"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29.10 </a:t>
            </a:r>
            <a:endParaRPr lang="en-US" altLang="ja-JP" sz="1100" b="1" dirty="0">
              <a:solidFill>
                <a:srgbClr val="FF0000"/>
              </a:solidFill>
              <a:latin typeface="メイリオ" pitchFamily="50" charset="-128"/>
              <a:ea typeface="メイリオ" pitchFamily="50" charset="-128"/>
              <a:cs typeface="メイリオ" pitchFamily="50" charset="-128"/>
            </a:endParaRPr>
          </a:p>
        </p:txBody>
      </p:sp>
      <p:sp>
        <p:nvSpPr>
          <p:cNvPr id="22" name="右矢印 21"/>
          <p:cNvSpPr/>
          <p:nvPr/>
        </p:nvSpPr>
        <p:spPr>
          <a:xfrm>
            <a:off x="5148064" y="5733256"/>
            <a:ext cx="3384375" cy="360040"/>
          </a:xfrm>
          <a:prstGeom prst="rightArrow">
            <a:avLst>
              <a:gd name="adj1" fmla="val 50000"/>
              <a:gd name="adj2" fmla="val 24133"/>
            </a:avLst>
          </a:prstGeom>
        </p:spPr>
        <p:style>
          <a:lnRef idx="1">
            <a:schemeClr val="accent1"/>
          </a:lnRef>
          <a:fillRef idx="3">
            <a:schemeClr val="accent1"/>
          </a:fillRef>
          <a:effectRef idx="2">
            <a:schemeClr val="accent1"/>
          </a:effectRef>
          <a:fontRef idx="minor">
            <a:schemeClr val="lt1"/>
          </a:fontRef>
        </p:style>
        <p:txBody>
          <a:bodyPr rtlCol="0" anchor="ctr"/>
          <a:lstStyle/>
          <a:p>
            <a:r>
              <a:rPr kumimoji="1" lang="ja-JP" altLang="en-US" sz="1100" dirty="0" smtClean="0">
                <a:latin typeface="メイリオ" pitchFamily="50" charset="-128"/>
                <a:ea typeface="メイリオ" pitchFamily="50" charset="-128"/>
                <a:cs typeface="メイリオ" pitchFamily="50" charset="-128"/>
              </a:rPr>
              <a:t>総合事業</a:t>
            </a:r>
            <a:endParaRPr kumimoji="1" lang="ja-JP" altLang="en-US" sz="1100" dirty="0">
              <a:latin typeface="メイリオ" pitchFamily="50" charset="-128"/>
              <a:ea typeface="メイリオ" pitchFamily="50" charset="-128"/>
              <a:cs typeface="メイリオ" pitchFamily="50" charset="-128"/>
            </a:endParaRPr>
          </a:p>
        </p:txBody>
      </p:sp>
      <p:sp>
        <p:nvSpPr>
          <p:cNvPr id="23" name="角丸四角形 22"/>
          <p:cNvSpPr/>
          <p:nvPr/>
        </p:nvSpPr>
        <p:spPr>
          <a:xfrm>
            <a:off x="5076056" y="6273316"/>
            <a:ext cx="792088" cy="252028"/>
          </a:xfrm>
          <a:prstGeom prst="roundRect">
            <a:avLst/>
          </a:prstGeom>
          <a:noFill/>
          <a:ln w="9525">
            <a:noFill/>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ja-JP" altLang="en-US" sz="1100" b="1" dirty="0" smtClean="0">
                <a:solidFill>
                  <a:srgbClr val="FF0000"/>
                </a:solidFill>
                <a:latin typeface="メイリオ" pitchFamily="50" charset="-128"/>
                <a:ea typeface="メイリオ" pitchFamily="50" charset="-128"/>
                <a:cs typeface="メイリオ" pitchFamily="50" charset="-128"/>
              </a:rPr>
              <a:t>指定更新</a:t>
            </a:r>
            <a:endParaRPr lang="en-US" altLang="ja-JP" sz="1100" b="1" dirty="0">
              <a:solidFill>
                <a:srgbClr val="FF0000"/>
              </a:solidFill>
              <a:latin typeface="メイリオ" pitchFamily="50" charset="-128"/>
              <a:ea typeface="メイリオ" pitchFamily="50" charset="-128"/>
              <a:cs typeface="メイリオ" pitchFamily="50" charset="-128"/>
            </a:endParaRPr>
          </a:p>
        </p:txBody>
      </p:sp>
      <p:sp>
        <p:nvSpPr>
          <p:cNvPr id="24" name="角丸四角形 23"/>
          <p:cNvSpPr/>
          <p:nvPr/>
        </p:nvSpPr>
        <p:spPr>
          <a:xfrm>
            <a:off x="107504" y="4059070"/>
            <a:ext cx="8568952" cy="198022"/>
          </a:xfrm>
          <a:prstGeom prst="roundRect">
            <a:avLst>
              <a:gd name="adj" fmla="val 0"/>
            </a:avLst>
          </a:prstGeom>
          <a:ln w="9525">
            <a:noFill/>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en-US" altLang="ja-JP" sz="1600" b="1" dirty="0" smtClean="0">
                <a:solidFill>
                  <a:schemeClr val="tx1"/>
                </a:solidFill>
                <a:latin typeface="メイリオ" pitchFamily="50" charset="-128"/>
                <a:ea typeface="メイリオ" pitchFamily="50" charset="-128"/>
                <a:cs typeface="メイリオ" pitchFamily="50" charset="-128"/>
              </a:rPr>
              <a:t>【</a:t>
            </a:r>
            <a:r>
              <a:rPr lang="ja-JP" altLang="en-US" sz="1600" b="1" dirty="0" smtClean="0">
                <a:solidFill>
                  <a:schemeClr val="tx1"/>
                </a:solidFill>
                <a:latin typeface="メイリオ" pitchFamily="50" charset="-128"/>
                <a:ea typeface="メイリオ" pitchFamily="50" charset="-128"/>
                <a:cs typeface="メイリオ" pitchFamily="50" charset="-128"/>
              </a:rPr>
              <a:t>例</a:t>
            </a:r>
            <a:r>
              <a:rPr lang="en-US" altLang="ja-JP" sz="1600" b="1" dirty="0" smtClean="0">
                <a:solidFill>
                  <a:schemeClr val="tx1"/>
                </a:solidFill>
                <a:latin typeface="メイリオ" pitchFamily="50" charset="-128"/>
                <a:ea typeface="メイリオ" pitchFamily="50" charset="-128"/>
                <a:cs typeface="メイリオ" pitchFamily="50" charset="-128"/>
              </a:rPr>
              <a:t>】</a:t>
            </a:r>
            <a:r>
              <a:rPr lang="en-US" altLang="ja-JP" sz="1200" dirty="0" smtClean="0">
                <a:solidFill>
                  <a:schemeClr val="tx1"/>
                </a:solidFill>
                <a:latin typeface="メイリオ" pitchFamily="50" charset="-128"/>
                <a:ea typeface="メイリオ" pitchFamily="50" charset="-128"/>
                <a:cs typeface="メイリオ" pitchFamily="50" charset="-128"/>
              </a:rPr>
              <a:t>H29.10</a:t>
            </a:r>
            <a:r>
              <a:rPr lang="ja-JP" altLang="en-US" sz="1200" dirty="0" smtClean="0">
                <a:solidFill>
                  <a:schemeClr val="tx1"/>
                </a:solidFill>
                <a:latin typeface="メイリオ" pitchFamily="50" charset="-128"/>
                <a:ea typeface="メイリオ" pitchFamily="50" charset="-128"/>
                <a:cs typeface="メイリオ" pitchFamily="50" charset="-128"/>
              </a:rPr>
              <a:t>に通所介護（有効期間満了日</a:t>
            </a:r>
            <a:r>
              <a:rPr lang="en-US" altLang="ja-JP" sz="1200" dirty="0" smtClean="0">
                <a:solidFill>
                  <a:schemeClr val="tx1"/>
                </a:solidFill>
                <a:latin typeface="メイリオ" pitchFamily="50" charset="-128"/>
                <a:ea typeface="メイリオ" pitchFamily="50" charset="-128"/>
                <a:cs typeface="メイリオ" pitchFamily="50" charset="-128"/>
              </a:rPr>
              <a:t>H35.10</a:t>
            </a:r>
            <a:r>
              <a:rPr lang="ja-JP" altLang="en-US" sz="1200" dirty="0" smtClean="0">
                <a:solidFill>
                  <a:schemeClr val="tx1"/>
                </a:solidFill>
                <a:latin typeface="メイリオ" pitchFamily="50" charset="-128"/>
                <a:ea typeface="メイリオ" pitchFamily="50" charset="-128"/>
                <a:cs typeface="メイリオ" pitchFamily="50" charset="-128"/>
              </a:rPr>
              <a:t>）の指定</a:t>
            </a:r>
            <a:r>
              <a:rPr lang="en-US" altLang="ja-JP" sz="1200" dirty="0" smtClean="0">
                <a:solidFill>
                  <a:schemeClr val="tx1"/>
                </a:solidFill>
                <a:latin typeface="メイリオ" pitchFamily="50" charset="-128"/>
                <a:ea typeface="メイリオ" pitchFamily="50" charset="-128"/>
                <a:cs typeface="メイリオ" pitchFamily="50" charset="-128"/>
              </a:rPr>
              <a:t>(</a:t>
            </a:r>
            <a:r>
              <a:rPr lang="ja-JP" altLang="en-US" sz="1200" dirty="0" smtClean="0">
                <a:solidFill>
                  <a:schemeClr val="tx1"/>
                </a:solidFill>
                <a:latin typeface="メイリオ" pitchFamily="50" charset="-128"/>
                <a:ea typeface="メイリオ" pitchFamily="50" charset="-128"/>
                <a:cs typeface="メイリオ" pitchFamily="50" charset="-128"/>
              </a:rPr>
              <a:t>道</a:t>
            </a:r>
            <a:r>
              <a:rPr lang="en-US" altLang="ja-JP" sz="1200" dirty="0" smtClean="0">
                <a:solidFill>
                  <a:schemeClr val="tx1"/>
                </a:solidFill>
                <a:latin typeface="メイリオ" pitchFamily="50" charset="-128"/>
                <a:ea typeface="メイリオ" pitchFamily="50" charset="-128"/>
                <a:cs typeface="メイリオ" pitchFamily="50" charset="-128"/>
              </a:rPr>
              <a:t>)</a:t>
            </a:r>
            <a:r>
              <a:rPr lang="ja-JP" altLang="en-US" sz="1200" dirty="0" smtClean="0">
                <a:solidFill>
                  <a:schemeClr val="tx1"/>
                </a:solidFill>
                <a:latin typeface="メイリオ" pitchFamily="50" charset="-128"/>
                <a:ea typeface="メイリオ" pitchFamily="50" charset="-128"/>
                <a:cs typeface="メイリオ" pitchFamily="50" charset="-128"/>
              </a:rPr>
              <a:t>を受けた場合</a:t>
            </a:r>
            <a:endParaRPr lang="en-US" altLang="ja-JP" sz="1200" dirty="0">
              <a:solidFill>
                <a:schemeClr val="tx1"/>
              </a:solidFill>
              <a:latin typeface="メイリオ" pitchFamily="50" charset="-128"/>
              <a:ea typeface="メイリオ" pitchFamily="50" charset="-128"/>
              <a:cs typeface="メイリオ" pitchFamily="50" charset="-128"/>
            </a:endParaRPr>
          </a:p>
        </p:txBody>
      </p:sp>
      <p:sp>
        <p:nvSpPr>
          <p:cNvPr id="28" name="角丸四角形 27"/>
          <p:cNvSpPr/>
          <p:nvPr/>
        </p:nvSpPr>
        <p:spPr>
          <a:xfrm>
            <a:off x="1475656" y="4365104"/>
            <a:ext cx="576064"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29.10</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29" name="角丸四角形 28"/>
          <p:cNvSpPr/>
          <p:nvPr/>
        </p:nvSpPr>
        <p:spPr>
          <a:xfrm>
            <a:off x="395536" y="2780928"/>
            <a:ext cx="8424936" cy="1008112"/>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9"/>
          <p:cNvSpPr>
            <a:spLocks noGrp="1"/>
          </p:cNvSpPr>
          <p:nvPr>
            <p:ph type="sldNum" sz="quarter" idx="12"/>
          </p:nvPr>
        </p:nvSpPr>
        <p:spPr>
          <a:xfrm>
            <a:off x="3455876" y="6592267"/>
            <a:ext cx="2133600" cy="365125"/>
          </a:xfrm>
        </p:spPr>
        <p:txBody>
          <a:bodyPr/>
          <a:lstStyle/>
          <a:p>
            <a:pPr algn="ctr"/>
            <a:r>
              <a:rPr kumimoji="1" lang="ja-JP" altLang="en-US" sz="1600" b="1" dirty="0" smtClean="0">
                <a:solidFill>
                  <a:schemeClr val="tx1"/>
                </a:solidFill>
              </a:rPr>
              <a:t>１２</a:t>
            </a:r>
            <a:endParaRPr kumimoji="1" lang="ja-JP" altLang="en-US" sz="1600" b="1" dirty="0">
              <a:solidFill>
                <a:schemeClr val="tx1"/>
              </a:solidFill>
            </a:endParaRPr>
          </a:p>
        </p:txBody>
      </p:sp>
    </p:spTree>
    <p:extLst>
      <p:ext uri="{BB962C8B-B14F-4D97-AF65-F5344CB8AC3E}">
        <p14:creationId xmlns:p14="http://schemas.microsoft.com/office/powerpoint/2010/main" val="39452517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20"/>
          <p:cNvSpPr/>
          <p:nvPr/>
        </p:nvSpPr>
        <p:spPr>
          <a:xfrm>
            <a:off x="4932040" y="2312876"/>
            <a:ext cx="1530960" cy="1971218"/>
          </a:xfrm>
          <a:prstGeom prst="roundRect">
            <a:avLst>
              <a:gd name="adj" fmla="val 5349"/>
            </a:avLst>
          </a:prstGeom>
          <a:solidFill>
            <a:schemeClr val="bg1">
              <a:lumMod val="95000"/>
            </a:schemeClr>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p:cNvSpPr/>
          <p:nvPr/>
        </p:nvSpPr>
        <p:spPr>
          <a:xfrm>
            <a:off x="0" y="-27384"/>
            <a:ext cx="9144000" cy="720080"/>
          </a:xfrm>
          <a:prstGeom prst="roundRect">
            <a:avLst>
              <a:gd name="adj" fmla="val 0"/>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spcAft>
                <a:spcPts val="0"/>
              </a:spcAft>
            </a:pPr>
            <a:r>
              <a:rPr lang="ja-JP" altLang="en-US" sz="2000" b="1" kern="100" dirty="0" smtClean="0">
                <a:latin typeface="メイリオ" pitchFamily="50" charset="-128"/>
                <a:ea typeface="メイリオ" pitchFamily="50" charset="-128"/>
                <a:cs typeface="メイリオ" pitchFamily="50" charset="-128"/>
              </a:rPr>
              <a:t>事業者の指定 及び利用者</a:t>
            </a:r>
            <a:endParaRPr lang="ja-JP" sz="1400" b="1" kern="100" dirty="0">
              <a:latin typeface="メイリオ" pitchFamily="50" charset="-128"/>
              <a:ea typeface="メイリオ" pitchFamily="50" charset="-128"/>
              <a:cs typeface="メイリオ" pitchFamily="50" charset="-128"/>
            </a:endParaRPr>
          </a:p>
        </p:txBody>
      </p:sp>
      <p:sp>
        <p:nvSpPr>
          <p:cNvPr id="5" name="角丸四角形 4"/>
          <p:cNvSpPr/>
          <p:nvPr/>
        </p:nvSpPr>
        <p:spPr>
          <a:xfrm>
            <a:off x="107505" y="3023955"/>
            <a:ext cx="1152127" cy="765085"/>
          </a:xfrm>
          <a:prstGeom prst="roundRect">
            <a:avLst>
              <a:gd name="adj" fmla="val 18435"/>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ts val="1200"/>
              </a:lnSpc>
            </a:pPr>
            <a:r>
              <a:rPr lang="ja-JP" altLang="en-US" sz="1100" b="1" dirty="0" smtClean="0">
                <a:solidFill>
                  <a:schemeClr val="tx1"/>
                </a:solidFill>
                <a:latin typeface="メイリオ" pitchFamily="50" charset="-128"/>
                <a:ea typeface="メイリオ" pitchFamily="50" charset="-128"/>
                <a:cs typeface="メイリオ" pitchFamily="50" charset="-128"/>
              </a:rPr>
              <a:t>みなし指定を</a:t>
            </a:r>
            <a:endParaRPr lang="en-US" altLang="ja-JP" sz="1100" b="1" dirty="0" smtClean="0">
              <a:solidFill>
                <a:schemeClr val="tx1"/>
              </a:solidFill>
              <a:latin typeface="メイリオ" pitchFamily="50" charset="-128"/>
              <a:ea typeface="メイリオ" pitchFamily="50" charset="-128"/>
              <a:cs typeface="メイリオ" pitchFamily="50" charset="-128"/>
            </a:endParaRPr>
          </a:p>
          <a:p>
            <a:pPr algn="ctr">
              <a:lnSpc>
                <a:spcPts val="1200"/>
              </a:lnSpc>
            </a:pPr>
            <a:r>
              <a:rPr lang="ja-JP" altLang="en-US" sz="1100" b="1" dirty="0" smtClean="0">
                <a:solidFill>
                  <a:schemeClr val="tx1"/>
                </a:solidFill>
                <a:latin typeface="メイリオ" pitchFamily="50" charset="-128"/>
                <a:ea typeface="メイリオ" pitchFamily="50" charset="-128"/>
                <a:cs typeface="メイリオ" pitchFamily="50" charset="-128"/>
              </a:rPr>
              <a:t>受けている</a:t>
            </a:r>
            <a:endParaRPr lang="en-US" altLang="ja-JP" sz="1100" b="1" dirty="0" smtClean="0">
              <a:solidFill>
                <a:schemeClr val="tx1"/>
              </a:solidFill>
              <a:latin typeface="メイリオ" pitchFamily="50" charset="-128"/>
              <a:ea typeface="メイリオ" pitchFamily="50" charset="-128"/>
              <a:cs typeface="メイリオ" pitchFamily="50" charset="-128"/>
            </a:endParaRPr>
          </a:p>
          <a:p>
            <a:pPr algn="ctr">
              <a:lnSpc>
                <a:spcPts val="1200"/>
              </a:lnSpc>
            </a:pPr>
            <a:r>
              <a:rPr lang="ja-JP" altLang="en-US" sz="1100" b="1" dirty="0" smtClean="0">
                <a:solidFill>
                  <a:schemeClr val="tx1"/>
                </a:solidFill>
                <a:latin typeface="メイリオ" pitchFamily="50" charset="-128"/>
                <a:ea typeface="メイリオ" pitchFamily="50" charset="-128"/>
                <a:cs typeface="メイリオ" pitchFamily="50" charset="-128"/>
              </a:rPr>
              <a:t>事業者</a:t>
            </a:r>
          </a:p>
        </p:txBody>
      </p:sp>
      <p:cxnSp>
        <p:nvCxnSpPr>
          <p:cNvPr id="6" name="直線コネクタ 5"/>
          <p:cNvCxnSpPr>
            <a:stCxn id="7" idx="2"/>
          </p:cNvCxnSpPr>
          <p:nvPr/>
        </p:nvCxnSpPr>
        <p:spPr>
          <a:xfrm>
            <a:off x="3347864" y="1736812"/>
            <a:ext cx="0" cy="2821813"/>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7" name="角丸四角形 6"/>
          <p:cNvSpPr/>
          <p:nvPr/>
        </p:nvSpPr>
        <p:spPr>
          <a:xfrm>
            <a:off x="3059832" y="1484784"/>
            <a:ext cx="576064"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29.4</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8" name="角丸四角形 7"/>
          <p:cNvSpPr/>
          <p:nvPr/>
        </p:nvSpPr>
        <p:spPr>
          <a:xfrm>
            <a:off x="1691680" y="2374327"/>
            <a:ext cx="1584176" cy="1909767"/>
          </a:xfrm>
          <a:prstGeom prst="roundRect">
            <a:avLst>
              <a:gd name="adj" fmla="val 5307"/>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vert="horz" rtlCol="0" anchor="ctr"/>
          <a:lstStyle/>
          <a:p>
            <a:pPr algn="ctr">
              <a:lnSpc>
                <a:spcPts val="1500"/>
              </a:lnSpc>
            </a:pPr>
            <a:r>
              <a:rPr lang="ja-JP" altLang="en-US" sz="1100" dirty="0" smtClean="0">
                <a:solidFill>
                  <a:schemeClr val="tx1"/>
                </a:solidFill>
                <a:latin typeface="メイリオ" pitchFamily="50" charset="-128"/>
                <a:ea typeface="メイリオ" pitchFamily="50" charset="-128"/>
                <a:cs typeface="メイリオ" pitchFamily="50" charset="-128"/>
              </a:rPr>
              <a:t>指定申請不要</a:t>
            </a:r>
          </a:p>
        </p:txBody>
      </p:sp>
      <p:cxnSp>
        <p:nvCxnSpPr>
          <p:cNvPr id="9" name="直線コネクタ 8"/>
          <p:cNvCxnSpPr>
            <a:stCxn id="10" idx="2"/>
          </p:cNvCxnSpPr>
          <p:nvPr/>
        </p:nvCxnSpPr>
        <p:spPr>
          <a:xfrm>
            <a:off x="6516216" y="1736812"/>
            <a:ext cx="4802" cy="2821813"/>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 name="角丸四角形 9"/>
          <p:cNvSpPr/>
          <p:nvPr/>
        </p:nvSpPr>
        <p:spPr>
          <a:xfrm>
            <a:off x="6228184" y="1484784"/>
            <a:ext cx="576064"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30.4</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11" name="角丸四角形 10"/>
          <p:cNvSpPr/>
          <p:nvPr/>
        </p:nvSpPr>
        <p:spPr>
          <a:xfrm>
            <a:off x="3695651" y="2580546"/>
            <a:ext cx="684076" cy="270030"/>
          </a:xfrm>
          <a:prstGeom prst="roundRect">
            <a:avLst>
              <a:gd name="adj" fmla="val 18435"/>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lnSpc>
                <a:spcPts val="1500"/>
              </a:lnSpc>
            </a:pPr>
            <a:r>
              <a:rPr lang="ja-JP" altLang="en-US" sz="1100" dirty="0" smtClean="0">
                <a:solidFill>
                  <a:schemeClr val="tx1"/>
                </a:solidFill>
                <a:latin typeface="メイリオ" pitchFamily="50" charset="-128"/>
                <a:ea typeface="メイリオ" pitchFamily="50" charset="-128"/>
                <a:cs typeface="メイリオ" pitchFamily="50" charset="-128"/>
              </a:rPr>
              <a:t>美幌町</a:t>
            </a:r>
          </a:p>
        </p:txBody>
      </p:sp>
      <p:sp>
        <p:nvSpPr>
          <p:cNvPr id="12" name="角丸四角形 11"/>
          <p:cNvSpPr/>
          <p:nvPr/>
        </p:nvSpPr>
        <p:spPr>
          <a:xfrm>
            <a:off x="3707902" y="3158970"/>
            <a:ext cx="684076" cy="270030"/>
          </a:xfrm>
          <a:prstGeom prst="roundRect">
            <a:avLst>
              <a:gd name="adj" fmla="val 18435"/>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lnSpc>
                <a:spcPts val="1500"/>
              </a:lnSpc>
            </a:pPr>
            <a:r>
              <a:rPr lang="ja-JP" altLang="en-US" sz="1100" dirty="0" smtClean="0">
                <a:solidFill>
                  <a:schemeClr val="tx1"/>
                </a:solidFill>
                <a:latin typeface="メイリオ" pitchFamily="50" charset="-128"/>
                <a:ea typeface="メイリオ" pitchFamily="50" charset="-128"/>
                <a:cs typeface="メイリオ" pitchFamily="50" charset="-128"/>
              </a:rPr>
              <a:t>Ａ　市</a:t>
            </a:r>
          </a:p>
        </p:txBody>
      </p:sp>
      <p:sp>
        <p:nvSpPr>
          <p:cNvPr id="13" name="角丸四角形 12"/>
          <p:cNvSpPr/>
          <p:nvPr/>
        </p:nvSpPr>
        <p:spPr>
          <a:xfrm>
            <a:off x="3707902" y="3735034"/>
            <a:ext cx="684076" cy="270030"/>
          </a:xfrm>
          <a:prstGeom prst="roundRect">
            <a:avLst>
              <a:gd name="adj" fmla="val 18435"/>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lnSpc>
                <a:spcPts val="1500"/>
              </a:lnSpc>
            </a:pPr>
            <a:r>
              <a:rPr lang="ja-JP" altLang="en-US" sz="1100" dirty="0" smtClean="0">
                <a:solidFill>
                  <a:schemeClr val="tx1"/>
                </a:solidFill>
                <a:latin typeface="メイリオ" pitchFamily="50" charset="-128"/>
                <a:ea typeface="メイリオ" pitchFamily="50" charset="-128"/>
                <a:cs typeface="メイリオ" pitchFamily="50" charset="-128"/>
              </a:rPr>
              <a:t>Ｂ　町</a:t>
            </a:r>
          </a:p>
        </p:txBody>
      </p:sp>
      <p:sp>
        <p:nvSpPr>
          <p:cNvPr id="14" name="角丸四角形 13"/>
          <p:cNvSpPr/>
          <p:nvPr/>
        </p:nvSpPr>
        <p:spPr>
          <a:xfrm>
            <a:off x="5004048" y="2564904"/>
            <a:ext cx="1386943" cy="288032"/>
          </a:xfrm>
          <a:prstGeom prst="roundRect">
            <a:avLst>
              <a:gd name="adj" fmla="val 18435"/>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lnSpc>
                <a:spcPts val="1500"/>
              </a:lnSpc>
            </a:pPr>
            <a:r>
              <a:rPr lang="ja-JP" altLang="en-US" sz="1100" dirty="0" smtClean="0">
                <a:solidFill>
                  <a:schemeClr val="tx1"/>
                </a:solidFill>
                <a:latin typeface="メイリオ" pitchFamily="50" charset="-128"/>
                <a:ea typeface="メイリオ" pitchFamily="50" charset="-128"/>
                <a:cs typeface="メイリオ" pitchFamily="50" charset="-128"/>
              </a:rPr>
              <a:t>美幌町へ指定申請</a:t>
            </a:r>
          </a:p>
        </p:txBody>
      </p:sp>
      <p:sp>
        <p:nvSpPr>
          <p:cNvPr id="15" name="角丸四角形 14"/>
          <p:cNvSpPr/>
          <p:nvPr/>
        </p:nvSpPr>
        <p:spPr>
          <a:xfrm>
            <a:off x="5004048" y="3140968"/>
            <a:ext cx="1386943" cy="288032"/>
          </a:xfrm>
          <a:prstGeom prst="roundRect">
            <a:avLst>
              <a:gd name="adj" fmla="val 18435"/>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lnSpc>
                <a:spcPts val="1500"/>
              </a:lnSpc>
            </a:pPr>
            <a:r>
              <a:rPr lang="ja-JP" altLang="en-US" sz="1100" dirty="0" smtClean="0">
                <a:solidFill>
                  <a:schemeClr val="tx1"/>
                </a:solidFill>
                <a:latin typeface="メイリオ" pitchFamily="50" charset="-128"/>
                <a:ea typeface="メイリオ" pitchFamily="50" charset="-128"/>
                <a:cs typeface="メイリオ" pitchFamily="50" charset="-128"/>
              </a:rPr>
              <a:t>Ａ市へ指定申請</a:t>
            </a:r>
          </a:p>
        </p:txBody>
      </p:sp>
      <p:sp>
        <p:nvSpPr>
          <p:cNvPr id="16" name="角丸四角形 15"/>
          <p:cNvSpPr/>
          <p:nvPr/>
        </p:nvSpPr>
        <p:spPr>
          <a:xfrm>
            <a:off x="6691641" y="2564904"/>
            <a:ext cx="741888" cy="337538"/>
          </a:xfrm>
          <a:prstGeom prst="roundRect">
            <a:avLst>
              <a:gd name="adj" fmla="val 18435"/>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lnSpc>
                <a:spcPts val="1300"/>
              </a:lnSpc>
            </a:pPr>
            <a:r>
              <a:rPr lang="ja-JP" altLang="en-US" sz="1100" dirty="0" smtClean="0">
                <a:solidFill>
                  <a:schemeClr val="tx1"/>
                </a:solidFill>
                <a:latin typeface="メイリオ" pitchFamily="50" charset="-128"/>
                <a:ea typeface="メイリオ" pitchFamily="50" charset="-128"/>
                <a:cs typeface="メイリオ" pitchFamily="50" charset="-128"/>
              </a:rPr>
              <a:t>美幌町</a:t>
            </a:r>
            <a:endParaRPr lang="en-US" altLang="ja-JP" sz="1100" dirty="0" smtClean="0">
              <a:solidFill>
                <a:schemeClr val="tx1"/>
              </a:solidFill>
              <a:latin typeface="メイリオ" pitchFamily="50" charset="-128"/>
              <a:ea typeface="メイリオ" pitchFamily="50" charset="-128"/>
              <a:cs typeface="メイリオ" pitchFamily="50" charset="-128"/>
            </a:endParaRPr>
          </a:p>
          <a:p>
            <a:pPr algn="ctr">
              <a:lnSpc>
                <a:spcPts val="1300"/>
              </a:lnSpc>
            </a:pPr>
            <a:r>
              <a:rPr lang="ja-JP" altLang="en-US" sz="1200" b="1" dirty="0" smtClean="0">
                <a:solidFill>
                  <a:srgbClr val="0070C0"/>
                </a:solidFill>
                <a:latin typeface="メイリオ" pitchFamily="50" charset="-128"/>
                <a:ea typeface="メイリオ" pitchFamily="50" charset="-128"/>
                <a:cs typeface="メイリオ" pitchFamily="50" charset="-128"/>
              </a:rPr>
              <a:t>継続</a:t>
            </a:r>
          </a:p>
        </p:txBody>
      </p:sp>
      <p:sp>
        <p:nvSpPr>
          <p:cNvPr id="17" name="角丸四角形 16"/>
          <p:cNvSpPr/>
          <p:nvPr/>
        </p:nvSpPr>
        <p:spPr>
          <a:xfrm>
            <a:off x="6710432" y="3068960"/>
            <a:ext cx="741888" cy="360040"/>
          </a:xfrm>
          <a:prstGeom prst="roundRect">
            <a:avLst>
              <a:gd name="adj" fmla="val 18435"/>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lnSpc>
                <a:spcPts val="1300"/>
              </a:lnSpc>
            </a:pPr>
            <a:r>
              <a:rPr lang="ja-JP" altLang="en-US" sz="1100" dirty="0" smtClean="0">
                <a:solidFill>
                  <a:schemeClr val="tx1"/>
                </a:solidFill>
                <a:latin typeface="メイリオ" pitchFamily="50" charset="-128"/>
                <a:ea typeface="メイリオ" pitchFamily="50" charset="-128"/>
                <a:cs typeface="メイリオ" pitchFamily="50" charset="-128"/>
              </a:rPr>
              <a:t>Ａ　市</a:t>
            </a:r>
            <a:endParaRPr lang="en-US" altLang="ja-JP" sz="1100" dirty="0" smtClean="0">
              <a:solidFill>
                <a:schemeClr val="tx1"/>
              </a:solidFill>
              <a:latin typeface="メイリオ" pitchFamily="50" charset="-128"/>
              <a:ea typeface="メイリオ" pitchFamily="50" charset="-128"/>
              <a:cs typeface="メイリオ" pitchFamily="50" charset="-128"/>
            </a:endParaRPr>
          </a:p>
          <a:p>
            <a:pPr algn="ctr">
              <a:lnSpc>
                <a:spcPts val="1300"/>
              </a:lnSpc>
            </a:pPr>
            <a:r>
              <a:rPr lang="ja-JP" altLang="en-US" sz="1200" b="1" dirty="0" smtClean="0">
                <a:solidFill>
                  <a:srgbClr val="0070C0"/>
                </a:solidFill>
                <a:latin typeface="メイリオ" pitchFamily="50" charset="-128"/>
                <a:ea typeface="メイリオ" pitchFamily="50" charset="-128"/>
                <a:cs typeface="メイリオ" pitchFamily="50" charset="-128"/>
              </a:rPr>
              <a:t>継続</a:t>
            </a:r>
          </a:p>
        </p:txBody>
      </p:sp>
      <p:sp>
        <p:nvSpPr>
          <p:cNvPr id="18" name="角丸四角形 17"/>
          <p:cNvSpPr/>
          <p:nvPr/>
        </p:nvSpPr>
        <p:spPr>
          <a:xfrm>
            <a:off x="6710432" y="3717032"/>
            <a:ext cx="741888" cy="360040"/>
          </a:xfrm>
          <a:prstGeom prst="roundRect">
            <a:avLst>
              <a:gd name="adj" fmla="val 18435"/>
            </a:avLst>
          </a:prstGeom>
          <a:ln w="19050"/>
        </p:spPr>
        <p:style>
          <a:lnRef idx="2">
            <a:schemeClr val="accent3"/>
          </a:lnRef>
          <a:fillRef idx="1">
            <a:schemeClr val="lt1"/>
          </a:fillRef>
          <a:effectRef idx="0">
            <a:schemeClr val="accent3"/>
          </a:effectRef>
          <a:fontRef idx="minor">
            <a:schemeClr val="dk1"/>
          </a:fontRef>
        </p:style>
        <p:txBody>
          <a:bodyPr rtlCol="0" anchor="ctr"/>
          <a:lstStyle/>
          <a:p>
            <a:pPr algn="ctr">
              <a:lnSpc>
                <a:spcPts val="1300"/>
              </a:lnSpc>
            </a:pPr>
            <a:r>
              <a:rPr lang="ja-JP" altLang="en-US" sz="1100" dirty="0" smtClean="0">
                <a:solidFill>
                  <a:schemeClr val="tx1"/>
                </a:solidFill>
                <a:latin typeface="メイリオ" pitchFamily="50" charset="-128"/>
                <a:ea typeface="メイリオ" pitchFamily="50" charset="-128"/>
                <a:cs typeface="メイリオ" pitchFamily="50" charset="-128"/>
              </a:rPr>
              <a:t>Ｂ　町</a:t>
            </a:r>
            <a:endParaRPr lang="en-US" altLang="ja-JP" sz="1100" dirty="0" smtClean="0">
              <a:solidFill>
                <a:schemeClr val="tx1"/>
              </a:solidFill>
              <a:latin typeface="メイリオ" pitchFamily="50" charset="-128"/>
              <a:ea typeface="メイリオ" pitchFamily="50" charset="-128"/>
              <a:cs typeface="メイリオ" pitchFamily="50" charset="-128"/>
            </a:endParaRPr>
          </a:p>
          <a:p>
            <a:pPr algn="ctr">
              <a:lnSpc>
                <a:spcPts val="1300"/>
              </a:lnSpc>
            </a:pPr>
            <a:r>
              <a:rPr lang="ja-JP" altLang="en-US" sz="1200" b="1" dirty="0" smtClean="0">
                <a:solidFill>
                  <a:srgbClr val="FF0000"/>
                </a:solidFill>
                <a:latin typeface="メイリオ" pitchFamily="50" charset="-128"/>
                <a:ea typeface="メイリオ" pitchFamily="50" charset="-128"/>
                <a:cs typeface="メイリオ" pitchFamily="50" charset="-128"/>
              </a:rPr>
              <a:t>失効</a:t>
            </a:r>
          </a:p>
        </p:txBody>
      </p:sp>
      <p:sp>
        <p:nvSpPr>
          <p:cNvPr id="20" name="角丸四角形 19"/>
          <p:cNvSpPr/>
          <p:nvPr/>
        </p:nvSpPr>
        <p:spPr>
          <a:xfrm>
            <a:off x="3545685" y="2312875"/>
            <a:ext cx="1026314" cy="1971219"/>
          </a:xfrm>
          <a:prstGeom prst="roundRect">
            <a:avLst>
              <a:gd name="adj" fmla="val 5349"/>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角丸四角形 21"/>
          <p:cNvSpPr/>
          <p:nvPr/>
        </p:nvSpPr>
        <p:spPr>
          <a:xfrm>
            <a:off x="3671897" y="4356103"/>
            <a:ext cx="828093" cy="225025"/>
          </a:xfrm>
          <a:prstGeom prst="roundRect">
            <a:avLst>
              <a:gd name="adj" fmla="val 0"/>
            </a:avLst>
          </a:prstGeom>
          <a:ln w="9525">
            <a:noFill/>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ja-JP" altLang="en-US" sz="1100" b="1" dirty="0" smtClean="0">
                <a:solidFill>
                  <a:srgbClr val="0070C0"/>
                </a:solidFill>
                <a:latin typeface="メイリオ" pitchFamily="50" charset="-128"/>
                <a:ea typeface="メイリオ" pitchFamily="50" charset="-128"/>
                <a:cs typeface="メイリオ" pitchFamily="50" charset="-128"/>
              </a:rPr>
              <a:t>利用可能</a:t>
            </a:r>
            <a:endParaRPr lang="en-US" altLang="ja-JP" sz="1000" dirty="0">
              <a:solidFill>
                <a:srgbClr val="0070C0"/>
              </a:solidFill>
              <a:latin typeface="メイリオ" pitchFamily="50" charset="-128"/>
              <a:ea typeface="メイリオ" pitchFamily="50" charset="-128"/>
              <a:cs typeface="メイリオ" pitchFamily="50" charset="-128"/>
            </a:endParaRPr>
          </a:p>
        </p:txBody>
      </p:sp>
      <p:sp>
        <p:nvSpPr>
          <p:cNvPr id="23" name="右矢印 22"/>
          <p:cNvSpPr/>
          <p:nvPr/>
        </p:nvSpPr>
        <p:spPr>
          <a:xfrm>
            <a:off x="1331641" y="3293985"/>
            <a:ext cx="360039" cy="207023"/>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右矢印 26"/>
          <p:cNvSpPr/>
          <p:nvPr/>
        </p:nvSpPr>
        <p:spPr>
          <a:xfrm>
            <a:off x="6521018" y="2634553"/>
            <a:ext cx="180020" cy="168767"/>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右矢印 27"/>
          <p:cNvSpPr/>
          <p:nvPr/>
        </p:nvSpPr>
        <p:spPr>
          <a:xfrm>
            <a:off x="6516216" y="3224229"/>
            <a:ext cx="180020" cy="168767"/>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右矢印 28"/>
          <p:cNvSpPr/>
          <p:nvPr/>
        </p:nvSpPr>
        <p:spPr>
          <a:xfrm>
            <a:off x="4666405" y="3789039"/>
            <a:ext cx="2029831" cy="144017"/>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右矢印 29"/>
          <p:cNvSpPr/>
          <p:nvPr/>
        </p:nvSpPr>
        <p:spPr>
          <a:xfrm>
            <a:off x="4648810" y="2634552"/>
            <a:ext cx="266225" cy="135015"/>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右矢印 30"/>
          <p:cNvSpPr/>
          <p:nvPr/>
        </p:nvSpPr>
        <p:spPr>
          <a:xfrm>
            <a:off x="4644008" y="3212976"/>
            <a:ext cx="266225" cy="135015"/>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角丸四角形 32"/>
          <p:cNvSpPr/>
          <p:nvPr/>
        </p:nvSpPr>
        <p:spPr>
          <a:xfrm>
            <a:off x="2483768" y="4833156"/>
            <a:ext cx="5760639" cy="1116124"/>
          </a:xfrm>
          <a:prstGeom prst="roundRect">
            <a:avLst>
              <a:gd name="adj" fmla="val 16207"/>
            </a:avLst>
          </a:prstGeom>
          <a:ln w="9525">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lnSpc>
                <a:spcPts val="2000"/>
              </a:lnSpc>
            </a:pPr>
            <a:r>
              <a:rPr lang="ja-JP" altLang="en-US" sz="1200" dirty="0" smtClean="0">
                <a:solidFill>
                  <a:schemeClr val="tx1"/>
                </a:solidFill>
                <a:latin typeface="メイリオ" pitchFamily="50" charset="-128"/>
                <a:ea typeface="メイリオ" pitchFamily="50" charset="-128"/>
                <a:cs typeface="メイリオ" pitchFamily="50" charset="-128"/>
              </a:rPr>
              <a:t>他市町村の利用者を継続的に受け入れる場合、</a:t>
            </a:r>
            <a:r>
              <a:rPr lang="ja-JP" altLang="en-US" sz="1200" b="1" u="sng" dirty="0" smtClean="0">
                <a:solidFill>
                  <a:srgbClr val="FF0000"/>
                </a:solidFill>
                <a:latin typeface="メイリオ" pitchFamily="50" charset="-128"/>
                <a:ea typeface="メイリオ" pitchFamily="50" charset="-128"/>
                <a:cs typeface="メイリオ" pitchFamily="50" charset="-128"/>
              </a:rPr>
              <a:t>それぞれの市町村に申請が必要</a:t>
            </a:r>
            <a:endParaRPr lang="en-US" altLang="ja-JP" sz="1200" b="1" u="sng" dirty="0" smtClean="0">
              <a:solidFill>
                <a:srgbClr val="FF0000"/>
              </a:solidFill>
              <a:latin typeface="メイリオ" pitchFamily="50" charset="-128"/>
              <a:ea typeface="メイリオ" pitchFamily="50" charset="-128"/>
              <a:cs typeface="メイリオ" pitchFamily="50" charset="-128"/>
            </a:endParaRPr>
          </a:p>
          <a:p>
            <a:pPr algn="ctr">
              <a:lnSpc>
                <a:spcPts val="2000"/>
              </a:lnSpc>
            </a:pPr>
            <a:r>
              <a:rPr lang="ja-JP" altLang="en-US" sz="1200" dirty="0" smtClean="0">
                <a:solidFill>
                  <a:schemeClr val="tx1"/>
                </a:solidFill>
                <a:latin typeface="メイリオ" pitchFamily="50" charset="-128"/>
                <a:ea typeface="メイリオ" pitchFamily="50" charset="-128"/>
                <a:cs typeface="メイリオ" pitchFamily="50" charset="-128"/>
              </a:rPr>
              <a:t>→申請をしない場合は、</a:t>
            </a:r>
            <a:r>
              <a:rPr lang="ja-JP" altLang="en-US" sz="1200" b="1" u="sng" dirty="0" smtClean="0">
                <a:solidFill>
                  <a:srgbClr val="FF0000"/>
                </a:solidFill>
                <a:latin typeface="メイリオ" pitchFamily="50" charset="-128"/>
                <a:ea typeface="メイリオ" pitchFamily="50" charset="-128"/>
                <a:cs typeface="メイリオ" pitchFamily="50" charset="-128"/>
              </a:rPr>
              <a:t>該当市町村の指定は失効</a:t>
            </a:r>
            <a:r>
              <a:rPr lang="ja-JP" altLang="en-US" sz="1200" dirty="0" smtClean="0">
                <a:solidFill>
                  <a:schemeClr val="tx1"/>
                </a:solidFill>
                <a:latin typeface="メイリオ" pitchFamily="50" charset="-128"/>
                <a:ea typeface="メイリオ" pitchFamily="50" charset="-128"/>
                <a:cs typeface="メイリオ" pitchFamily="50" charset="-128"/>
              </a:rPr>
              <a:t>します。</a:t>
            </a:r>
            <a:endParaRPr lang="en-US" altLang="ja-JP" sz="1200" dirty="0" smtClean="0">
              <a:solidFill>
                <a:schemeClr val="tx1"/>
              </a:solidFill>
              <a:latin typeface="メイリオ" pitchFamily="50" charset="-128"/>
              <a:ea typeface="メイリオ" pitchFamily="50" charset="-128"/>
              <a:cs typeface="メイリオ" pitchFamily="50" charset="-128"/>
            </a:endParaRPr>
          </a:p>
          <a:p>
            <a:pPr algn="ctr">
              <a:lnSpc>
                <a:spcPts val="2000"/>
              </a:lnSpc>
            </a:pPr>
            <a:r>
              <a:rPr lang="ja-JP" altLang="en-US" sz="1200" dirty="0" smtClean="0">
                <a:solidFill>
                  <a:schemeClr val="tx1"/>
                </a:solidFill>
                <a:latin typeface="メイリオ" pitchFamily="50" charset="-128"/>
                <a:ea typeface="メイリオ" pitchFamily="50" charset="-128"/>
                <a:cs typeface="メイリオ" pitchFamily="50" charset="-128"/>
              </a:rPr>
              <a:t>（申請先の市町村から指定が認められない場合も同様）</a:t>
            </a:r>
          </a:p>
        </p:txBody>
      </p:sp>
      <p:cxnSp>
        <p:nvCxnSpPr>
          <p:cNvPr id="35" name="直線矢印コネクタ 34"/>
          <p:cNvCxnSpPr/>
          <p:nvPr/>
        </p:nvCxnSpPr>
        <p:spPr>
          <a:xfrm flipH="1">
            <a:off x="4499990" y="4284094"/>
            <a:ext cx="957117" cy="549062"/>
          </a:xfrm>
          <a:prstGeom prst="straightConnector1">
            <a:avLst/>
          </a:prstGeom>
          <a:ln w="1905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05" name="右矢印 104"/>
          <p:cNvSpPr/>
          <p:nvPr/>
        </p:nvSpPr>
        <p:spPr>
          <a:xfrm>
            <a:off x="3280658" y="2634552"/>
            <a:ext cx="229423" cy="135015"/>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右矢印 105"/>
          <p:cNvSpPr/>
          <p:nvPr/>
        </p:nvSpPr>
        <p:spPr>
          <a:xfrm>
            <a:off x="3275856" y="3221977"/>
            <a:ext cx="229423" cy="135015"/>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右矢印 106"/>
          <p:cNvSpPr/>
          <p:nvPr/>
        </p:nvSpPr>
        <p:spPr>
          <a:xfrm>
            <a:off x="3275856" y="3789040"/>
            <a:ext cx="229423" cy="135015"/>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角丸四角形 63"/>
          <p:cNvSpPr/>
          <p:nvPr/>
        </p:nvSpPr>
        <p:spPr>
          <a:xfrm>
            <a:off x="7668344" y="2564904"/>
            <a:ext cx="1368152" cy="864096"/>
          </a:xfrm>
          <a:prstGeom prst="roundRect">
            <a:avLst>
              <a:gd name="adj" fmla="val 4560"/>
            </a:avLst>
          </a:prstGeom>
          <a:ln w="9525">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lnSpc>
                <a:spcPts val="1500"/>
              </a:lnSpc>
            </a:pPr>
            <a:r>
              <a:rPr lang="ja-JP" altLang="en-US" sz="1000" dirty="0" smtClean="0">
                <a:solidFill>
                  <a:schemeClr val="tx1"/>
                </a:solidFill>
                <a:latin typeface="メイリオ" pitchFamily="50" charset="-128"/>
                <a:ea typeface="メイリオ" pitchFamily="50" charset="-128"/>
                <a:cs typeface="メイリオ" pitchFamily="50" charset="-128"/>
              </a:rPr>
              <a:t>以降、</a:t>
            </a:r>
            <a:endParaRPr lang="en-US" altLang="ja-JP" sz="1000" dirty="0" smtClean="0">
              <a:solidFill>
                <a:schemeClr val="tx1"/>
              </a:solidFill>
              <a:latin typeface="メイリオ" pitchFamily="50" charset="-128"/>
              <a:ea typeface="メイリオ" pitchFamily="50" charset="-128"/>
              <a:cs typeface="メイリオ" pitchFamily="50" charset="-128"/>
            </a:endParaRPr>
          </a:p>
          <a:p>
            <a:pPr algn="ctr">
              <a:lnSpc>
                <a:spcPts val="1500"/>
              </a:lnSpc>
            </a:pPr>
            <a:r>
              <a:rPr lang="ja-JP" altLang="en-US" sz="1000" dirty="0" smtClean="0">
                <a:solidFill>
                  <a:schemeClr val="tx1"/>
                </a:solidFill>
                <a:latin typeface="メイリオ" pitchFamily="50" charset="-128"/>
                <a:ea typeface="メイリオ" pitchFamily="50" charset="-128"/>
                <a:cs typeface="メイリオ" pitchFamily="50" charset="-128"/>
              </a:rPr>
              <a:t>指定期間満了ごとに指定申請</a:t>
            </a:r>
          </a:p>
        </p:txBody>
      </p:sp>
      <p:sp>
        <p:nvSpPr>
          <p:cNvPr id="73" name="角丸四角形 72"/>
          <p:cNvSpPr/>
          <p:nvPr/>
        </p:nvSpPr>
        <p:spPr>
          <a:xfrm>
            <a:off x="4143104" y="1610798"/>
            <a:ext cx="1509016" cy="459051"/>
          </a:xfrm>
          <a:prstGeom prst="roundRect">
            <a:avLst>
              <a:gd name="adj" fmla="val 0"/>
            </a:avLst>
          </a:prstGeom>
          <a:ln w="9525">
            <a:noFill/>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ja-JP" altLang="en-US" sz="1100" b="1" dirty="0" smtClean="0">
                <a:solidFill>
                  <a:srgbClr val="00B050"/>
                </a:solidFill>
                <a:latin typeface="メイリオ" pitchFamily="50" charset="-128"/>
                <a:ea typeface="メイリオ" pitchFamily="50" charset="-128"/>
                <a:cs typeface="メイリオ" pitchFamily="50" charset="-128"/>
              </a:rPr>
              <a:t>みなし</a:t>
            </a:r>
            <a:r>
              <a:rPr lang="ja-JP" altLang="en-US" sz="1200" b="1" dirty="0" smtClean="0">
                <a:solidFill>
                  <a:srgbClr val="00B050"/>
                </a:solidFill>
                <a:latin typeface="メイリオ" pitchFamily="50" charset="-128"/>
                <a:ea typeface="メイリオ" pitchFamily="50" charset="-128"/>
                <a:cs typeface="メイリオ" pitchFamily="50" charset="-128"/>
              </a:rPr>
              <a:t>指定</a:t>
            </a:r>
            <a:r>
              <a:rPr lang="ja-JP" altLang="en-US" sz="1100" b="1" dirty="0" smtClean="0">
                <a:solidFill>
                  <a:srgbClr val="00B050"/>
                </a:solidFill>
                <a:latin typeface="メイリオ" pitchFamily="50" charset="-128"/>
                <a:ea typeface="メイリオ" pitchFamily="50" charset="-128"/>
                <a:cs typeface="メイリオ" pitchFamily="50" charset="-128"/>
              </a:rPr>
              <a:t>期間</a:t>
            </a:r>
            <a:endParaRPr lang="en-US" altLang="ja-JP" sz="1100" b="1" dirty="0" smtClean="0">
              <a:solidFill>
                <a:srgbClr val="00B050"/>
              </a:solidFill>
              <a:latin typeface="メイリオ" pitchFamily="50" charset="-128"/>
              <a:ea typeface="メイリオ" pitchFamily="50" charset="-128"/>
              <a:cs typeface="メイリオ" pitchFamily="50" charset="-128"/>
            </a:endParaRPr>
          </a:p>
          <a:p>
            <a:pPr algn="ctr">
              <a:lnSpc>
                <a:spcPts val="1700"/>
              </a:lnSpc>
            </a:pPr>
            <a:r>
              <a:rPr lang="ja-JP" altLang="en-US" sz="1100" b="1" dirty="0" smtClean="0">
                <a:solidFill>
                  <a:srgbClr val="00B050"/>
                </a:solidFill>
                <a:latin typeface="メイリオ" pitchFamily="50" charset="-128"/>
                <a:ea typeface="メイリオ" pitchFamily="50" charset="-128"/>
                <a:cs typeface="メイリオ" pitchFamily="50" charset="-128"/>
              </a:rPr>
              <a:t>（全市町村に効力）</a:t>
            </a:r>
            <a:endParaRPr lang="en-US" altLang="ja-JP" sz="1100" b="1" dirty="0">
              <a:solidFill>
                <a:srgbClr val="00B050"/>
              </a:solidFill>
              <a:latin typeface="メイリオ" pitchFamily="50" charset="-128"/>
              <a:ea typeface="メイリオ" pitchFamily="50" charset="-128"/>
              <a:cs typeface="メイリオ" pitchFamily="50" charset="-128"/>
            </a:endParaRPr>
          </a:p>
        </p:txBody>
      </p:sp>
      <p:cxnSp>
        <p:nvCxnSpPr>
          <p:cNvPr id="39" name="直線矢印コネクタ 38"/>
          <p:cNvCxnSpPr/>
          <p:nvPr/>
        </p:nvCxnSpPr>
        <p:spPr>
          <a:xfrm flipH="1">
            <a:off x="3347864" y="1957336"/>
            <a:ext cx="1008112" cy="1"/>
          </a:xfrm>
          <a:prstGeom prst="straightConnector1">
            <a:avLst/>
          </a:prstGeom>
          <a:ln>
            <a:solidFill>
              <a:srgbClr val="00B05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74" name="直線矢印コネクタ 73"/>
          <p:cNvCxnSpPr/>
          <p:nvPr/>
        </p:nvCxnSpPr>
        <p:spPr>
          <a:xfrm>
            <a:off x="5457107" y="1957336"/>
            <a:ext cx="1059109" cy="4501"/>
          </a:xfrm>
          <a:prstGeom prst="straightConnector1">
            <a:avLst/>
          </a:prstGeom>
          <a:ln>
            <a:solidFill>
              <a:srgbClr val="00B05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93" name="右矢印 92"/>
          <p:cNvSpPr/>
          <p:nvPr/>
        </p:nvSpPr>
        <p:spPr>
          <a:xfrm>
            <a:off x="7452320" y="2612161"/>
            <a:ext cx="180020" cy="168767"/>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右矢印 93"/>
          <p:cNvSpPr/>
          <p:nvPr/>
        </p:nvSpPr>
        <p:spPr>
          <a:xfrm>
            <a:off x="7483522" y="3224228"/>
            <a:ext cx="180020" cy="168767"/>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593575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691680" y="1525288"/>
            <a:ext cx="1584176" cy="2052229"/>
          </a:xfrm>
          <a:prstGeom prst="roundRect">
            <a:avLst>
              <a:gd name="adj" fmla="val 5349"/>
            </a:avLst>
          </a:prstGeom>
          <a:solidFill>
            <a:schemeClr val="bg1">
              <a:lumMod val="95000"/>
            </a:schemeClr>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p:cNvCxnSpPr>
            <a:stCxn id="8" idx="2"/>
          </p:cNvCxnSpPr>
          <p:nvPr/>
        </p:nvCxnSpPr>
        <p:spPr>
          <a:xfrm>
            <a:off x="6516216" y="1057237"/>
            <a:ext cx="0" cy="2664296"/>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 name="角丸四角形 7"/>
          <p:cNvSpPr/>
          <p:nvPr/>
        </p:nvSpPr>
        <p:spPr>
          <a:xfrm>
            <a:off x="6228184" y="805209"/>
            <a:ext cx="576064"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30.4</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9" name="角丸四角形 8"/>
          <p:cNvSpPr/>
          <p:nvPr/>
        </p:nvSpPr>
        <p:spPr>
          <a:xfrm>
            <a:off x="107504" y="2164360"/>
            <a:ext cx="1152127" cy="765085"/>
          </a:xfrm>
          <a:prstGeom prst="roundRect">
            <a:avLst>
              <a:gd name="adj" fmla="val 18435"/>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ts val="1200"/>
              </a:lnSpc>
            </a:pPr>
            <a:r>
              <a:rPr lang="ja-JP" altLang="en-US" sz="1100" b="1" dirty="0" smtClean="0">
                <a:solidFill>
                  <a:schemeClr val="tx1"/>
                </a:solidFill>
                <a:latin typeface="メイリオ" pitchFamily="50" charset="-128"/>
                <a:ea typeface="メイリオ" pitchFamily="50" charset="-128"/>
                <a:cs typeface="メイリオ" pitchFamily="50" charset="-128"/>
              </a:rPr>
              <a:t>みなし指定を</a:t>
            </a:r>
            <a:endParaRPr lang="en-US" altLang="ja-JP" sz="1100" b="1" dirty="0" smtClean="0">
              <a:solidFill>
                <a:schemeClr val="tx1"/>
              </a:solidFill>
              <a:latin typeface="メイリオ" pitchFamily="50" charset="-128"/>
              <a:ea typeface="メイリオ" pitchFamily="50" charset="-128"/>
              <a:cs typeface="メイリオ" pitchFamily="50" charset="-128"/>
            </a:endParaRPr>
          </a:p>
          <a:p>
            <a:pPr algn="ctr">
              <a:lnSpc>
                <a:spcPts val="1200"/>
              </a:lnSpc>
            </a:pPr>
            <a:r>
              <a:rPr lang="ja-JP" altLang="en-US" sz="1100" b="1" dirty="0" smtClean="0">
                <a:solidFill>
                  <a:schemeClr val="tx1"/>
                </a:solidFill>
                <a:latin typeface="メイリオ" pitchFamily="50" charset="-128"/>
                <a:ea typeface="メイリオ" pitchFamily="50" charset="-128"/>
                <a:cs typeface="メイリオ" pitchFamily="50" charset="-128"/>
              </a:rPr>
              <a:t>受けていない</a:t>
            </a:r>
            <a:endParaRPr lang="en-US" altLang="ja-JP" sz="1100" b="1" dirty="0" smtClean="0">
              <a:solidFill>
                <a:schemeClr val="tx1"/>
              </a:solidFill>
              <a:latin typeface="メイリオ" pitchFamily="50" charset="-128"/>
              <a:ea typeface="メイリオ" pitchFamily="50" charset="-128"/>
              <a:cs typeface="メイリオ" pitchFamily="50" charset="-128"/>
            </a:endParaRPr>
          </a:p>
          <a:p>
            <a:pPr algn="ctr">
              <a:lnSpc>
                <a:spcPts val="1200"/>
              </a:lnSpc>
            </a:pPr>
            <a:r>
              <a:rPr lang="ja-JP" altLang="en-US" sz="1100" b="1" dirty="0" smtClean="0">
                <a:solidFill>
                  <a:schemeClr val="tx1"/>
                </a:solidFill>
                <a:latin typeface="メイリオ" pitchFamily="50" charset="-128"/>
                <a:ea typeface="メイリオ" pitchFamily="50" charset="-128"/>
                <a:cs typeface="メイリオ" pitchFamily="50" charset="-128"/>
              </a:rPr>
              <a:t>事業者</a:t>
            </a:r>
          </a:p>
        </p:txBody>
      </p:sp>
      <p:cxnSp>
        <p:nvCxnSpPr>
          <p:cNvPr id="10" name="直線コネクタ 9"/>
          <p:cNvCxnSpPr>
            <a:stCxn id="11" idx="2"/>
          </p:cNvCxnSpPr>
          <p:nvPr/>
        </p:nvCxnSpPr>
        <p:spPr>
          <a:xfrm>
            <a:off x="3347863" y="1016732"/>
            <a:ext cx="0" cy="2704801"/>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 name="角丸四角形 10"/>
          <p:cNvSpPr/>
          <p:nvPr/>
        </p:nvSpPr>
        <p:spPr>
          <a:xfrm>
            <a:off x="3059831" y="764704"/>
            <a:ext cx="576064"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29.4</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12" name="角丸四角形 11"/>
          <p:cNvSpPr/>
          <p:nvPr/>
        </p:nvSpPr>
        <p:spPr>
          <a:xfrm>
            <a:off x="3707902" y="1759315"/>
            <a:ext cx="684076" cy="270030"/>
          </a:xfrm>
          <a:prstGeom prst="roundRect">
            <a:avLst>
              <a:gd name="adj" fmla="val 18435"/>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lnSpc>
                <a:spcPts val="1500"/>
              </a:lnSpc>
            </a:pPr>
            <a:r>
              <a:rPr lang="ja-JP" altLang="en-US" sz="1100" dirty="0" smtClean="0">
                <a:solidFill>
                  <a:schemeClr val="tx1"/>
                </a:solidFill>
                <a:latin typeface="メイリオ" pitchFamily="50" charset="-128"/>
                <a:ea typeface="メイリオ" pitchFamily="50" charset="-128"/>
                <a:cs typeface="メイリオ" pitchFamily="50" charset="-128"/>
              </a:rPr>
              <a:t>美幌町</a:t>
            </a:r>
          </a:p>
        </p:txBody>
      </p:sp>
      <p:sp>
        <p:nvSpPr>
          <p:cNvPr id="13" name="角丸四角形 12"/>
          <p:cNvSpPr/>
          <p:nvPr/>
        </p:nvSpPr>
        <p:spPr>
          <a:xfrm>
            <a:off x="3720153" y="2299375"/>
            <a:ext cx="684076" cy="270030"/>
          </a:xfrm>
          <a:prstGeom prst="roundRect">
            <a:avLst>
              <a:gd name="adj" fmla="val 18435"/>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lnSpc>
                <a:spcPts val="1500"/>
              </a:lnSpc>
            </a:pPr>
            <a:r>
              <a:rPr lang="ja-JP" altLang="en-US" sz="1100" dirty="0" smtClean="0">
                <a:solidFill>
                  <a:schemeClr val="tx1"/>
                </a:solidFill>
                <a:latin typeface="メイリオ" pitchFamily="50" charset="-128"/>
                <a:ea typeface="メイリオ" pitchFamily="50" charset="-128"/>
                <a:cs typeface="メイリオ" pitchFamily="50" charset="-128"/>
              </a:rPr>
              <a:t>Ａ　市</a:t>
            </a:r>
          </a:p>
        </p:txBody>
      </p:sp>
      <p:sp>
        <p:nvSpPr>
          <p:cNvPr id="14" name="角丸四角形 13"/>
          <p:cNvSpPr/>
          <p:nvPr/>
        </p:nvSpPr>
        <p:spPr>
          <a:xfrm>
            <a:off x="3743908" y="3091463"/>
            <a:ext cx="684076" cy="303674"/>
          </a:xfrm>
          <a:prstGeom prst="roundRect">
            <a:avLst>
              <a:gd name="adj" fmla="val 18435"/>
            </a:avLst>
          </a:prstGeom>
          <a:ln w="19050"/>
        </p:spPr>
        <p:style>
          <a:lnRef idx="2">
            <a:schemeClr val="accent3"/>
          </a:lnRef>
          <a:fillRef idx="1">
            <a:schemeClr val="lt1"/>
          </a:fillRef>
          <a:effectRef idx="0">
            <a:schemeClr val="accent3"/>
          </a:effectRef>
          <a:fontRef idx="minor">
            <a:schemeClr val="dk1"/>
          </a:fontRef>
        </p:style>
        <p:txBody>
          <a:bodyPr rtlCol="0" anchor="ctr"/>
          <a:lstStyle/>
          <a:p>
            <a:pPr algn="ctr">
              <a:lnSpc>
                <a:spcPts val="1500"/>
              </a:lnSpc>
            </a:pPr>
            <a:r>
              <a:rPr lang="ja-JP" altLang="en-US" sz="1100" dirty="0" smtClean="0">
                <a:solidFill>
                  <a:schemeClr val="tx1"/>
                </a:solidFill>
                <a:latin typeface="メイリオ" pitchFamily="50" charset="-128"/>
                <a:ea typeface="メイリオ" pitchFamily="50" charset="-128"/>
                <a:cs typeface="メイリオ" pitchFamily="50" charset="-128"/>
              </a:rPr>
              <a:t>Ｂ　町</a:t>
            </a:r>
          </a:p>
        </p:txBody>
      </p:sp>
      <p:sp>
        <p:nvSpPr>
          <p:cNvPr id="15" name="角丸四角形 14"/>
          <p:cNvSpPr/>
          <p:nvPr/>
        </p:nvSpPr>
        <p:spPr>
          <a:xfrm>
            <a:off x="1763688" y="1761675"/>
            <a:ext cx="1368151" cy="303674"/>
          </a:xfrm>
          <a:prstGeom prst="roundRect">
            <a:avLst>
              <a:gd name="adj" fmla="val 18435"/>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lnSpc>
                <a:spcPts val="1500"/>
              </a:lnSpc>
            </a:pPr>
            <a:r>
              <a:rPr lang="ja-JP" altLang="en-US" sz="1100" dirty="0" smtClean="0">
                <a:solidFill>
                  <a:schemeClr val="tx1"/>
                </a:solidFill>
                <a:latin typeface="メイリオ" pitchFamily="50" charset="-128"/>
                <a:ea typeface="メイリオ" pitchFamily="50" charset="-128"/>
                <a:cs typeface="メイリオ" pitchFamily="50" charset="-128"/>
              </a:rPr>
              <a:t>美幌町へ指定申請</a:t>
            </a:r>
          </a:p>
        </p:txBody>
      </p:sp>
      <p:sp>
        <p:nvSpPr>
          <p:cNvPr id="16" name="角丸四角形 15"/>
          <p:cNvSpPr/>
          <p:nvPr/>
        </p:nvSpPr>
        <p:spPr>
          <a:xfrm>
            <a:off x="1763688" y="2337739"/>
            <a:ext cx="1368151" cy="303674"/>
          </a:xfrm>
          <a:prstGeom prst="roundRect">
            <a:avLst>
              <a:gd name="adj" fmla="val 18435"/>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lnSpc>
                <a:spcPts val="1500"/>
              </a:lnSpc>
            </a:pPr>
            <a:r>
              <a:rPr lang="ja-JP" altLang="en-US" sz="1100" dirty="0" smtClean="0">
                <a:solidFill>
                  <a:schemeClr val="tx1"/>
                </a:solidFill>
                <a:latin typeface="メイリオ" pitchFamily="50" charset="-128"/>
                <a:ea typeface="メイリオ" pitchFamily="50" charset="-128"/>
                <a:cs typeface="メイリオ" pitchFamily="50" charset="-128"/>
              </a:rPr>
              <a:t>Ａ市へ指定申請</a:t>
            </a:r>
          </a:p>
        </p:txBody>
      </p:sp>
      <p:sp>
        <p:nvSpPr>
          <p:cNvPr id="17" name="角丸四角形 16"/>
          <p:cNvSpPr/>
          <p:nvPr/>
        </p:nvSpPr>
        <p:spPr>
          <a:xfrm>
            <a:off x="3563886" y="1525288"/>
            <a:ext cx="1008114" cy="1332149"/>
          </a:xfrm>
          <a:prstGeom prst="roundRect">
            <a:avLst>
              <a:gd name="adj" fmla="val 5349"/>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p:cNvSpPr/>
          <p:nvPr/>
        </p:nvSpPr>
        <p:spPr>
          <a:xfrm>
            <a:off x="3671897" y="1264260"/>
            <a:ext cx="828093" cy="225025"/>
          </a:xfrm>
          <a:prstGeom prst="roundRect">
            <a:avLst>
              <a:gd name="adj" fmla="val 0"/>
            </a:avLst>
          </a:prstGeom>
          <a:ln w="9525">
            <a:noFill/>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ja-JP" altLang="en-US" sz="1100" b="1" dirty="0" smtClean="0">
                <a:solidFill>
                  <a:srgbClr val="0070C0"/>
                </a:solidFill>
                <a:latin typeface="メイリオ" pitchFamily="50" charset="-128"/>
                <a:ea typeface="メイリオ" pitchFamily="50" charset="-128"/>
                <a:cs typeface="メイリオ" pitchFamily="50" charset="-128"/>
              </a:rPr>
              <a:t>利用可能</a:t>
            </a:r>
            <a:endParaRPr lang="en-US" altLang="ja-JP" sz="1000" dirty="0">
              <a:solidFill>
                <a:srgbClr val="0070C0"/>
              </a:solidFill>
              <a:latin typeface="メイリオ" pitchFamily="50" charset="-128"/>
              <a:ea typeface="メイリオ" pitchFamily="50" charset="-128"/>
              <a:cs typeface="メイリオ" pitchFamily="50" charset="-128"/>
            </a:endParaRPr>
          </a:p>
        </p:txBody>
      </p:sp>
      <p:sp>
        <p:nvSpPr>
          <p:cNvPr id="19" name="右矢印 18"/>
          <p:cNvSpPr/>
          <p:nvPr/>
        </p:nvSpPr>
        <p:spPr>
          <a:xfrm>
            <a:off x="1331640" y="2435704"/>
            <a:ext cx="360039" cy="205709"/>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右矢印 19"/>
          <p:cNvSpPr/>
          <p:nvPr/>
        </p:nvSpPr>
        <p:spPr>
          <a:xfrm>
            <a:off x="3280658" y="1831323"/>
            <a:ext cx="229423" cy="135015"/>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右矢印 20"/>
          <p:cNvSpPr/>
          <p:nvPr/>
        </p:nvSpPr>
        <p:spPr>
          <a:xfrm>
            <a:off x="3275856" y="2434390"/>
            <a:ext cx="229423" cy="135015"/>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右矢印 21"/>
          <p:cNvSpPr/>
          <p:nvPr/>
        </p:nvSpPr>
        <p:spPr>
          <a:xfrm>
            <a:off x="3275856" y="3154470"/>
            <a:ext cx="229423" cy="135015"/>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右矢印 22"/>
          <p:cNvSpPr/>
          <p:nvPr/>
        </p:nvSpPr>
        <p:spPr>
          <a:xfrm>
            <a:off x="4644008" y="1799819"/>
            <a:ext cx="2061141" cy="184520"/>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右矢印 23"/>
          <p:cNvSpPr/>
          <p:nvPr/>
        </p:nvSpPr>
        <p:spPr>
          <a:xfrm>
            <a:off x="4644008" y="2317377"/>
            <a:ext cx="2057030" cy="184520"/>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角丸四角形 24"/>
          <p:cNvSpPr/>
          <p:nvPr/>
        </p:nvSpPr>
        <p:spPr>
          <a:xfrm>
            <a:off x="683567" y="4333601"/>
            <a:ext cx="2880319" cy="684076"/>
          </a:xfrm>
          <a:prstGeom prst="roundRect">
            <a:avLst>
              <a:gd name="adj" fmla="val 16207"/>
            </a:avLst>
          </a:prstGeom>
          <a:ln w="9525">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lnSpc>
                <a:spcPts val="2000"/>
              </a:lnSpc>
            </a:pPr>
            <a:r>
              <a:rPr lang="ja-JP" altLang="en-US" sz="1200" dirty="0" smtClean="0">
                <a:solidFill>
                  <a:schemeClr val="tx1"/>
                </a:solidFill>
                <a:latin typeface="メイリオ" pitchFamily="50" charset="-128"/>
                <a:ea typeface="メイリオ" pitchFamily="50" charset="-128"/>
                <a:cs typeface="メイリオ" pitchFamily="50" charset="-128"/>
              </a:rPr>
              <a:t>他市町村の利用者を受け入れる場合、</a:t>
            </a:r>
            <a:endParaRPr lang="en-US" altLang="ja-JP" sz="1200" dirty="0" smtClean="0">
              <a:solidFill>
                <a:schemeClr val="tx1"/>
              </a:solidFill>
              <a:latin typeface="メイリオ" pitchFamily="50" charset="-128"/>
              <a:ea typeface="メイリオ" pitchFamily="50" charset="-128"/>
              <a:cs typeface="メイリオ" pitchFamily="50" charset="-128"/>
            </a:endParaRPr>
          </a:p>
          <a:p>
            <a:pPr algn="ctr">
              <a:lnSpc>
                <a:spcPts val="2000"/>
              </a:lnSpc>
            </a:pPr>
            <a:r>
              <a:rPr lang="ja-JP" altLang="en-US" sz="1200" b="1" u="sng" dirty="0" smtClean="0">
                <a:solidFill>
                  <a:srgbClr val="FF0000"/>
                </a:solidFill>
                <a:latin typeface="メイリオ" pitchFamily="50" charset="-128"/>
                <a:ea typeface="メイリオ" pitchFamily="50" charset="-128"/>
                <a:cs typeface="メイリオ" pitchFamily="50" charset="-128"/>
              </a:rPr>
              <a:t>それぞれの市町村に指定申請が必要</a:t>
            </a:r>
          </a:p>
        </p:txBody>
      </p:sp>
      <p:cxnSp>
        <p:nvCxnSpPr>
          <p:cNvPr id="26" name="直線矢印コネクタ 25"/>
          <p:cNvCxnSpPr/>
          <p:nvPr/>
        </p:nvCxnSpPr>
        <p:spPr>
          <a:xfrm flipH="1">
            <a:off x="1691679" y="3577517"/>
            <a:ext cx="415764" cy="756084"/>
          </a:xfrm>
          <a:prstGeom prst="straightConnector1">
            <a:avLst/>
          </a:prstGeom>
          <a:ln w="1905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7" name="角丸四角形 26"/>
          <p:cNvSpPr/>
          <p:nvPr/>
        </p:nvSpPr>
        <p:spPr>
          <a:xfrm>
            <a:off x="1763687" y="3073461"/>
            <a:ext cx="1368151" cy="303674"/>
          </a:xfrm>
          <a:prstGeom prst="roundRect">
            <a:avLst>
              <a:gd name="adj" fmla="val 18435"/>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lnSpc>
                <a:spcPts val="1500"/>
              </a:lnSpc>
            </a:pPr>
            <a:r>
              <a:rPr lang="ja-JP" altLang="en-US" sz="1100" dirty="0" smtClean="0">
                <a:solidFill>
                  <a:schemeClr val="tx1"/>
                </a:solidFill>
                <a:latin typeface="メイリオ" pitchFamily="50" charset="-128"/>
                <a:ea typeface="メイリオ" pitchFamily="50" charset="-128"/>
                <a:cs typeface="メイリオ" pitchFamily="50" charset="-128"/>
              </a:rPr>
              <a:t>Ｂ町へ指定申請</a:t>
            </a:r>
          </a:p>
        </p:txBody>
      </p:sp>
      <p:sp>
        <p:nvSpPr>
          <p:cNvPr id="28" name="角丸四角形 27"/>
          <p:cNvSpPr/>
          <p:nvPr/>
        </p:nvSpPr>
        <p:spPr>
          <a:xfrm>
            <a:off x="3707980" y="3721533"/>
            <a:ext cx="2592212" cy="684076"/>
          </a:xfrm>
          <a:prstGeom prst="roundRect">
            <a:avLst>
              <a:gd name="adj" fmla="val 11504"/>
            </a:avLst>
          </a:prstGeom>
          <a:ln w="9525">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lnSpc>
                <a:spcPts val="2000"/>
              </a:lnSpc>
            </a:pPr>
            <a:r>
              <a:rPr lang="ja-JP" altLang="en-US" sz="1200" dirty="0" smtClean="0">
                <a:solidFill>
                  <a:schemeClr val="tx1"/>
                </a:solidFill>
                <a:latin typeface="メイリオ" pitchFamily="50" charset="-128"/>
                <a:ea typeface="メイリオ" pitchFamily="50" charset="-128"/>
                <a:cs typeface="メイリオ" pitchFamily="50" charset="-128"/>
              </a:rPr>
              <a:t>Ｂ町が追加の指定を認めない場合、</a:t>
            </a:r>
            <a:endParaRPr lang="en-US" altLang="ja-JP" sz="1200" dirty="0" smtClean="0">
              <a:solidFill>
                <a:schemeClr val="tx1"/>
              </a:solidFill>
              <a:latin typeface="メイリオ" pitchFamily="50" charset="-128"/>
              <a:ea typeface="メイリオ" pitchFamily="50" charset="-128"/>
              <a:cs typeface="メイリオ" pitchFamily="50" charset="-128"/>
            </a:endParaRPr>
          </a:p>
          <a:p>
            <a:pPr algn="ctr">
              <a:lnSpc>
                <a:spcPts val="2000"/>
              </a:lnSpc>
            </a:pPr>
            <a:r>
              <a:rPr lang="ja-JP" altLang="en-US" sz="1200" b="1" u="sng" dirty="0" smtClean="0">
                <a:solidFill>
                  <a:srgbClr val="FF0000"/>
                </a:solidFill>
                <a:latin typeface="メイリオ" pitchFamily="50" charset="-128"/>
                <a:ea typeface="メイリオ" pitchFamily="50" charset="-128"/>
                <a:cs typeface="メイリオ" pitchFamily="50" charset="-128"/>
              </a:rPr>
              <a:t>利用者の受入は不可</a:t>
            </a:r>
          </a:p>
        </p:txBody>
      </p:sp>
      <p:cxnSp>
        <p:nvCxnSpPr>
          <p:cNvPr id="29" name="直線矢印コネクタ 28"/>
          <p:cNvCxnSpPr>
            <a:stCxn id="14" idx="2"/>
          </p:cNvCxnSpPr>
          <p:nvPr/>
        </p:nvCxnSpPr>
        <p:spPr>
          <a:xfrm flipH="1">
            <a:off x="3923928" y="3395137"/>
            <a:ext cx="162018" cy="326396"/>
          </a:xfrm>
          <a:prstGeom prst="straightConnector1">
            <a:avLst/>
          </a:prstGeom>
          <a:ln w="19050">
            <a:solidFill>
              <a:srgbClr val="92D05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0" name="角丸四角形 29"/>
          <p:cNvSpPr/>
          <p:nvPr/>
        </p:nvSpPr>
        <p:spPr>
          <a:xfrm>
            <a:off x="6691641" y="1655803"/>
            <a:ext cx="741888" cy="337538"/>
          </a:xfrm>
          <a:prstGeom prst="roundRect">
            <a:avLst>
              <a:gd name="adj" fmla="val 18435"/>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lnSpc>
                <a:spcPts val="1300"/>
              </a:lnSpc>
            </a:pPr>
            <a:r>
              <a:rPr lang="ja-JP" altLang="en-US" sz="1100" dirty="0" smtClean="0">
                <a:solidFill>
                  <a:schemeClr val="tx1"/>
                </a:solidFill>
                <a:latin typeface="メイリオ" pitchFamily="50" charset="-128"/>
                <a:ea typeface="メイリオ" pitchFamily="50" charset="-128"/>
                <a:cs typeface="メイリオ" pitchFamily="50" charset="-128"/>
              </a:rPr>
              <a:t>美幌町</a:t>
            </a:r>
            <a:endParaRPr lang="en-US" altLang="ja-JP" sz="1100" dirty="0" smtClean="0">
              <a:solidFill>
                <a:schemeClr val="tx1"/>
              </a:solidFill>
              <a:latin typeface="メイリオ" pitchFamily="50" charset="-128"/>
              <a:ea typeface="メイリオ" pitchFamily="50" charset="-128"/>
              <a:cs typeface="メイリオ" pitchFamily="50" charset="-128"/>
            </a:endParaRPr>
          </a:p>
          <a:p>
            <a:pPr algn="ctr">
              <a:lnSpc>
                <a:spcPts val="1300"/>
              </a:lnSpc>
            </a:pPr>
            <a:r>
              <a:rPr lang="ja-JP" altLang="en-US" sz="1200" b="1" dirty="0" smtClean="0">
                <a:solidFill>
                  <a:srgbClr val="0070C0"/>
                </a:solidFill>
                <a:latin typeface="メイリオ" pitchFamily="50" charset="-128"/>
                <a:ea typeface="メイリオ" pitchFamily="50" charset="-128"/>
                <a:cs typeface="メイリオ" pitchFamily="50" charset="-128"/>
              </a:rPr>
              <a:t>継続</a:t>
            </a:r>
          </a:p>
        </p:txBody>
      </p:sp>
      <p:sp>
        <p:nvSpPr>
          <p:cNvPr id="31" name="角丸四角形 30"/>
          <p:cNvSpPr/>
          <p:nvPr/>
        </p:nvSpPr>
        <p:spPr>
          <a:xfrm>
            <a:off x="6710432" y="2209365"/>
            <a:ext cx="741888" cy="360040"/>
          </a:xfrm>
          <a:prstGeom prst="roundRect">
            <a:avLst>
              <a:gd name="adj" fmla="val 18435"/>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lnSpc>
                <a:spcPts val="1300"/>
              </a:lnSpc>
            </a:pPr>
            <a:r>
              <a:rPr lang="ja-JP" altLang="en-US" sz="1100" dirty="0" smtClean="0">
                <a:solidFill>
                  <a:schemeClr val="tx1"/>
                </a:solidFill>
                <a:latin typeface="メイリオ" pitchFamily="50" charset="-128"/>
                <a:ea typeface="メイリオ" pitchFamily="50" charset="-128"/>
                <a:cs typeface="メイリオ" pitchFamily="50" charset="-128"/>
              </a:rPr>
              <a:t>Ａ　市</a:t>
            </a:r>
            <a:endParaRPr lang="en-US" altLang="ja-JP" sz="1100" dirty="0" smtClean="0">
              <a:solidFill>
                <a:schemeClr val="tx1"/>
              </a:solidFill>
              <a:latin typeface="メイリオ" pitchFamily="50" charset="-128"/>
              <a:ea typeface="メイリオ" pitchFamily="50" charset="-128"/>
              <a:cs typeface="メイリオ" pitchFamily="50" charset="-128"/>
            </a:endParaRPr>
          </a:p>
          <a:p>
            <a:pPr algn="ctr">
              <a:lnSpc>
                <a:spcPts val="1300"/>
              </a:lnSpc>
            </a:pPr>
            <a:r>
              <a:rPr lang="ja-JP" altLang="en-US" sz="1200" b="1" dirty="0" smtClean="0">
                <a:solidFill>
                  <a:srgbClr val="0070C0"/>
                </a:solidFill>
                <a:latin typeface="メイリオ" pitchFamily="50" charset="-128"/>
                <a:ea typeface="メイリオ" pitchFamily="50" charset="-128"/>
                <a:cs typeface="メイリオ" pitchFamily="50" charset="-128"/>
              </a:rPr>
              <a:t>継続</a:t>
            </a:r>
          </a:p>
        </p:txBody>
      </p:sp>
      <p:sp>
        <p:nvSpPr>
          <p:cNvPr id="32" name="角丸四角形 31"/>
          <p:cNvSpPr/>
          <p:nvPr/>
        </p:nvSpPr>
        <p:spPr>
          <a:xfrm>
            <a:off x="7668344" y="1561293"/>
            <a:ext cx="1368152" cy="1008112"/>
          </a:xfrm>
          <a:prstGeom prst="roundRect">
            <a:avLst>
              <a:gd name="adj" fmla="val 4560"/>
            </a:avLst>
          </a:prstGeom>
          <a:ln w="9525">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lnSpc>
                <a:spcPts val="1500"/>
              </a:lnSpc>
            </a:pPr>
            <a:r>
              <a:rPr lang="ja-JP" altLang="en-US" sz="1100" dirty="0" smtClean="0">
                <a:solidFill>
                  <a:schemeClr val="tx1"/>
                </a:solidFill>
                <a:latin typeface="メイリオ" pitchFamily="50" charset="-128"/>
                <a:ea typeface="メイリオ" pitchFamily="50" charset="-128"/>
                <a:cs typeface="メイリオ" pitchFamily="50" charset="-128"/>
              </a:rPr>
              <a:t>以降、</a:t>
            </a:r>
            <a:endParaRPr lang="en-US" altLang="ja-JP" sz="1100" dirty="0" smtClean="0">
              <a:solidFill>
                <a:schemeClr val="tx1"/>
              </a:solidFill>
              <a:latin typeface="メイリオ" pitchFamily="50" charset="-128"/>
              <a:ea typeface="メイリオ" pitchFamily="50" charset="-128"/>
              <a:cs typeface="メイリオ" pitchFamily="50" charset="-128"/>
            </a:endParaRPr>
          </a:p>
          <a:p>
            <a:pPr algn="ctr">
              <a:lnSpc>
                <a:spcPts val="1500"/>
              </a:lnSpc>
            </a:pPr>
            <a:r>
              <a:rPr lang="ja-JP" altLang="en-US" sz="1100" dirty="0" smtClean="0">
                <a:solidFill>
                  <a:schemeClr val="tx1"/>
                </a:solidFill>
                <a:latin typeface="メイリオ" pitchFamily="50" charset="-128"/>
                <a:ea typeface="メイリオ" pitchFamily="50" charset="-128"/>
                <a:cs typeface="メイリオ" pitchFamily="50" charset="-128"/>
              </a:rPr>
              <a:t>指定期間満了ごとに指定申請</a:t>
            </a:r>
          </a:p>
        </p:txBody>
      </p:sp>
      <p:sp>
        <p:nvSpPr>
          <p:cNvPr id="33" name="右矢印 32"/>
          <p:cNvSpPr/>
          <p:nvPr/>
        </p:nvSpPr>
        <p:spPr>
          <a:xfrm>
            <a:off x="7452320" y="1727811"/>
            <a:ext cx="180020" cy="168767"/>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右矢印 33"/>
          <p:cNvSpPr/>
          <p:nvPr/>
        </p:nvSpPr>
        <p:spPr>
          <a:xfrm>
            <a:off x="7483522" y="2364633"/>
            <a:ext cx="180020" cy="168767"/>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角丸四角形 38"/>
          <p:cNvSpPr/>
          <p:nvPr/>
        </p:nvSpPr>
        <p:spPr>
          <a:xfrm>
            <a:off x="983849" y="5733256"/>
            <a:ext cx="7836623" cy="720080"/>
          </a:xfrm>
          <a:prstGeom prst="roundRect">
            <a:avLst>
              <a:gd name="adj" fmla="val 0"/>
            </a:avLst>
          </a:prstGeom>
          <a:ln w="9525">
            <a:noFill/>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en-US" altLang="ja-JP" sz="1600" b="1" dirty="0" smtClean="0">
                <a:solidFill>
                  <a:schemeClr val="tx1"/>
                </a:solidFill>
                <a:latin typeface="メイリオ" pitchFamily="50" charset="-128"/>
                <a:ea typeface="メイリオ" pitchFamily="50" charset="-128"/>
                <a:cs typeface="メイリオ" pitchFamily="50" charset="-128"/>
              </a:rPr>
              <a:t>※</a:t>
            </a:r>
            <a:r>
              <a:rPr lang="ja-JP" altLang="en-US" sz="1600" b="1" dirty="0" smtClean="0">
                <a:solidFill>
                  <a:schemeClr val="tx1"/>
                </a:solidFill>
                <a:latin typeface="メイリオ" pitchFamily="50" charset="-128"/>
                <a:ea typeface="メイリオ" pitchFamily="50" charset="-128"/>
                <a:cs typeface="メイリオ" pitchFamily="50" charset="-128"/>
              </a:rPr>
              <a:t>指定申請の様式や取扱については、市町村によって異なる場合がありますので、</a:t>
            </a:r>
            <a:endParaRPr lang="en-US" altLang="ja-JP" sz="1600" b="1"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600" b="1" dirty="0">
                <a:solidFill>
                  <a:schemeClr val="tx1"/>
                </a:solidFill>
                <a:latin typeface="メイリオ" pitchFamily="50" charset="-128"/>
                <a:ea typeface="メイリオ" pitchFamily="50" charset="-128"/>
                <a:cs typeface="メイリオ" pitchFamily="50" charset="-128"/>
              </a:rPr>
              <a:t>　</a:t>
            </a:r>
            <a:r>
              <a:rPr lang="ja-JP" altLang="en-US" sz="1600" b="1" dirty="0" smtClean="0">
                <a:solidFill>
                  <a:schemeClr val="tx1"/>
                </a:solidFill>
                <a:latin typeface="メイリオ" pitchFamily="50" charset="-128"/>
                <a:ea typeface="メイリオ" pitchFamily="50" charset="-128"/>
                <a:cs typeface="メイリオ" pitchFamily="50" charset="-128"/>
              </a:rPr>
              <a:t>必ず各市町村へご確認願います。</a:t>
            </a:r>
            <a:endParaRPr lang="en-US" altLang="ja-JP" sz="1600" b="1" dirty="0">
              <a:solidFill>
                <a:schemeClr val="tx1"/>
              </a:solidFill>
              <a:latin typeface="メイリオ" pitchFamily="50" charset="-128"/>
              <a:ea typeface="メイリオ" pitchFamily="50" charset="-128"/>
              <a:cs typeface="メイリオ" pitchFamily="50" charset="-128"/>
            </a:endParaRPr>
          </a:p>
        </p:txBody>
      </p:sp>
      <p:sp>
        <p:nvSpPr>
          <p:cNvPr id="5" name="スライド番号プレースホルダー 4"/>
          <p:cNvSpPr>
            <a:spLocks noGrp="1"/>
          </p:cNvSpPr>
          <p:nvPr>
            <p:ph type="sldNum" sz="quarter" idx="12"/>
          </p:nvPr>
        </p:nvSpPr>
        <p:spPr>
          <a:xfrm>
            <a:off x="3433190" y="6592267"/>
            <a:ext cx="2133600" cy="365125"/>
          </a:xfrm>
        </p:spPr>
        <p:txBody>
          <a:bodyPr/>
          <a:lstStyle/>
          <a:p>
            <a:pPr algn="ctr"/>
            <a:r>
              <a:rPr kumimoji="1" lang="ja-JP" altLang="en-US" sz="1600" b="1" dirty="0" smtClean="0">
                <a:solidFill>
                  <a:schemeClr val="tx1"/>
                </a:solidFill>
              </a:rPr>
              <a:t>１３</a:t>
            </a:r>
            <a:endParaRPr kumimoji="1" lang="ja-JP" altLang="en-US" sz="1600" b="1" dirty="0">
              <a:solidFill>
                <a:schemeClr val="tx1"/>
              </a:solidFill>
            </a:endParaRPr>
          </a:p>
        </p:txBody>
      </p:sp>
    </p:spTree>
    <p:extLst>
      <p:ext uri="{BB962C8B-B14F-4D97-AF65-F5344CB8AC3E}">
        <p14:creationId xmlns:p14="http://schemas.microsoft.com/office/powerpoint/2010/main" val="976748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0" y="-27384"/>
            <a:ext cx="9144000" cy="648072"/>
          </a:xfrm>
          <a:prstGeom prst="roundRect">
            <a:avLst>
              <a:gd name="adj" fmla="val 0"/>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spcAft>
                <a:spcPts val="0"/>
              </a:spcAft>
            </a:pPr>
            <a:r>
              <a:rPr lang="ja-JP" altLang="en-US" sz="2000" b="1" kern="100" dirty="0" smtClean="0">
                <a:latin typeface="メイリオ" pitchFamily="50" charset="-128"/>
                <a:ea typeface="メイリオ" pitchFamily="50" charset="-128"/>
                <a:cs typeface="メイリオ" pitchFamily="50" charset="-128"/>
              </a:rPr>
              <a:t>サービスコード</a:t>
            </a:r>
            <a:endParaRPr lang="ja-JP" sz="2000" b="1" kern="100" dirty="0">
              <a:latin typeface="メイリオ" pitchFamily="50" charset="-128"/>
              <a:ea typeface="メイリオ" pitchFamily="50" charset="-128"/>
              <a:cs typeface="メイリオ"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380924509"/>
              </p:ext>
            </p:extLst>
          </p:nvPr>
        </p:nvGraphicFramePr>
        <p:xfrm>
          <a:off x="315144" y="1032652"/>
          <a:ext cx="8626582" cy="4844620"/>
        </p:xfrm>
        <a:graphic>
          <a:graphicData uri="http://schemas.openxmlformats.org/drawingml/2006/table">
            <a:tbl>
              <a:tblPr firstRow="1" bandRow="1">
                <a:tableStyleId>{5940675A-B579-460E-94D1-54222C63F5DA}</a:tableStyleId>
              </a:tblPr>
              <a:tblGrid>
                <a:gridCol w="339756"/>
                <a:gridCol w="5357260"/>
                <a:gridCol w="1440160"/>
                <a:gridCol w="1489406"/>
              </a:tblGrid>
              <a:tr h="374308">
                <a:tc rowSpan="2" gridSpan="2">
                  <a:txBody>
                    <a:bodyPr/>
                    <a:lstStyle/>
                    <a:p>
                      <a:pPr algn="ctr"/>
                      <a:endParaRPr kumimoji="1" lang="ja-JP" altLang="en-US" sz="14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rowSpan="2" hMerge="1">
                  <a:txBody>
                    <a:bodyPr/>
                    <a:lstStyle/>
                    <a:p>
                      <a:pPr algn="ctr"/>
                      <a:endParaRPr kumimoji="1" lang="ja-JP" altLang="en-US" sz="1400" dirty="0">
                        <a:latin typeface="メイリオ" pitchFamily="50" charset="-128"/>
                        <a:ea typeface="メイリオ" pitchFamily="50" charset="-128"/>
                        <a:cs typeface="メイリオ" pitchFamily="50" charset="-128"/>
                      </a:endParaRPr>
                    </a:p>
                  </a:txBody>
                  <a:tcPr anchor="ctr"/>
                </a:tc>
                <a:tc gridSpan="2">
                  <a:txBody>
                    <a:bodyPr/>
                    <a:lstStyle/>
                    <a:p>
                      <a:pPr algn="ctr"/>
                      <a:r>
                        <a:rPr kumimoji="1" lang="ja-JP" altLang="en-US" sz="1200" dirty="0" smtClean="0">
                          <a:latin typeface="メイリオ" pitchFamily="50" charset="-128"/>
                          <a:ea typeface="メイリオ" pitchFamily="50" charset="-128"/>
                          <a:cs typeface="メイリオ" pitchFamily="50" charset="-128"/>
                        </a:rPr>
                        <a:t>サービスコード</a:t>
                      </a:r>
                      <a:r>
                        <a:rPr kumimoji="1" lang="ja-JP" altLang="en-US" sz="1200" b="1" dirty="0" smtClean="0">
                          <a:solidFill>
                            <a:srgbClr val="FF0000"/>
                          </a:solidFill>
                          <a:latin typeface="メイリオ" pitchFamily="50" charset="-128"/>
                          <a:ea typeface="メイリオ" pitchFamily="50" charset="-128"/>
                          <a:cs typeface="メイリオ" pitchFamily="50" charset="-128"/>
                        </a:rPr>
                        <a:t>（</a:t>
                      </a:r>
                      <a:r>
                        <a:rPr kumimoji="1" lang="ja-JP" altLang="en-US" sz="1400" b="1" dirty="0" smtClean="0">
                          <a:solidFill>
                            <a:srgbClr val="FF0000"/>
                          </a:solidFill>
                          <a:latin typeface="メイリオ" pitchFamily="50" charset="-128"/>
                          <a:ea typeface="メイリオ" pitchFamily="50" charset="-128"/>
                          <a:cs typeface="メイリオ" pitchFamily="50" charset="-128"/>
                        </a:rPr>
                        <a:t>種類）</a:t>
                      </a:r>
                      <a:endParaRPr kumimoji="1" lang="ja-JP" altLang="en-US" sz="1400" b="1" dirty="0">
                        <a:solidFill>
                          <a:srgbClr val="FF0000"/>
                        </a:solidFill>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hMerge="1">
                  <a:txBody>
                    <a:bodyPr/>
                    <a:lstStyle/>
                    <a:p>
                      <a:pPr algn="ctr"/>
                      <a:endParaRPr kumimoji="1" lang="ja-JP" altLang="en-US" sz="14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r>
              <a:tr h="360040">
                <a:tc gridSpan="2" vMerge="1">
                  <a:txBody>
                    <a:bodyPr/>
                    <a:lstStyle/>
                    <a:p>
                      <a:pPr algn="ctr"/>
                      <a:endParaRPr kumimoji="1" lang="ja-JP" altLang="en-US" sz="14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hMerge="1" vMerge="1">
                  <a:txBody>
                    <a:bodyPr/>
                    <a:lstStyle/>
                    <a:p>
                      <a:endParaRPr kumimoji="1" lang="ja-JP" altLang="en-US"/>
                    </a:p>
                  </a:txBody>
                  <a:tcPr/>
                </a:tc>
                <a:tc>
                  <a:txBody>
                    <a:bodyPr/>
                    <a:lstStyle/>
                    <a:p>
                      <a:pPr algn="ctr"/>
                      <a:r>
                        <a:rPr kumimoji="1" lang="en-US" altLang="ja-JP" sz="1200" dirty="0" smtClean="0">
                          <a:latin typeface="メイリオ" pitchFamily="50" charset="-128"/>
                          <a:ea typeface="メイリオ" pitchFamily="50" charset="-128"/>
                          <a:cs typeface="メイリオ" pitchFamily="50" charset="-128"/>
                        </a:rPr>
                        <a:t>30</a:t>
                      </a:r>
                      <a:r>
                        <a:rPr kumimoji="1" lang="ja-JP" altLang="en-US" sz="1200" dirty="0" smtClean="0">
                          <a:latin typeface="メイリオ" pitchFamily="50" charset="-128"/>
                          <a:ea typeface="メイリオ" pitchFamily="50" charset="-128"/>
                          <a:cs typeface="メイリオ" pitchFamily="50" charset="-128"/>
                        </a:rPr>
                        <a:t>年</a:t>
                      </a:r>
                      <a:r>
                        <a:rPr kumimoji="1" lang="en-US" altLang="ja-JP" sz="1200" dirty="0" smtClean="0">
                          <a:latin typeface="メイリオ" pitchFamily="50" charset="-128"/>
                          <a:ea typeface="メイリオ" pitchFamily="50" charset="-128"/>
                          <a:cs typeface="メイリオ" pitchFamily="50" charset="-128"/>
                        </a:rPr>
                        <a:t>3</a:t>
                      </a:r>
                      <a:r>
                        <a:rPr kumimoji="1" lang="ja-JP" altLang="en-US" sz="1200" dirty="0" smtClean="0">
                          <a:latin typeface="メイリオ" pitchFamily="50" charset="-128"/>
                          <a:ea typeface="メイリオ" pitchFamily="50" charset="-128"/>
                          <a:cs typeface="メイリオ" pitchFamily="50" charset="-128"/>
                        </a:rPr>
                        <a:t>月</a:t>
                      </a:r>
                      <a:r>
                        <a:rPr kumimoji="1" lang="en-US" altLang="ja-JP" sz="1200" dirty="0" smtClean="0">
                          <a:latin typeface="メイリオ" pitchFamily="50" charset="-128"/>
                          <a:ea typeface="メイリオ" pitchFamily="50" charset="-128"/>
                          <a:cs typeface="メイリオ" pitchFamily="50" charset="-128"/>
                        </a:rPr>
                        <a:t>31</a:t>
                      </a:r>
                      <a:r>
                        <a:rPr kumimoji="1" lang="ja-JP" altLang="en-US" sz="1200" dirty="0" smtClean="0">
                          <a:latin typeface="メイリオ" pitchFamily="50" charset="-128"/>
                          <a:ea typeface="メイリオ" pitchFamily="50" charset="-128"/>
                          <a:cs typeface="メイリオ" pitchFamily="50" charset="-128"/>
                        </a:rPr>
                        <a:t>日まで</a:t>
                      </a:r>
                      <a:endParaRPr kumimoji="1" lang="ja-JP" altLang="en-US" sz="12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algn="ctr"/>
                      <a:r>
                        <a:rPr kumimoji="1" lang="en-US" altLang="ja-JP" sz="1200" dirty="0" smtClean="0">
                          <a:latin typeface="メイリオ" pitchFamily="50" charset="-128"/>
                          <a:ea typeface="メイリオ" pitchFamily="50" charset="-128"/>
                          <a:cs typeface="メイリオ" pitchFamily="50" charset="-128"/>
                        </a:rPr>
                        <a:t>30</a:t>
                      </a:r>
                      <a:r>
                        <a:rPr kumimoji="1" lang="ja-JP" altLang="en-US" sz="1200" dirty="0" smtClean="0">
                          <a:latin typeface="メイリオ" pitchFamily="50" charset="-128"/>
                          <a:ea typeface="メイリオ" pitchFamily="50" charset="-128"/>
                          <a:cs typeface="メイリオ" pitchFamily="50" charset="-128"/>
                        </a:rPr>
                        <a:t>年</a:t>
                      </a:r>
                      <a:r>
                        <a:rPr kumimoji="1" lang="en-US" altLang="ja-JP" sz="1200" dirty="0" smtClean="0">
                          <a:latin typeface="メイリオ" pitchFamily="50" charset="-128"/>
                          <a:ea typeface="メイリオ" pitchFamily="50" charset="-128"/>
                          <a:cs typeface="メイリオ" pitchFamily="50" charset="-128"/>
                        </a:rPr>
                        <a:t>4</a:t>
                      </a:r>
                      <a:r>
                        <a:rPr kumimoji="1" lang="ja-JP" altLang="en-US" sz="1200" dirty="0" smtClean="0">
                          <a:latin typeface="メイリオ" pitchFamily="50" charset="-128"/>
                          <a:ea typeface="メイリオ" pitchFamily="50" charset="-128"/>
                          <a:cs typeface="メイリオ" pitchFamily="50" charset="-128"/>
                        </a:rPr>
                        <a:t>月</a:t>
                      </a:r>
                      <a:r>
                        <a:rPr kumimoji="1" lang="en-US" altLang="ja-JP" sz="1200" dirty="0" smtClean="0">
                          <a:latin typeface="メイリオ" pitchFamily="50" charset="-128"/>
                          <a:ea typeface="メイリオ" pitchFamily="50" charset="-128"/>
                          <a:cs typeface="メイリオ" pitchFamily="50" charset="-128"/>
                        </a:rPr>
                        <a:t>1</a:t>
                      </a:r>
                      <a:r>
                        <a:rPr kumimoji="1" lang="ja-JP" altLang="en-US" sz="1200" dirty="0" smtClean="0">
                          <a:latin typeface="メイリオ" pitchFamily="50" charset="-128"/>
                          <a:ea typeface="メイリオ" pitchFamily="50" charset="-128"/>
                          <a:cs typeface="メイリオ" pitchFamily="50" charset="-128"/>
                        </a:rPr>
                        <a:t>日以降</a:t>
                      </a:r>
                      <a:endParaRPr kumimoji="1" lang="ja-JP" altLang="en-US" sz="12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r>
              <a:tr h="626606">
                <a:tc rowSpan="3">
                  <a:txBody>
                    <a:bodyPr/>
                    <a:lstStyle/>
                    <a:p>
                      <a:pPr algn="ctr"/>
                      <a:r>
                        <a:rPr kumimoji="1" lang="ja-JP" altLang="en-US" sz="1400" dirty="0" smtClean="0">
                          <a:latin typeface="メイリオ" pitchFamily="50" charset="-128"/>
                          <a:ea typeface="メイリオ" pitchFamily="50" charset="-128"/>
                          <a:cs typeface="メイリオ" pitchFamily="50" charset="-128"/>
                        </a:rPr>
                        <a:t>訪問介護相当サービス</a:t>
                      </a:r>
                      <a:endParaRPr kumimoji="1" lang="ja-JP" altLang="en-US" sz="1400" dirty="0">
                        <a:latin typeface="メイリオ" pitchFamily="50" charset="-128"/>
                        <a:ea typeface="メイリオ" pitchFamily="50" charset="-128"/>
                        <a:cs typeface="メイリオ" pitchFamily="50" charset="-128"/>
                      </a:endParaRPr>
                    </a:p>
                  </a:txBody>
                  <a:tcPr vert="eaVert" anchor="ctr">
                    <a:noFill/>
                  </a:tcPr>
                </a:tc>
                <a:tc>
                  <a:txBody>
                    <a:bodyPr/>
                    <a:lstStyle/>
                    <a:p>
                      <a:pPr algn="l"/>
                      <a:r>
                        <a:rPr kumimoji="1" lang="ja-JP" altLang="en-US" sz="1400" dirty="0" smtClean="0">
                          <a:latin typeface="メイリオ" pitchFamily="50" charset="-128"/>
                          <a:ea typeface="メイリオ" pitchFamily="50" charset="-128"/>
                          <a:cs typeface="メイリオ" pitchFamily="50" charset="-128"/>
                        </a:rPr>
                        <a:t>　</a:t>
                      </a:r>
                      <a:r>
                        <a:rPr kumimoji="1" lang="en-US" altLang="ja-JP" sz="1400" dirty="0" smtClean="0">
                          <a:latin typeface="メイリオ" pitchFamily="50" charset="-128"/>
                          <a:ea typeface="メイリオ" pitchFamily="50" charset="-128"/>
                          <a:cs typeface="メイリオ" pitchFamily="50" charset="-128"/>
                        </a:rPr>
                        <a:t>27</a:t>
                      </a:r>
                      <a:r>
                        <a:rPr kumimoji="1" lang="ja-JP" altLang="en-US" sz="1400" dirty="0" smtClean="0">
                          <a:latin typeface="メイリオ" pitchFamily="50" charset="-128"/>
                          <a:ea typeface="メイリオ" pitchFamily="50" charset="-128"/>
                          <a:cs typeface="メイリオ" pitchFamily="50" charset="-128"/>
                        </a:rPr>
                        <a:t>年</a:t>
                      </a:r>
                      <a:r>
                        <a:rPr kumimoji="1" lang="en-US" altLang="ja-JP" sz="1400" dirty="0" smtClean="0">
                          <a:latin typeface="メイリオ" pitchFamily="50" charset="-128"/>
                          <a:ea typeface="メイリオ" pitchFamily="50" charset="-128"/>
                          <a:cs typeface="メイリオ" pitchFamily="50" charset="-128"/>
                        </a:rPr>
                        <a:t>3</a:t>
                      </a:r>
                      <a:r>
                        <a:rPr kumimoji="1" lang="ja-JP" altLang="en-US" sz="1400" dirty="0" smtClean="0">
                          <a:latin typeface="メイリオ" pitchFamily="50" charset="-128"/>
                          <a:ea typeface="メイリオ" pitchFamily="50" charset="-128"/>
                          <a:cs typeface="メイリオ" pitchFamily="50" charset="-128"/>
                        </a:rPr>
                        <a:t>月</a:t>
                      </a:r>
                      <a:r>
                        <a:rPr kumimoji="1" lang="en-US" altLang="ja-JP" sz="1400" dirty="0" smtClean="0">
                          <a:latin typeface="メイリオ" pitchFamily="50" charset="-128"/>
                          <a:ea typeface="メイリオ" pitchFamily="50" charset="-128"/>
                          <a:cs typeface="メイリオ" pitchFamily="50" charset="-128"/>
                        </a:rPr>
                        <a:t>31</a:t>
                      </a:r>
                      <a:r>
                        <a:rPr kumimoji="1" lang="ja-JP" altLang="en-US" sz="1400" dirty="0" smtClean="0">
                          <a:latin typeface="メイリオ" pitchFamily="50" charset="-128"/>
                          <a:ea typeface="メイリオ" pitchFamily="50" charset="-128"/>
                          <a:cs typeface="メイリオ" pitchFamily="50" charset="-128"/>
                        </a:rPr>
                        <a:t>日までに介護予防訪問介護の指定を受けた事業者</a:t>
                      </a:r>
                      <a:endParaRPr kumimoji="1" lang="en-US" altLang="ja-JP" sz="1400" dirty="0" smtClean="0">
                        <a:latin typeface="メイリオ" pitchFamily="50" charset="-128"/>
                        <a:ea typeface="メイリオ" pitchFamily="50" charset="-128"/>
                        <a:cs typeface="メイリオ" pitchFamily="50" charset="-128"/>
                      </a:endParaRPr>
                    </a:p>
                    <a:p>
                      <a:pPr algn="l"/>
                      <a:r>
                        <a:rPr kumimoji="1" lang="ja-JP" altLang="en-US" sz="1400" dirty="0" smtClean="0">
                          <a:latin typeface="メイリオ" pitchFamily="50" charset="-128"/>
                          <a:ea typeface="メイリオ" pitchFamily="50" charset="-128"/>
                          <a:cs typeface="メイリオ" pitchFamily="50" charset="-128"/>
                        </a:rPr>
                        <a:t>　　</a:t>
                      </a:r>
                      <a:r>
                        <a:rPr kumimoji="1" lang="ja-JP" altLang="en-US" sz="1400" b="1" dirty="0" smtClean="0">
                          <a:solidFill>
                            <a:srgbClr val="00B050"/>
                          </a:solidFill>
                          <a:latin typeface="メイリオ" pitchFamily="50" charset="-128"/>
                          <a:ea typeface="メイリオ" pitchFamily="50" charset="-128"/>
                          <a:cs typeface="メイリオ" pitchFamily="50" charset="-128"/>
                        </a:rPr>
                        <a:t>（みなし指定事業者）</a:t>
                      </a:r>
                      <a:endParaRPr kumimoji="1" lang="ja-JP" altLang="en-US" sz="1400" b="1" dirty="0">
                        <a:solidFill>
                          <a:srgbClr val="00B050"/>
                        </a:solidFill>
                        <a:latin typeface="メイリオ" pitchFamily="50" charset="-128"/>
                        <a:ea typeface="メイリオ" pitchFamily="50" charset="-128"/>
                        <a:cs typeface="メイリオ" pitchFamily="50" charset="-128"/>
                      </a:endParaRPr>
                    </a:p>
                  </a:txBody>
                  <a:tcPr anchor="ctr"/>
                </a:tc>
                <a:tc>
                  <a:txBody>
                    <a:bodyPr/>
                    <a:lstStyle/>
                    <a:p>
                      <a:pPr algn="ctr"/>
                      <a:r>
                        <a:rPr kumimoji="1" lang="ja-JP" altLang="en-US" sz="1600" b="1" dirty="0" smtClean="0">
                          <a:solidFill>
                            <a:srgbClr val="00B050"/>
                          </a:solidFill>
                          <a:latin typeface="メイリオ" pitchFamily="50" charset="-128"/>
                          <a:ea typeface="メイリオ" pitchFamily="50" charset="-128"/>
                          <a:cs typeface="メイリオ" pitchFamily="50" charset="-128"/>
                        </a:rPr>
                        <a:t>Ａ１</a:t>
                      </a:r>
                      <a:endParaRPr kumimoji="1" lang="en-US" altLang="ja-JP" sz="1600" b="1" dirty="0" smtClean="0">
                        <a:solidFill>
                          <a:srgbClr val="00B050"/>
                        </a:solidFill>
                        <a:latin typeface="メイリオ" pitchFamily="50" charset="-128"/>
                        <a:ea typeface="メイリオ" pitchFamily="50" charset="-128"/>
                        <a:cs typeface="メイリオ" pitchFamily="50" charset="-128"/>
                      </a:endParaRPr>
                    </a:p>
                    <a:p>
                      <a:pPr algn="ctr"/>
                      <a:r>
                        <a:rPr kumimoji="1" lang="en-US" altLang="ja-JP" sz="1200" b="0" dirty="0" smtClean="0">
                          <a:solidFill>
                            <a:srgbClr val="00B050"/>
                          </a:solidFill>
                          <a:latin typeface="メイリオ" pitchFamily="50" charset="-128"/>
                          <a:ea typeface="メイリオ" pitchFamily="50" charset="-128"/>
                          <a:cs typeface="メイリオ" pitchFamily="50" charset="-128"/>
                        </a:rPr>
                        <a:t>(</a:t>
                      </a:r>
                      <a:r>
                        <a:rPr kumimoji="1" lang="ja-JP" altLang="en-US" sz="1200" b="0" dirty="0" smtClean="0">
                          <a:solidFill>
                            <a:srgbClr val="00B050"/>
                          </a:solidFill>
                          <a:latin typeface="メイリオ" pitchFamily="50" charset="-128"/>
                          <a:ea typeface="メイリオ" pitchFamily="50" charset="-128"/>
                          <a:cs typeface="メイリオ" pitchFamily="50" charset="-128"/>
                        </a:rPr>
                        <a:t>標準コード</a:t>
                      </a:r>
                      <a:r>
                        <a:rPr kumimoji="1" lang="en-US" altLang="ja-JP" sz="1200" b="0" dirty="0" smtClean="0">
                          <a:solidFill>
                            <a:srgbClr val="00B050"/>
                          </a:solidFill>
                          <a:latin typeface="メイリオ" pitchFamily="50" charset="-128"/>
                          <a:ea typeface="メイリオ" pitchFamily="50" charset="-128"/>
                          <a:cs typeface="メイリオ" pitchFamily="50" charset="-128"/>
                        </a:rPr>
                        <a:t>)</a:t>
                      </a:r>
                      <a:endParaRPr kumimoji="1" lang="ja-JP" altLang="en-US" sz="1200" b="0" dirty="0">
                        <a:solidFill>
                          <a:srgbClr val="00B050"/>
                        </a:solidFill>
                        <a:latin typeface="メイリオ" pitchFamily="50" charset="-128"/>
                        <a:ea typeface="メイリオ" pitchFamily="50" charset="-128"/>
                        <a:cs typeface="メイリオ" pitchFamily="50" charset="-128"/>
                      </a:endParaRP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dirty="0" smtClean="0">
                          <a:solidFill>
                            <a:schemeClr val="tx1"/>
                          </a:solidFill>
                          <a:latin typeface="メイリオ" pitchFamily="50" charset="-128"/>
                          <a:ea typeface="メイリオ" pitchFamily="50" charset="-128"/>
                          <a:cs typeface="メイリオ" pitchFamily="50" charset="-128"/>
                        </a:rPr>
                        <a:t>Ａ２</a:t>
                      </a:r>
                      <a:endParaRPr kumimoji="1" lang="en-US" altLang="ja-JP" sz="1600" b="1" dirty="0" smtClean="0">
                        <a:solidFill>
                          <a:schemeClr val="tx1"/>
                        </a:solidFill>
                        <a:latin typeface="メイリオ" pitchFamily="50" charset="-128"/>
                        <a:ea typeface="メイリオ" pitchFamily="50" charset="-128"/>
                        <a:cs typeface="メイリオ"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dirty="0" smtClean="0">
                          <a:solidFill>
                            <a:schemeClr val="tx1"/>
                          </a:solidFill>
                          <a:latin typeface="メイリオ" pitchFamily="50" charset="-128"/>
                          <a:ea typeface="メイリオ" pitchFamily="50" charset="-128"/>
                          <a:cs typeface="メイリオ" pitchFamily="50" charset="-128"/>
                        </a:rPr>
                        <a:t>(</a:t>
                      </a:r>
                      <a:r>
                        <a:rPr kumimoji="1" lang="ja-JP" altLang="en-US" sz="1200" b="0" dirty="0" smtClean="0">
                          <a:solidFill>
                            <a:schemeClr val="tx1"/>
                          </a:solidFill>
                          <a:latin typeface="メイリオ" pitchFamily="50" charset="-128"/>
                          <a:ea typeface="メイリオ" pitchFamily="50" charset="-128"/>
                          <a:cs typeface="メイリオ" pitchFamily="50" charset="-128"/>
                        </a:rPr>
                        <a:t>独自コード）</a:t>
                      </a:r>
                    </a:p>
                  </a:txBody>
                  <a:tcPr anchor="ctr">
                    <a:noFill/>
                  </a:tcPr>
                </a:tc>
              </a:tr>
              <a:tr h="714265">
                <a:tc vMerge="1">
                  <a:txBody>
                    <a:bodyPr/>
                    <a:lstStyle/>
                    <a:p>
                      <a:pPr algn="l"/>
                      <a:endParaRPr kumimoji="1" lang="ja-JP" altLang="en-US" sz="1400" dirty="0">
                        <a:latin typeface="メイリオ" pitchFamily="50" charset="-128"/>
                        <a:ea typeface="メイリオ" pitchFamily="50" charset="-128"/>
                        <a:cs typeface="メイリオ" pitchFamily="50" charset="-128"/>
                      </a:endParaRPr>
                    </a:p>
                  </a:txBody>
                  <a:tcPr anchor="ctr"/>
                </a:tc>
                <a:tc>
                  <a:txBody>
                    <a:bodyPr/>
                    <a:lstStyle/>
                    <a:p>
                      <a:pPr algn="l"/>
                      <a:r>
                        <a:rPr kumimoji="1" lang="ja-JP" altLang="en-US" sz="1400" dirty="0" smtClean="0">
                          <a:latin typeface="メイリオ" pitchFamily="50" charset="-128"/>
                          <a:ea typeface="メイリオ" pitchFamily="50" charset="-128"/>
                          <a:cs typeface="メイリオ" pitchFamily="50" charset="-128"/>
                        </a:rPr>
                        <a:t>　</a:t>
                      </a:r>
                      <a:r>
                        <a:rPr kumimoji="1" lang="en-US" altLang="ja-JP" sz="1400" dirty="0" smtClean="0">
                          <a:latin typeface="メイリオ" pitchFamily="50" charset="-128"/>
                          <a:ea typeface="メイリオ" pitchFamily="50" charset="-128"/>
                          <a:cs typeface="メイリオ" pitchFamily="50" charset="-128"/>
                        </a:rPr>
                        <a:t>27</a:t>
                      </a:r>
                      <a:r>
                        <a:rPr kumimoji="1" lang="ja-JP" altLang="en-US" sz="1400" dirty="0" smtClean="0">
                          <a:latin typeface="メイリオ" pitchFamily="50" charset="-128"/>
                          <a:ea typeface="メイリオ" pitchFamily="50" charset="-128"/>
                          <a:cs typeface="メイリオ" pitchFamily="50" charset="-128"/>
                        </a:rPr>
                        <a:t>年</a:t>
                      </a:r>
                      <a:r>
                        <a:rPr kumimoji="1" lang="en-US" altLang="ja-JP" sz="1400" dirty="0" smtClean="0">
                          <a:latin typeface="メイリオ" pitchFamily="50" charset="-128"/>
                          <a:ea typeface="メイリオ" pitchFamily="50" charset="-128"/>
                          <a:cs typeface="メイリオ" pitchFamily="50" charset="-128"/>
                        </a:rPr>
                        <a:t>4</a:t>
                      </a:r>
                      <a:r>
                        <a:rPr kumimoji="1" lang="ja-JP" altLang="en-US" sz="1400" dirty="0" smtClean="0">
                          <a:latin typeface="メイリオ" pitchFamily="50" charset="-128"/>
                          <a:ea typeface="メイリオ" pitchFamily="50" charset="-128"/>
                          <a:cs typeface="メイリオ" pitchFamily="50" charset="-128"/>
                        </a:rPr>
                        <a:t>月</a:t>
                      </a:r>
                      <a:r>
                        <a:rPr kumimoji="1" lang="en-US" altLang="ja-JP" sz="1400" dirty="0" smtClean="0">
                          <a:latin typeface="メイリオ" pitchFamily="50" charset="-128"/>
                          <a:ea typeface="メイリオ" pitchFamily="50" charset="-128"/>
                          <a:cs typeface="メイリオ" pitchFamily="50" charset="-128"/>
                        </a:rPr>
                        <a:t>1</a:t>
                      </a:r>
                      <a:r>
                        <a:rPr kumimoji="1" lang="ja-JP" altLang="en-US" sz="1400" dirty="0" smtClean="0">
                          <a:latin typeface="メイリオ" pitchFamily="50" charset="-128"/>
                          <a:ea typeface="メイリオ" pitchFamily="50" charset="-128"/>
                          <a:cs typeface="メイリオ" pitchFamily="50" charset="-128"/>
                        </a:rPr>
                        <a:t>日から</a:t>
                      </a:r>
                      <a:r>
                        <a:rPr kumimoji="1" lang="en-US" altLang="ja-JP" sz="1400" dirty="0" smtClean="0">
                          <a:latin typeface="メイリオ" pitchFamily="50" charset="-128"/>
                          <a:ea typeface="メイリオ" pitchFamily="50" charset="-128"/>
                          <a:cs typeface="メイリオ" pitchFamily="50" charset="-128"/>
                        </a:rPr>
                        <a:t>29</a:t>
                      </a:r>
                      <a:r>
                        <a:rPr kumimoji="1" lang="ja-JP" altLang="en-US" sz="1400" dirty="0" smtClean="0">
                          <a:latin typeface="メイリオ" pitchFamily="50" charset="-128"/>
                          <a:ea typeface="メイリオ" pitchFamily="50" charset="-128"/>
                          <a:cs typeface="メイリオ" pitchFamily="50" charset="-128"/>
                        </a:rPr>
                        <a:t>年</a:t>
                      </a:r>
                      <a:r>
                        <a:rPr kumimoji="1" lang="en-US" altLang="ja-JP" sz="1400" dirty="0" smtClean="0">
                          <a:latin typeface="メイリオ" pitchFamily="50" charset="-128"/>
                          <a:ea typeface="メイリオ" pitchFamily="50" charset="-128"/>
                          <a:cs typeface="メイリオ" pitchFamily="50" charset="-128"/>
                        </a:rPr>
                        <a:t>3</a:t>
                      </a:r>
                      <a:r>
                        <a:rPr kumimoji="1" lang="ja-JP" altLang="en-US" sz="1400" dirty="0" smtClean="0">
                          <a:latin typeface="メイリオ" pitchFamily="50" charset="-128"/>
                          <a:ea typeface="メイリオ" pitchFamily="50" charset="-128"/>
                          <a:cs typeface="メイリオ" pitchFamily="50" charset="-128"/>
                        </a:rPr>
                        <a:t>月</a:t>
                      </a:r>
                      <a:r>
                        <a:rPr kumimoji="1" lang="en-US" altLang="ja-JP" sz="1400" dirty="0" smtClean="0">
                          <a:latin typeface="メイリオ" pitchFamily="50" charset="-128"/>
                          <a:ea typeface="メイリオ" pitchFamily="50" charset="-128"/>
                          <a:cs typeface="メイリオ" pitchFamily="50" charset="-128"/>
                        </a:rPr>
                        <a:t>31</a:t>
                      </a:r>
                      <a:r>
                        <a:rPr kumimoji="1" lang="ja-JP" altLang="en-US" sz="1400" dirty="0" smtClean="0">
                          <a:latin typeface="メイリオ" pitchFamily="50" charset="-128"/>
                          <a:ea typeface="メイリオ" pitchFamily="50" charset="-128"/>
                          <a:cs typeface="メイリオ" pitchFamily="50" charset="-128"/>
                        </a:rPr>
                        <a:t>日までの間に</a:t>
                      </a:r>
                      <a:endParaRPr kumimoji="1" lang="en-US" altLang="ja-JP" sz="1400" dirty="0" smtClean="0">
                        <a:latin typeface="メイリオ" pitchFamily="50" charset="-128"/>
                        <a:ea typeface="メイリオ" pitchFamily="50" charset="-128"/>
                        <a:cs typeface="メイリオ" pitchFamily="50" charset="-128"/>
                      </a:endParaRPr>
                    </a:p>
                    <a:p>
                      <a:pPr algn="l"/>
                      <a:r>
                        <a:rPr kumimoji="1" lang="ja-JP" altLang="en-US" sz="1400" dirty="0" smtClean="0">
                          <a:latin typeface="メイリオ" pitchFamily="50" charset="-128"/>
                          <a:ea typeface="メイリオ" pitchFamily="50" charset="-128"/>
                          <a:cs typeface="メイリオ" pitchFamily="50" charset="-128"/>
                        </a:rPr>
                        <a:t>　　　　　介護予防訪問介護の指定を受けた事業者</a:t>
                      </a:r>
                      <a:endParaRPr kumimoji="1" lang="ja-JP" altLang="en-US" sz="1400" dirty="0">
                        <a:latin typeface="メイリオ" pitchFamily="50" charset="-128"/>
                        <a:ea typeface="メイリオ" pitchFamily="50" charset="-128"/>
                        <a:cs typeface="メイリオ" pitchFamily="50" charset="-128"/>
                      </a:endParaRPr>
                    </a:p>
                  </a:txBody>
                  <a:tcPr anchor="ctr"/>
                </a:tc>
                <a:tc rowSpan="2">
                  <a:txBody>
                    <a:bodyPr/>
                    <a:lstStyle/>
                    <a:p>
                      <a:pPr algn="ctr"/>
                      <a:r>
                        <a:rPr kumimoji="1" lang="ja-JP" altLang="en-US" sz="1600" b="1" dirty="0" smtClean="0">
                          <a:solidFill>
                            <a:schemeClr val="tx1"/>
                          </a:solidFill>
                          <a:latin typeface="メイリオ" pitchFamily="50" charset="-128"/>
                          <a:ea typeface="メイリオ" pitchFamily="50" charset="-128"/>
                          <a:cs typeface="メイリオ" pitchFamily="50" charset="-128"/>
                        </a:rPr>
                        <a:t>Ａ２</a:t>
                      </a:r>
                      <a:endParaRPr kumimoji="1" lang="en-US" altLang="ja-JP" sz="1600" b="1" dirty="0" smtClean="0">
                        <a:solidFill>
                          <a:schemeClr val="tx1"/>
                        </a:solidFill>
                        <a:latin typeface="メイリオ" pitchFamily="50" charset="-128"/>
                        <a:ea typeface="メイリオ" pitchFamily="50" charset="-128"/>
                        <a:cs typeface="メイリオ" pitchFamily="50" charset="-128"/>
                      </a:endParaRPr>
                    </a:p>
                    <a:p>
                      <a:pPr algn="ctr"/>
                      <a:r>
                        <a:rPr kumimoji="1" lang="en-US" altLang="ja-JP" sz="1200" b="0" dirty="0" smtClean="0">
                          <a:solidFill>
                            <a:schemeClr val="tx1"/>
                          </a:solidFill>
                          <a:latin typeface="メイリオ" pitchFamily="50" charset="-128"/>
                          <a:ea typeface="メイリオ" pitchFamily="50" charset="-128"/>
                          <a:cs typeface="メイリオ" pitchFamily="50" charset="-128"/>
                        </a:rPr>
                        <a:t>(</a:t>
                      </a:r>
                      <a:r>
                        <a:rPr kumimoji="1" lang="ja-JP" altLang="en-US" sz="1200" b="0" dirty="0" smtClean="0">
                          <a:solidFill>
                            <a:schemeClr val="tx1"/>
                          </a:solidFill>
                          <a:latin typeface="メイリオ" pitchFamily="50" charset="-128"/>
                          <a:ea typeface="メイリオ" pitchFamily="50" charset="-128"/>
                          <a:cs typeface="メイリオ" pitchFamily="50" charset="-128"/>
                        </a:rPr>
                        <a:t>独自コード</a:t>
                      </a:r>
                      <a:r>
                        <a:rPr kumimoji="1" lang="en-US" altLang="ja-JP" sz="1200" b="0" dirty="0" smtClean="0">
                          <a:solidFill>
                            <a:schemeClr val="tx1"/>
                          </a:solidFill>
                          <a:latin typeface="メイリオ" pitchFamily="50" charset="-128"/>
                          <a:ea typeface="メイリオ" pitchFamily="50" charset="-128"/>
                          <a:cs typeface="メイリオ" pitchFamily="50" charset="-128"/>
                        </a:rPr>
                        <a:t>)</a:t>
                      </a:r>
                    </a:p>
                  </a:txBody>
                  <a:tcPr anchor="ct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dirty="0" smtClean="0">
                          <a:solidFill>
                            <a:schemeClr val="tx1"/>
                          </a:solidFill>
                          <a:latin typeface="メイリオ" pitchFamily="50" charset="-128"/>
                          <a:ea typeface="メイリオ" pitchFamily="50" charset="-128"/>
                          <a:cs typeface="メイリオ" pitchFamily="50" charset="-128"/>
                        </a:rPr>
                        <a:t>Ａ２</a:t>
                      </a:r>
                      <a:endParaRPr kumimoji="1" lang="en-US" altLang="ja-JP" sz="1600" b="1" dirty="0" smtClean="0">
                        <a:solidFill>
                          <a:schemeClr val="tx1"/>
                        </a:solidFill>
                        <a:latin typeface="メイリオ" pitchFamily="50" charset="-128"/>
                        <a:ea typeface="メイリオ" pitchFamily="50" charset="-128"/>
                        <a:cs typeface="メイリオ"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dirty="0" smtClean="0">
                          <a:solidFill>
                            <a:schemeClr val="tx1"/>
                          </a:solidFill>
                          <a:latin typeface="メイリオ" pitchFamily="50" charset="-128"/>
                          <a:ea typeface="メイリオ" pitchFamily="50" charset="-128"/>
                          <a:cs typeface="メイリオ" pitchFamily="50" charset="-128"/>
                        </a:rPr>
                        <a:t>(</a:t>
                      </a:r>
                      <a:r>
                        <a:rPr kumimoji="1" lang="ja-JP" altLang="en-US" sz="1200" b="0" dirty="0" smtClean="0">
                          <a:solidFill>
                            <a:schemeClr val="tx1"/>
                          </a:solidFill>
                          <a:latin typeface="メイリオ" pitchFamily="50" charset="-128"/>
                          <a:ea typeface="メイリオ" pitchFamily="50" charset="-128"/>
                          <a:cs typeface="メイリオ" pitchFamily="50" charset="-128"/>
                        </a:rPr>
                        <a:t>独自コード</a:t>
                      </a:r>
                      <a:r>
                        <a:rPr kumimoji="1" lang="en-US" altLang="ja-JP" sz="1200" b="0" dirty="0" smtClean="0">
                          <a:solidFill>
                            <a:schemeClr val="tx1"/>
                          </a:solidFill>
                          <a:latin typeface="メイリオ" pitchFamily="50" charset="-128"/>
                          <a:ea typeface="メイリオ" pitchFamily="50" charset="-128"/>
                          <a:cs typeface="メイリオ" pitchFamily="50" charset="-128"/>
                        </a:rPr>
                        <a:t>)</a:t>
                      </a:r>
                    </a:p>
                  </a:txBody>
                  <a:tcPr anchor="ctr"/>
                </a:tc>
              </a:tr>
              <a:tr h="714265">
                <a:tc vMerge="1">
                  <a:txBody>
                    <a:bodyPr/>
                    <a:lstStyle/>
                    <a:p>
                      <a:pPr algn="l"/>
                      <a:endParaRPr kumimoji="1" lang="ja-JP" altLang="en-US" sz="1400" dirty="0">
                        <a:latin typeface="メイリオ" pitchFamily="50" charset="-128"/>
                        <a:ea typeface="メイリオ" pitchFamily="50" charset="-128"/>
                        <a:cs typeface="メイリオ" pitchFamily="50" charset="-128"/>
                      </a:endParaRPr>
                    </a:p>
                  </a:txBody>
                  <a:tcPr anchor="ctr"/>
                </a:tc>
                <a:tc>
                  <a:txBody>
                    <a:bodyPr/>
                    <a:lstStyle/>
                    <a:p>
                      <a:pPr algn="l"/>
                      <a:r>
                        <a:rPr kumimoji="1" lang="ja-JP" altLang="en-US" sz="1400" dirty="0" smtClean="0">
                          <a:latin typeface="メイリオ" pitchFamily="50" charset="-128"/>
                          <a:ea typeface="メイリオ" pitchFamily="50" charset="-128"/>
                          <a:cs typeface="メイリオ" pitchFamily="50" charset="-128"/>
                        </a:rPr>
                        <a:t>　</a:t>
                      </a:r>
                      <a:r>
                        <a:rPr kumimoji="1" lang="en-US" altLang="ja-JP" sz="1400" dirty="0" smtClean="0">
                          <a:latin typeface="メイリオ" pitchFamily="50" charset="-128"/>
                          <a:ea typeface="メイリオ" pitchFamily="50" charset="-128"/>
                          <a:cs typeface="メイリオ" pitchFamily="50" charset="-128"/>
                        </a:rPr>
                        <a:t>29</a:t>
                      </a:r>
                      <a:r>
                        <a:rPr kumimoji="1" lang="ja-JP" altLang="en-US" sz="1400" dirty="0" smtClean="0">
                          <a:latin typeface="メイリオ" pitchFamily="50" charset="-128"/>
                          <a:ea typeface="メイリオ" pitchFamily="50" charset="-128"/>
                          <a:cs typeface="メイリオ" pitchFamily="50" charset="-128"/>
                        </a:rPr>
                        <a:t>年</a:t>
                      </a:r>
                      <a:r>
                        <a:rPr kumimoji="1" lang="en-US" altLang="ja-JP" sz="1400" dirty="0" smtClean="0">
                          <a:latin typeface="メイリオ" pitchFamily="50" charset="-128"/>
                          <a:ea typeface="メイリオ" pitchFamily="50" charset="-128"/>
                          <a:cs typeface="メイリオ" pitchFamily="50" charset="-128"/>
                        </a:rPr>
                        <a:t>4</a:t>
                      </a:r>
                      <a:r>
                        <a:rPr kumimoji="1" lang="ja-JP" altLang="en-US" sz="1400" dirty="0" smtClean="0">
                          <a:latin typeface="メイリオ" pitchFamily="50" charset="-128"/>
                          <a:ea typeface="メイリオ" pitchFamily="50" charset="-128"/>
                          <a:cs typeface="メイリオ" pitchFamily="50" charset="-128"/>
                        </a:rPr>
                        <a:t>月</a:t>
                      </a:r>
                      <a:r>
                        <a:rPr kumimoji="1" lang="en-US" altLang="ja-JP" sz="1400" dirty="0" smtClean="0">
                          <a:latin typeface="メイリオ" pitchFamily="50" charset="-128"/>
                          <a:ea typeface="メイリオ" pitchFamily="50" charset="-128"/>
                          <a:cs typeface="メイリオ" pitchFamily="50" charset="-128"/>
                        </a:rPr>
                        <a:t>1</a:t>
                      </a:r>
                      <a:r>
                        <a:rPr kumimoji="1" lang="ja-JP" altLang="en-US" sz="1400" dirty="0" smtClean="0">
                          <a:latin typeface="メイリオ" pitchFamily="50" charset="-128"/>
                          <a:ea typeface="メイリオ" pitchFamily="50" charset="-128"/>
                          <a:cs typeface="メイリオ" pitchFamily="50" charset="-128"/>
                        </a:rPr>
                        <a:t>日以降に訪問介護の指定を受けた事業者</a:t>
                      </a:r>
                      <a:endParaRPr kumimoji="1" lang="ja-JP" altLang="en-US" sz="1400" dirty="0">
                        <a:latin typeface="メイリオ" pitchFamily="50" charset="-128"/>
                        <a:ea typeface="メイリオ" pitchFamily="50" charset="-128"/>
                        <a:cs typeface="メイリオ" pitchFamily="50" charset="-128"/>
                      </a:endParaRPr>
                    </a:p>
                  </a:txBody>
                  <a:tcPr anchor="ctr"/>
                </a:tc>
                <a:tc vMerge="1">
                  <a:txBody>
                    <a:bodyPr/>
                    <a:lstStyle/>
                    <a:p>
                      <a:pPr algn="ctr"/>
                      <a:endParaRPr kumimoji="1" lang="ja-JP" altLang="en-US" sz="1400" dirty="0">
                        <a:latin typeface="メイリオ" pitchFamily="50" charset="-128"/>
                        <a:ea typeface="メイリオ" pitchFamily="50" charset="-128"/>
                        <a:cs typeface="メイリオ" pitchFamily="50" charset="-128"/>
                      </a:endParaRPr>
                    </a:p>
                  </a:txBody>
                  <a:tcPr anchor="ctr"/>
                </a:tc>
                <a:tc vMerge="1">
                  <a:txBody>
                    <a:bodyPr/>
                    <a:lstStyle/>
                    <a:p>
                      <a:endParaRPr kumimoji="1" lang="ja-JP" altLang="en-US"/>
                    </a:p>
                  </a:txBody>
                  <a:tcPr/>
                </a:tc>
              </a:tr>
              <a:tr h="626606">
                <a:tc rowSpan="3">
                  <a:txBody>
                    <a:bodyPr/>
                    <a:lstStyle/>
                    <a:p>
                      <a:pPr algn="ctr"/>
                      <a:r>
                        <a:rPr kumimoji="1" lang="ja-JP" altLang="en-US" sz="1400" dirty="0" smtClean="0">
                          <a:latin typeface="メイリオ" pitchFamily="50" charset="-128"/>
                          <a:ea typeface="メイリオ" pitchFamily="50" charset="-128"/>
                          <a:cs typeface="メイリオ" pitchFamily="50" charset="-128"/>
                        </a:rPr>
                        <a:t>通所介護相当サービス</a:t>
                      </a:r>
                      <a:endParaRPr kumimoji="1" lang="ja-JP" altLang="en-US" sz="1400" dirty="0">
                        <a:latin typeface="メイリオ" pitchFamily="50" charset="-128"/>
                        <a:ea typeface="メイリオ" pitchFamily="50" charset="-128"/>
                        <a:cs typeface="メイリオ" pitchFamily="50" charset="-128"/>
                      </a:endParaRPr>
                    </a:p>
                  </a:txBody>
                  <a:tcPr vert="eaVert" anchor="ctr">
                    <a:noFill/>
                  </a:tcPr>
                </a:tc>
                <a:tc>
                  <a:txBody>
                    <a:bodyPr/>
                    <a:lstStyle/>
                    <a:p>
                      <a:pPr algn="l"/>
                      <a:r>
                        <a:rPr kumimoji="1" lang="ja-JP" altLang="en-US" sz="1400" dirty="0" smtClean="0">
                          <a:latin typeface="メイリオ" pitchFamily="50" charset="-128"/>
                          <a:ea typeface="メイリオ" pitchFamily="50" charset="-128"/>
                          <a:cs typeface="メイリオ" pitchFamily="50" charset="-128"/>
                        </a:rPr>
                        <a:t>　</a:t>
                      </a:r>
                      <a:r>
                        <a:rPr kumimoji="1" lang="en-US" altLang="ja-JP" sz="1400" dirty="0" smtClean="0">
                          <a:latin typeface="メイリオ" pitchFamily="50" charset="-128"/>
                          <a:ea typeface="メイリオ" pitchFamily="50" charset="-128"/>
                          <a:cs typeface="メイリオ" pitchFamily="50" charset="-128"/>
                        </a:rPr>
                        <a:t>27</a:t>
                      </a:r>
                      <a:r>
                        <a:rPr kumimoji="1" lang="ja-JP" altLang="en-US" sz="1400" dirty="0" smtClean="0">
                          <a:latin typeface="メイリオ" pitchFamily="50" charset="-128"/>
                          <a:ea typeface="メイリオ" pitchFamily="50" charset="-128"/>
                          <a:cs typeface="メイリオ" pitchFamily="50" charset="-128"/>
                        </a:rPr>
                        <a:t>年</a:t>
                      </a:r>
                      <a:r>
                        <a:rPr kumimoji="1" lang="en-US" altLang="ja-JP" sz="1400" dirty="0" smtClean="0">
                          <a:latin typeface="メイリオ" pitchFamily="50" charset="-128"/>
                          <a:ea typeface="メイリオ" pitchFamily="50" charset="-128"/>
                          <a:cs typeface="メイリオ" pitchFamily="50" charset="-128"/>
                        </a:rPr>
                        <a:t>3</a:t>
                      </a:r>
                      <a:r>
                        <a:rPr kumimoji="1" lang="ja-JP" altLang="en-US" sz="1400" dirty="0" smtClean="0">
                          <a:latin typeface="メイリオ" pitchFamily="50" charset="-128"/>
                          <a:ea typeface="メイリオ" pitchFamily="50" charset="-128"/>
                          <a:cs typeface="メイリオ" pitchFamily="50" charset="-128"/>
                        </a:rPr>
                        <a:t>月</a:t>
                      </a:r>
                      <a:r>
                        <a:rPr kumimoji="1" lang="en-US" altLang="ja-JP" sz="1400" dirty="0" smtClean="0">
                          <a:latin typeface="メイリオ" pitchFamily="50" charset="-128"/>
                          <a:ea typeface="メイリオ" pitchFamily="50" charset="-128"/>
                          <a:cs typeface="メイリオ" pitchFamily="50" charset="-128"/>
                        </a:rPr>
                        <a:t>31</a:t>
                      </a:r>
                      <a:r>
                        <a:rPr kumimoji="1" lang="ja-JP" altLang="en-US" sz="1400" dirty="0" smtClean="0">
                          <a:latin typeface="メイリオ" pitchFamily="50" charset="-128"/>
                          <a:ea typeface="メイリオ" pitchFamily="50" charset="-128"/>
                          <a:cs typeface="メイリオ" pitchFamily="50" charset="-128"/>
                        </a:rPr>
                        <a:t>日までに介護予防通所介護の指定を受けた事業者</a:t>
                      </a:r>
                      <a:endParaRPr kumimoji="1" lang="en-US" altLang="ja-JP" sz="1400" dirty="0" smtClean="0">
                        <a:latin typeface="メイリオ" pitchFamily="50" charset="-128"/>
                        <a:ea typeface="メイリオ" pitchFamily="50" charset="-128"/>
                        <a:cs typeface="メイリオ" pitchFamily="50" charset="-128"/>
                      </a:endParaRPr>
                    </a:p>
                    <a:p>
                      <a:pPr algn="l"/>
                      <a:r>
                        <a:rPr kumimoji="1" lang="ja-JP" altLang="en-US" sz="1400" dirty="0" smtClean="0">
                          <a:latin typeface="メイリオ" pitchFamily="50" charset="-128"/>
                          <a:ea typeface="メイリオ" pitchFamily="50" charset="-128"/>
                          <a:cs typeface="メイリオ" pitchFamily="50" charset="-128"/>
                        </a:rPr>
                        <a:t>　　</a:t>
                      </a:r>
                      <a:r>
                        <a:rPr kumimoji="1" lang="ja-JP" altLang="en-US" sz="1400" b="1" dirty="0" smtClean="0">
                          <a:solidFill>
                            <a:srgbClr val="00B050"/>
                          </a:solidFill>
                          <a:latin typeface="メイリオ" pitchFamily="50" charset="-128"/>
                          <a:ea typeface="メイリオ" pitchFamily="50" charset="-128"/>
                          <a:cs typeface="メイリオ" pitchFamily="50" charset="-128"/>
                        </a:rPr>
                        <a:t>（みなし指定事業者）</a:t>
                      </a:r>
                      <a:endParaRPr kumimoji="1" lang="ja-JP" altLang="en-US" sz="1400" b="1" dirty="0">
                        <a:solidFill>
                          <a:srgbClr val="00B050"/>
                        </a:solidFill>
                        <a:latin typeface="メイリオ" pitchFamily="50" charset="-128"/>
                        <a:ea typeface="メイリオ" pitchFamily="50" charset="-128"/>
                        <a:cs typeface="メイリオ" pitchFamily="50" charset="-128"/>
                      </a:endParaRPr>
                    </a:p>
                  </a:txBody>
                  <a:tcPr anchor="ctr"/>
                </a:tc>
                <a:tc>
                  <a:txBody>
                    <a:bodyPr/>
                    <a:lstStyle/>
                    <a:p>
                      <a:pPr algn="ctr"/>
                      <a:r>
                        <a:rPr kumimoji="1" lang="ja-JP" altLang="en-US" sz="1600" b="1" dirty="0" smtClean="0">
                          <a:solidFill>
                            <a:srgbClr val="00B050"/>
                          </a:solidFill>
                          <a:latin typeface="メイリオ" pitchFamily="50" charset="-128"/>
                          <a:ea typeface="メイリオ" pitchFamily="50" charset="-128"/>
                          <a:cs typeface="メイリオ" pitchFamily="50" charset="-128"/>
                        </a:rPr>
                        <a:t>Ａ５</a:t>
                      </a:r>
                      <a:endParaRPr kumimoji="1" lang="en-US" altLang="ja-JP" sz="1600" b="1" dirty="0" smtClean="0">
                        <a:solidFill>
                          <a:srgbClr val="00B050"/>
                        </a:solidFill>
                        <a:latin typeface="メイリオ" pitchFamily="50" charset="-128"/>
                        <a:ea typeface="メイリオ" pitchFamily="50" charset="-128"/>
                        <a:cs typeface="メイリオ" pitchFamily="50" charset="-128"/>
                      </a:endParaRPr>
                    </a:p>
                    <a:p>
                      <a:pPr algn="ctr"/>
                      <a:r>
                        <a:rPr kumimoji="1" lang="en-US" altLang="ja-JP" sz="1200" b="0" dirty="0" smtClean="0">
                          <a:solidFill>
                            <a:srgbClr val="00B050"/>
                          </a:solidFill>
                          <a:latin typeface="メイリオ" pitchFamily="50" charset="-128"/>
                          <a:ea typeface="メイリオ" pitchFamily="50" charset="-128"/>
                          <a:cs typeface="メイリオ" pitchFamily="50" charset="-128"/>
                        </a:rPr>
                        <a:t>(</a:t>
                      </a:r>
                      <a:r>
                        <a:rPr kumimoji="1" lang="ja-JP" altLang="en-US" sz="1200" b="0" dirty="0" smtClean="0">
                          <a:solidFill>
                            <a:srgbClr val="00B050"/>
                          </a:solidFill>
                          <a:latin typeface="メイリオ" pitchFamily="50" charset="-128"/>
                          <a:ea typeface="メイリオ" pitchFamily="50" charset="-128"/>
                          <a:cs typeface="メイリオ" pitchFamily="50" charset="-128"/>
                        </a:rPr>
                        <a:t>標準コード</a:t>
                      </a:r>
                      <a:r>
                        <a:rPr kumimoji="1" lang="en-US" altLang="ja-JP" sz="1200" b="0" dirty="0" smtClean="0">
                          <a:solidFill>
                            <a:srgbClr val="00B050"/>
                          </a:solidFill>
                          <a:latin typeface="メイリオ" pitchFamily="50" charset="-128"/>
                          <a:ea typeface="メイリオ" pitchFamily="50" charset="-128"/>
                          <a:cs typeface="メイリオ" pitchFamily="50" charset="-128"/>
                        </a:rPr>
                        <a:t>)</a:t>
                      </a:r>
                      <a:endParaRPr kumimoji="1" lang="ja-JP" altLang="en-US" sz="1200" b="0" dirty="0">
                        <a:solidFill>
                          <a:srgbClr val="00B050"/>
                        </a:solidFill>
                        <a:latin typeface="メイリオ" pitchFamily="50" charset="-128"/>
                        <a:ea typeface="メイリオ" pitchFamily="50" charset="-128"/>
                        <a:cs typeface="メイリオ" pitchFamily="50" charset="-128"/>
                      </a:endParaRP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dirty="0" smtClean="0">
                          <a:solidFill>
                            <a:schemeClr val="tx1"/>
                          </a:solidFill>
                          <a:latin typeface="メイリオ" pitchFamily="50" charset="-128"/>
                          <a:ea typeface="メイリオ" pitchFamily="50" charset="-128"/>
                          <a:cs typeface="メイリオ" pitchFamily="50" charset="-128"/>
                        </a:rPr>
                        <a:t>Ａ６</a:t>
                      </a:r>
                      <a:endParaRPr kumimoji="1" lang="en-US" altLang="ja-JP" sz="1600" b="1" dirty="0" smtClean="0">
                        <a:solidFill>
                          <a:schemeClr val="tx1"/>
                        </a:solidFill>
                        <a:latin typeface="メイリオ" pitchFamily="50" charset="-128"/>
                        <a:ea typeface="メイリオ" pitchFamily="50" charset="-128"/>
                        <a:cs typeface="メイリオ"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dirty="0" smtClean="0">
                          <a:solidFill>
                            <a:schemeClr val="tx1"/>
                          </a:solidFill>
                          <a:latin typeface="メイリオ" pitchFamily="50" charset="-128"/>
                          <a:ea typeface="メイリオ" pitchFamily="50" charset="-128"/>
                          <a:cs typeface="メイリオ" pitchFamily="50" charset="-128"/>
                        </a:rPr>
                        <a:t>(</a:t>
                      </a:r>
                      <a:r>
                        <a:rPr kumimoji="1" lang="ja-JP" altLang="en-US" sz="1200" b="0" dirty="0" smtClean="0">
                          <a:solidFill>
                            <a:schemeClr val="tx1"/>
                          </a:solidFill>
                          <a:latin typeface="メイリオ" pitchFamily="50" charset="-128"/>
                          <a:ea typeface="メイリオ" pitchFamily="50" charset="-128"/>
                          <a:cs typeface="メイリオ" pitchFamily="50" charset="-128"/>
                        </a:rPr>
                        <a:t>独自コード</a:t>
                      </a:r>
                      <a:r>
                        <a:rPr kumimoji="1" lang="en-US" altLang="ja-JP" sz="1200" b="0" dirty="0" smtClean="0">
                          <a:solidFill>
                            <a:schemeClr val="tx1"/>
                          </a:solidFill>
                          <a:latin typeface="メイリオ" pitchFamily="50" charset="-128"/>
                          <a:ea typeface="メイリオ" pitchFamily="50" charset="-128"/>
                          <a:cs typeface="メイリオ" pitchFamily="50" charset="-128"/>
                        </a:rPr>
                        <a:t>)</a:t>
                      </a:r>
                      <a:endParaRPr kumimoji="1" lang="ja-JP" altLang="en-US" sz="1200" b="0" dirty="0" smtClean="0">
                        <a:solidFill>
                          <a:schemeClr val="tx1"/>
                        </a:solidFill>
                        <a:latin typeface="メイリオ" pitchFamily="50" charset="-128"/>
                        <a:ea typeface="メイリオ" pitchFamily="50" charset="-128"/>
                        <a:cs typeface="メイリオ" pitchFamily="50" charset="-128"/>
                      </a:endParaRPr>
                    </a:p>
                  </a:txBody>
                  <a:tcPr anchor="ctr">
                    <a:noFill/>
                  </a:tcPr>
                </a:tc>
              </a:tr>
              <a:tr h="714265">
                <a:tc vMerge="1">
                  <a:txBody>
                    <a:bodyPr/>
                    <a:lstStyle/>
                    <a:p>
                      <a:pPr algn="l"/>
                      <a:endParaRPr kumimoji="1" lang="ja-JP" altLang="en-US" sz="1400" dirty="0">
                        <a:latin typeface="メイリオ" pitchFamily="50" charset="-128"/>
                        <a:ea typeface="メイリオ" pitchFamily="50" charset="-128"/>
                        <a:cs typeface="メイリオ" pitchFamily="50" charset="-128"/>
                      </a:endParaRPr>
                    </a:p>
                  </a:txBody>
                  <a:tcPr anchor="ctr"/>
                </a:tc>
                <a:tc>
                  <a:txBody>
                    <a:bodyPr/>
                    <a:lstStyle/>
                    <a:p>
                      <a:pPr algn="l"/>
                      <a:r>
                        <a:rPr kumimoji="1" lang="ja-JP" altLang="en-US" sz="1400" dirty="0" smtClean="0">
                          <a:latin typeface="メイリオ" pitchFamily="50" charset="-128"/>
                          <a:ea typeface="メイリオ" pitchFamily="50" charset="-128"/>
                          <a:cs typeface="メイリオ" pitchFamily="50" charset="-128"/>
                        </a:rPr>
                        <a:t>　</a:t>
                      </a:r>
                      <a:r>
                        <a:rPr kumimoji="1" lang="en-US" altLang="ja-JP" sz="1400" dirty="0" smtClean="0">
                          <a:latin typeface="メイリオ" pitchFamily="50" charset="-128"/>
                          <a:ea typeface="メイリオ" pitchFamily="50" charset="-128"/>
                          <a:cs typeface="メイリオ" pitchFamily="50" charset="-128"/>
                        </a:rPr>
                        <a:t>27</a:t>
                      </a:r>
                      <a:r>
                        <a:rPr kumimoji="1" lang="ja-JP" altLang="en-US" sz="1400" dirty="0" smtClean="0">
                          <a:latin typeface="メイリオ" pitchFamily="50" charset="-128"/>
                          <a:ea typeface="メイリオ" pitchFamily="50" charset="-128"/>
                          <a:cs typeface="メイリオ" pitchFamily="50" charset="-128"/>
                        </a:rPr>
                        <a:t>年</a:t>
                      </a:r>
                      <a:r>
                        <a:rPr kumimoji="1" lang="en-US" altLang="ja-JP" sz="1400" dirty="0" smtClean="0">
                          <a:latin typeface="メイリオ" pitchFamily="50" charset="-128"/>
                          <a:ea typeface="メイリオ" pitchFamily="50" charset="-128"/>
                          <a:cs typeface="メイリオ" pitchFamily="50" charset="-128"/>
                        </a:rPr>
                        <a:t>4</a:t>
                      </a:r>
                      <a:r>
                        <a:rPr kumimoji="1" lang="ja-JP" altLang="en-US" sz="1400" dirty="0" smtClean="0">
                          <a:latin typeface="メイリオ" pitchFamily="50" charset="-128"/>
                          <a:ea typeface="メイリオ" pitchFamily="50" charset="-128"/>
                          <a:cs typeface="メイリオ" pitchFamily="50" charset="-128"/>
                        </a:rPr>
                        <a:t>月</a:t>
                      </a:r>
                      <a:r>
                        <a:rPr kumimoji="1" lang="en-US" altLang="ja-JP" sz="1400" dirty="0" smtClean="0">
                          <a:latin typeface="メイリオ" pitchFamily="50" charset="-128"/>
                          <a:ea typeface="メイリオ" pitchFamily="50" charset="-128"/>
                          <a:cs typeface="メイリオ" pitchFamily="50" charset="-128"/>
                        </a:rPr>
                        <a:t>1</a:t>
                      </a:r>
                      <a:r>
                        <a:rPr kumimoji="1" lang="ja-JP" altLang="en-US" sz="1400" dirty="0" smtClean="0">
                          <a:latin typeface="メイリオ" pitchFamily="50" charset="-128"/>
                          <a:ea typeface="メイリオ" pitchFamily="50" charset="-128"/>
                          <a:cs typeface="メイリオ" pitchFamily="50" charset="-128"/>
                        </a:rPr>
                        <a:t>日から</a:t>
                      </a:r>
                      <a:r>
                        <a:rPr kumimoji="1" lang="en-US" altLang="ja-JP" sz="1400" dirty="0" smtClean="0">
                          <a:latin typeface="メイリオ" pitchFamily="50" charset="-128"/>
                          <a:ea typeface="メイリオ" pitchFamily="50" charset="-128"/>
                          <a:cs typeface="メイリオ" pitchFamily="50" charset="-128"/>
                        </a:rPr>
                        <a:t>29</a:t>
                      </a:r>
                      <a:r>
                        <a:rPr kumimoji="1" lang="ja-JP" altLang="en-US" sz="1400" dirty="0" smtClean="0">
                          <a:latin typeface="メイリオ" pitchFamily="50" charset="-128"/>
                          <a:ea typeface="メイリオ" pitchFamily="50" charset="-128"/>
                          <a:cs typeface="メイリオ" pitchFamily="50" charset="-128"/>
                        </a:rPr>
                        <a:t>年</a:t>
                      </a:r>
                      <a:r>
                        <a:rPr kumimoji="1" lang="en-US" altLang="ja-JP" sz="1400" dirty="0" smtClean="0">
                          <a:latin typeface="メイリオ" pitchFamily="50" charset="-128"/>
                          <a:ea typeface="メイリオ" pitchFamily="50" charset="-128"/>
                          <a:cs typeface="メイリオ" pitchFamily="50" charset="-128"/>
                        </a:rPr>
                        <a:t>3</a:t>
                      </a:r>
                      <a:r>
                        <a:rPr kumimoji="1" lang="ja-JP" altLang="en-US" sz="1400" dirty="0" smtClean="0">
                          <a:latin typeface="メイリオ" pitchFamily="50" charset="-128"/>
                          <a:ea typeface="メイリオ" pitchFamily="50" charset="-128"/>
                          <a:cs typeface="メイリオ" pitchFamily="50" charset="-128"/>
                        </a:rPr>
                        <a:t>月</a:t>
                      </a:r>
                      <a:r>
                        <a:rPr kumimoji="1" lang="en-US" altLang="ja-JP" sz="1400" dirty="0" smtClean="0">
                          <a:latin typeface="メイリオ" pitchFamily="50" charset="-128"/>
                          <a:ea typeface="メイリオ" pitchFamily="50" charset="-128"/>
                          <a:cs typeface="メイリオ" pitchFamily="50" charset="-128"/>
                        </a:rPr>
                        <a:t>31</a:t>
                      </a:r>
                      <a:r>
                        <a:rPr kumimoji="1" lang="ja-JP" altLang="en-US" sz="1400" dirty="0" smtClean="0">
                          <a:latin typeface="メイリオ" pitchFamily="50" charset="-128"/>
                          <a:ea typeface="メイリオ" pitchFamily="50" charset="-128"/>
                          <a:cs typeface="メイリオ" pitchFamily="50" charset="-128"/>
                        </a:rPr>
                        <a:t>日までの間に</a:t>
                      </a:r>
                      <a:endParaRPr kumimoji="1" lang="en-US" altLang="ja-JP" sz="1400" dirty="0" smtClean="0">
                        <a:latin typeface="メイリオ" pitchFamily="50" charset="-128"/>
                        <a:ea typeface="メイリオ" pitchFamily="50" charset="-128"/>
                        <a:cs typeface="メイリオ" pitchFamily="50" charset="-128"/>
                      </a:endParaRPr>
                    </a:p>
                    <a:p>
                      <a:pPr algn="l"/>
                      <a:r>
                        <a:rPr kumimoji="1" lang="ja-JP" altLang="en-US" sz="1400" dirty="0" smtClean="0">
                          <a:latin typeface="メイリオ" pitchFamily="50" charset="-128"/>
                          <a:ea typeface="メイリオ" pitchFamily="50" charset="-128"/>
                          <a:cs typeface="メイリオ" pitchFamily="50" charset="-128"/>
                        </a:rPr>
                        <a:t>　　　　　介護予防通所介護の指定を受けた事業者</a:t>
                      </a:r>
                      <a:endParaRPr kumimoji="1" lang="ja-JP" altLang="en-US" sz="1400" dirty="0">
                        <a:latin typeface="メイリオ" pitchFamily="50" charset="-128"/>
                        <a:ea typeface="メイリオ" pitchFamily="50" charset="-128"/>
                        <a:cs typeface="メイリオ" pitchFamily="50" charset="-128"/>
                      </a:endParaRPr>
                    </a:p>
                  </a:txBody>
                  <a:tcPr anchor="ctr"/>
                </a:tc>
                <a:tc rowSpan="2">
                  <a:txBody>
                    <a:bodyPr/>
                    <a:lstStyle/>
                    <a:p>
                      <a:pPr algn="ctr"/>
                      <a:r>
                        <a:rPr kumimoji="1" lang="ja-JP" altLang="en-US" sz="1600" b="1" dirty="0" smtClean="0">
                          <a:solidFill>
                            <a:schemeClr val="tx1"/>
                          </a:solidFill>
                          <a:latin typeface="メイリオ" pitchFamily="50" charset="-128"/>
                          <a:ea typeface="メイリオ" pitchFamily="50" charset="-128"/>
                          <a:cs typeface="メイリオ" pitchFamily="50" charset="-128"/>
                        </a:rPr>
                        <a:t>Ａ６</a:t>
                      </a:r>
                      <a:endParaRPr kumimoji="1" lang="en-US" altLang="ja-JP" sz="1600" b="1" dirty="0" smtClean="0">
                        <a:solidFill>
                          <a:schemeClr val="tx1"/>
                        </a:solidFill>
                        <a:latin typeface="メイリオ" pitchFamily="50" charset="-128"/>
                        <a:ea typeface="メイリオ" pitchFamily="50" charset="-128"/>
                        <a:cs typeface="メイリオ" pitchFamily="50" charset="-128"/>
                      </a:endParaRPr>
                    </a:p>
                    <a:p>
                      <a:pPr algn="ctr"/>
                      <a:r>
                        <a:rPr kumimoji="1" lang="en-US" altLang="ja-JP" sz="1200" b="0" dirty="0" smtClean="0">
                          <a:solidFill>
                            <a:schemeClr val="tx1"/>
                          </a:solidFill>
                          <a:latin typeface="メイリオ" pitchFamily="50" charset="-128"/>
                          <a:ea typeface="メイリオ" pitchFamily="50" charset="-128"/>
                          <a:cs typeface="メイリオ" pitchFamily="50" charset="-128"/>
                        </a:rPr>
                        <a:t>(</a:t>
                      </a:r>
                      <a:r>
                        <a:rPr kumimoji="1" lang="ja-JP" altLang="en-US" sz="1200" b="0" dirty="0" smtClean="0">
                          <a:solidFill>
                            <a:schemeClr val="tx1"/>
                          </a:solidFill>
                          <a:latin typeface="メイリオ" pitchFamily="50" charset="-128"/>
                          <a:ea typeface="メイリオ" pitchFamily="50" charset="-128"/>
                          <a:cs typeface="メイリオ" pitchFamily="50" charset="-128"/>
                        </a:rPr>
                        <a:t>独自コード</a:t>
                      </a:r>
                      <a:r>
                        <a:rPr kumimoji="1" lang="en-US" altLang="ja-JP" sz="1200" b="0" dirty="0" smtClean="0">
                          <a:solidFill>
                            <a:schemeClr val="tx1"/>
                          </a:solidFill>
                          <a:latin typeface="メイリオ" pitchFamily="50" charset="-128"/>
                          <a:ea typeface="メイリオ" pitchFamily="50" charset="-128"/>
                          <a:cs typeface="メイリオ" pitchFamily="50" charset="-128"/>
                        </a:rPr>
                        <a:t>)</a:t>
                      </a:r>
                      <a:endParaRPr kumimoji="1" lang="ja-JP" altLang="en-US" sz="1200" b="0" dirty="0">
                        <a:solidFill>
                          <a:schemeClr val="tx1"/>
                        </a:solidFill>
                        <a:latin typeface="メイリオ" pitchFamily="50" charset="-128"/>
                        <a:ea typeface="メイリオ" pitchFamily="50" charset="-128"/>
                        <a:cs typeface="メイリオ" pitchFamily="50" charset="-128"/>
                      </a:endParaRPr>
                    </a:p>
                  </a:txBody>
                  <a:tcPr anchor="ct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dirty="0" smtClean="0">
                          <a:solidFill>
                            <a:schemeClr val="tx1"/>
                          </a:solidFill>
                          <a:latin typeface="メイリオ" pitchFamily="50" charset="-128"/>
                          <a:ea typeface="メイリオ" pitchFamily="50" charset="-128"/>
                          <a:cs typeface="メイリオ" pitchFamily="50" charset="-128"/>
                        </a:rPr>
                        <a:t>Ａ６</a:t>
                      </a:r>
                      <a:endParaRPr kumimoji="1" lang="en-US" altLang="ja-JP" sz="1600" b="1" dirty="0" smtClean="0">
                        <a:solidFill>
                          <a:schemeClr val="tx1"/>
                        </a:solidFill>
                        <a:latin typeface="メイリオ" pitchFamily="50" charset="-128"/>
                        <a:ea typeface="メイリオ" pitchFamily="50" charset="-128"/>
                        <a:cs typeface="メイリオ"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dirty="0" smtClean="0">
                          <a:solidFill>
                            <a:schemeClr val="tx1"/>
                          </a:solidFill>
                          <a:latin typeface="メイリオ" pitchFamily="50" charset="-128"/>
                          <a:ea typeface="メイリオ" pitchFamily="50" charset="-128"/>
                          <a:cs typeface="メイリオ" pitchFamily="50" charset="-128"/>
                        </a:rPr>
                        <a:t>(</a:t>
                      </a:r>
                      <a:r>
                        <a:rPr kumimoji="1" lang="ja-JP" altLang="en-US" sz="1200" b="0" dirty="0" smtClean="0">
                          <a:solidFill>
                            <a:schemeClr val="tx1"/>
                          </a:solidFill>
                          <a:latin typeface="メイリオ" pitchFamily="50" charset="-128"/>
                          <a:ea typeface="メイリオ" pitchFamily="50" charset="-128"/>
                          <a:cs typeface="メイリオ" pitchFamily="50" charset="-128"/>
                        </a:rPr>
                        <a:t>独自コード</a:t>
                      </a:r>
                      <a:r>
                        <a:rPr kumimoji="1" lang="en-US" altLang="ja-JP" sz="1200" b="0" dirty="0" smtClean="0">
                          <a:solidFill>
                            <a:schemeClr val="tx1"/>
                          </a:solidFill>
                          <a:latin typeface="メイリオ" pitchFamily="50" charset="-128"/>
                          <a:ea typeface="メイリオ" pitchFamily="50" charset="-128"/>
                          <a:cs typeface="メイリオ" pitchFamily="50" charset="-128"/>
                        </a:rPr>
                        <a:t>)</a:t>
                      </a:r>
                      <a:endParaRPr kumimoji="1" lang="ja-JP" altLang="en-US" sz="1200" b="0" dirty="0" smtClean="0">
                        <a:solidFill>
                          <a:schemeClr val="tx1"/>
                        </a:solidFill>
                        <a:latin typeface="メイリオ" pitchFamily="50" charset="-128"/>
                        <a:ea typeface="メイリオ" pitchFamily="50" charset="-128"/>
                        <a:cs typeface="メイリオ" pitchFamily="50" charset="-128"/>
                      </a:endParaRPr>
                    </a:p>
                  </a:txBody>
                  <a:tcPr anchor="ctr"/>
                </a:tc>
              </a:tr>
              <a:tr h="714265">
                <a:tc vMerge="1">
                  <a:txBody>
                    <a:bodyPr/>
                    <a:lstStyle/>
                    <a:p>
                      <a:pPr algn="l"/>
                      <a:endParaRPr kumimoji="1" lang="ja-JP" altLang="en-US" sz="1400" dirty="0">
                        <a:latin typeface="メイリオ" pitchFamily="50" charset="-128"/>
                        <a:ea typeface="メイリオ" pitchFamily="50" charset="-128"/>
                        <a:cs typeface="メイリオ" pitchFamily="50" charset="-128"/>
                      </a:endParaRPr>
                    </a:p>
                  </a:txBody>
                  <a:tcPr anchor="ctr"/>
                </a:tc>
                <a:tc>
                  <a:txBody>
                    <a:bodyPr/>
                    <a:lstStyle/>
                    <a:p>
                      <a:pPr algn="l"/>
                      <a:r>
                        <a:rPr kumimoji="1" lang="ja-JP" altLang="en-US" sz="1400" dirty="0" smtClean="0">
                          <a:latin typeface="メイリオ" pitchFamily="50" charset="-128"/>
                          <a:ea typeface="メイリオ" pitchFamily="50" charset="-128"/>
                          <a:cs typeface="メイリオ" pitchFamily="50" charset="-128"/>
                        </a:rPr>
                        <a:t>　</a:t>
                      </a:r>
                      <a:r>
                        <a:rPr kumimoji="1" lang="en-US" altLang="ja-JP" sz="1400" dirty="0" smtClean="0">
                          <a:latin typeface="メイリオ" pitchFamily="50" charset="-128"/>
                          <a:ea typeface="メイリオ" pitchFamily="50" charset="-128"/>
                          <a:cs typeface="メイリオ" pitchFamily="50" charset="-128"/>
                        </a:rPr>
                        <a:t>29</a:t>
                      </a:r>
                      <a:r>
                        <a:rPr kumimoji="1" lang="ja-JP" altLang="en-US" sz="1400" dirty="0" smtClean="0">
                          <a:latin typeface="メイリオ" pitchFamily="50" charset="-128"/>
                          <a:ea typeface="メイリオ" pitchFamily="50" charset="-128"/>
                          <a:cs typeface="メイリオ" pitchFamily="50" charset="-128"/>
                        </a:rPr>
                        <a:t>年</a:t>
                      </a:r>
                      <a:r>
                        <a:rPr kumimoji="1" lang="en-US" altLang="ja-JP" sz="1400" dirty="0" smtClean="0">
                          <a:latin typeface="メイリオ" pitchFamily="50" charset="-128"/>
                          <a:ea typeface="メイリオ" pitchFamily="50" charset="-128"/>
                          <a:cs typeface="メイリオ" pitchFamily="50" charset="-128"/>
                        </a:rPr>
                        <a:t>4</a:t>
                      </a:r>
                      <a:r>
                        <a:rPr kumimoji="1" lang="ja-JP" altLang="en-US" sz="1400" dirty="0" smtClean="0">
                          <a:latin typeface="メイリオ" pitchFamily="50" charset="-128"/>
                          <a:ea typeface="メイリオ" pitchFamily="50" charset="-128"/>
                          <a:cs typeface="メイリオ" pitchFamily="50" charset="-128"/>
                        </a:rPr>
                        <a:t>月</a:t>
                      </a:r>
                      <a:r>
                        <a:rPr kumimoji="1" lang="en-US" altLang="ja-JP" sz="1400" dirty="0" smtClean="0">
                          <a:latin typeface="メイリオ" pitchFamily="50" charset="-128"/>
                          <a:ea typeface="メイリオ" pitchFamily="50" charset="-128"/>
                          <a:cs typeface="メイリオ" pitchFamily="50" charset="-128"/>
                        </a:rPr>
                        <a:t>1</a:t>
                      </a:r>
                      <a:r>
                        <a:rPr kumimoji="1" lang="ja-JP" altLang="en-US" sz="1400" dirty="0" smtClean="0">
                          <a:latin typeface="メイリオ" pitchFamily="50" charset="-128"/>
                          <a:ea typeface="メイリオ" pitchFamily="50" charset="-128"/>
                          <a:cs typeface="メイリオ" pitchFamily="50" charset="-128"/>
                        </a:rPr>
                        <a:t>日以降に通所介護・地域密着型通所介護の指定を</a:t>
                      </a:r>
                      <a:endParaRPr kumimoji="1" lang="en-US" altLang="ja-JP" sz="1400" dirty="0" smtClean="0">
                        <a:latin typeface="メイリオ" pitchFamily="50" charset="-128"/>
                        <a:ea typeface="メイリオ" pitchFamily="50" charset="-128"/>
                        <a:cs typeface="メイリオ" pitchFamily="50" charset="-128"/>
                      </a:endParaRPr>
                    </a:p>
                    <a:p>
                      <a:pPr algn="l"/>
                      <a:r>
                        <a:rPr kumimoji="1" lang="ja-JP" altLang="en-US" sz="1400" dirty="0" smtClean="0">
                          <a:latin typeface="メイリオ" pitchFamily="50" charset="-128"/>
                          <a:ea typeface="メイリオ" pitchFamily="50" charset="-128"/>
                          <a:cs typeface="メイリオ" pitchFamily="50" charset="-128"/>
                        </a:rPr>
                        <a:t>　受けた事業者</a:t>
                      </a:r>
                      <a:endParaRPr kumimoji="1" lang="ja-JP" altLang="en-US" sz="1400" dirty="0">
                        <a:latin typeface="メイリオ" pitchFamily="50" charset="-128"/>
                        <a:ea typeface="メイリオ" pitchFamily="50" charset="-128"/>
                        <a:cs typeface="メイリオ" pitchFamily="50" charset="-128"/>
                      </a:endParaRPr>
                    </a:p>
                  </a:txBody>
                  <a:tcPr anchor="ctr"/>
                </a:tc>
                <a:tc vMerge="1">
                  <a:txBody>
                    <a:bodyPr/>
                    <a:lstStyle/>
                    <a:p>
                      <a:pPr algn="ctr"/>
                      <a:endParaRPr kumimoji="1" lang="ja-JP" altLang="en-US" sz="1400" dirty="0">
                        <a:latin typeface="メイリオ" pitchFamily="50" charset="-128"/>
                        <a:ea typeface="メイリオ" pitchFamily="50" charset="-128"/>
                        <a:cs typeface="メイリオ" pitchFamily="50" charset="-128"/>
                      </a:endParaRPr>
                    </a:p>
                  </a:txBody>
                  <a:tcPr anchor="ctr"/>
                </a:tc>
                <a:tc vMerge="1">
                  <a:txBody>
                    <a:bodyPr/>
                    <a:lstStyle/>
                    <a:p>
                      <a:endParaRPr kumimoji="1" lang="ja-JP" altLang="en-US"/>
                    </a:p>
                  </a:txBody>
                  <a:tcPr/>
                </a:tc>
              </a:tr>
            </a:tbl>
          </a:graphicData>
        </a:graphic>
      </p:graphicFrame>
      <p:cxnSp>
        <p:nvCxnSpPr>
          <p:cNvPr id="5" name="直線コネクタ 4"/>
          <p:cNvCxnSpPr/>
          <p:nvPr/>
        </p:nvCxnSpPr>
        <p:spPr>
          <a:xfrm>
            <a:off x="323528" y="996752"/>
            <a:ext cx="5688632" cy="5760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角丸四角形 8"/>
          <p:cNvSpPr/>
          <p:nvPr/>
        </p:nvSpPr>
        <p:spPr>
          <a:xfrm>
            <a:off x="323528" y="5949280"/>
            <a:ext cx="7920880" cy="648072"/>
          </a:xfrm>
          <a:prstGeom prst="roundRect">
            <a:avLst>
              <a:gd name="adj" fmla="val 0"/>
            </a:avLst>
          </a:prstGeom>
          <a:ln w="9525">
            <a:noFill/>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en-US" altLang="ja-JP" sz="1400" dirty="0" smtClean="0">
                <a:solidFill>
                  <a:srgbClr val="FF0000"/>
                </a:solidFill>
                <a:latin typeface="メイリオ" pitchFamily="50" charset="-128"/>
                <a:ea typeface="メイリオ" pitchFamily="50" charset="-128"/>
                <a:cs typeface="メイリオ" pitchFamily="50" charset="-128"/>
              </a:rPr>
              <a:t>※</a:t>
            </a:r>
            <a:r>
              <a:rPr lang="ja-JP" altLang="en-US" sz="1400" dirty="0" smtClean="0">
                <a:solidFill>
                  <a:srgbClr val="FF0000"/>
                </a:solidFill>
                <a:latin typeface="メイリオ" pitchFamily="50" charset="-128"/>
                <a:ea typeface="メイリオ" pitchFamily="50" charset="-128"/>
                <a:cs typeface="メイリオ" pitchFamily="50" charset="-128"/>
              </a:rPr>
              <a:t>みなし指定事業者のサービスコード</a:t>
            </a:r>
            <a:r>
              <a:rPr lang="ja-JP" altLang="en-US" sz="1400" b="1" dirty="0" smtClean="0">
                <a:solidFill>
                  <a:srgbClr val="00B050"/>
                </a:solidFill>
                <a:latin typeface="メイリオ" pitchFamily="50" charset="-128"/>
                <a:ea typeface="メイリオ" pitchFamily="50" charset="-128"/>
                <a:cs typeface="メイリオ" pitchFamily="50" charset="-128"/>
              </a:rPr>
              <a:t>Ａ１</a:t>
            </a:r>
            <a:r>
              <a:rPr lang="ja-JP" altLang="en-US" sz="1400" dirty="0" smtClean="0">
                <a:solidFill>
                  <a:srgbClr val="FF0000"/>
                </a:solidFill>
                <a:latin typeface="メイリオ" pitchFamily="50" charset="-128"/>
                <a:ea typeface="メイリオ" pitchFamily="50" charset="-128"/>
                <a:cs typeface="メイリオ" pitchFamily="50" charset="-128"/>
              </a:rPr>
              <a:t>、</a:t>
            </a:r>
            <a:r>
              <a:rPr lang="ja-JP" altLang="en-US" sz="1400" b="1" dirty="0" smtClean="0">
                <a:solidFill>
                  <a:srgbClr val="00B050"/>
                </a:solidFill>
                <a:latin typeface="メイリオ" pitchFamily="50" charset="-128"/>
                <a:ea typeface="メイリオ" pitchFamily="50" charset="-128"/>
                <a:cs typeface="メイリオ" pitchFamily="50" charset="-128"/>
              </a:rPr>
              <a:t>Ａ５</a:t>
            </a:r>
            <a:r>
              <a:rPr lang="ja-JP" altLang="en-US" sz="1400" dirty="0" smtClean="0">
                <a:solidFill>
                  <a:srgbClr val="FF0000"/>
                </a:solidFill>
                <a:latin typeface="メイリオ" pitchFamily="50" charset="-128"/>
                <a:ea typeface="メイリオ" pitchFamily="50" charset="-128"/>
                <a:cs typeface="メイリオ" pitchFamily="50" charset="-128"/>
              </a:rPr>
              <a:t>については、</a:t>
            </a:r>
            <a:endParaRPr lang="en-US" altLang="ja-JP" sz="1400" dirty="0" smtClean="0">
              <a:solidFill>
                <a:srgbClr val="FF0000"/>
              </a:solidFill>
              <a:latin typeface="メイリオ" pitchFamily="50" charset="-128"/>
              <a:ea typeface="メイリオ" pitchFamily="50" charset="-128"/>
              <a:cs typeface="メイリオ" pitchFamily="50" charset="-128"/>
            </a:endParaRPr>
          </a:p>
          <a:p>
            <a:pPr>
              <a:lnSpc>
                <a:spcPts val="1700"/>
              </a:lnSpc>
            </a:pPr>
            <a:r>
              <a:rPr lang="ja-JP" altLang="en-US" sz="1400" dirty="0">
                <a:solidFill>
                  <a:srgbClr val="FF0000"/>
                </a:solidFill>
                <a:latin typeface="メイリオ" pitchFamily="50" charset="-128"/>
                <a:ea typeface="メイリオ" pitchFamily="50" charset="-128"/>
                <a:cs typeface="メイリオ" pitchFamily="50" charset="-128"/>
              </a:rPr>
              <a:t>　</a:t>
            </a:r>
            <a:r>
              <a:rPr lang="ja-JP" altLang="en-US" sz="1400" dirty="0" smtClean="0">
                <a:solidFill>
                  <a:srgbClr val="FF0000"/>
                </a:solidFill>
                <a:latin typeface="メイリオ" pitchFamily="50" charset="-128"/>
                <a:ea typeface="メイリオ" pitchFamily="50" charset="-128"/>
                <a:cs typeface="メイリオ" pitchFamily="50" charset="-128"/>
              </a:rPr>
              <a:t>みなし指定有効期間満了日以降は使用不可となります。</a:t>
            </a:r>
            <a:endParaRPr lang="en-US" altLang="ja-JP" sz="1400" dirty="0" smtClean="0">
              <a:solidFill>
                <a:srgbClr val="FF0000"/>
              </a:solidFill>
              <a:latin typeface="メイリオ" pitchFamily="50" charset="-128"/>
              <a:ea typeface="メイリオ" pitchFamily="50" charset="-128"/>
              <a:cs typeface="メイリオ" pitchFamily="50" charset="-128"/>
            </a:endParaRPr>
          </a:p>
          <a:p>
            <a:pPr>
              <a:lnSpc>
                <a:spcPts val="1700"/>
              </a:lnSpc>
            </a:pPr>
            <a:r>
              <a:rPr lang="ja-JP" altLang="en-US" sz="1400" dirty="0">
                <a:solidFill>
                  <a:srgbClr val="FF0000"/>
                </a:solidFill>
                <a:latin typeface="メイリオ" pitchFamily="50" charset="-128"/>
                <a:ea typeface="メイリオ" pitchFamily="50" charset="-128"/>
                <a:cs typeface="メイリオ" pitchFamily="50" charset="-128"/>
              </a:rPr>
              <a:t>　</a:t>
            </a:r>
            <a:r>
              <a:rPr lang="ja-JP" altLang="en-US" sz="1400" dirty="0" smtClean="0">
                <a:solidFill>
                  <a:srgbClr val="FF0000"/>
                </a:solidFill>
                <a:latin typeface="メイリオ" pitchFamily="50" charset="-128"/>
                <a:ea typeface="メイリオ" pitchFamily="50" charset="-128"/>
                <a:cs typeface="メイリオ" pitchFamily="50" charset="-128"/>
              </a:rPr>
              <a:t>よってみなし指定事業者については、３０年４月１日以降は</a:t>
            </a:r>
            <a:r>
              <a:rPr lang="ja-JP" altLang="en-US" sz="1400" b="1" dirty="0" smtClean="0">
                <a:solidFill>
                  <a:schemeClr val="tx1"/>
                </a:solidFill>
                <a:latin typeface="メイリオ" pitchFamily="50" charset="-128"/>
                <a:ea typeface="メイリオ" pitchFamily="50" charset="-128"/>
                <a:cs typeface="メイリオ" pitchFamily="50" charset="-128"/>
              </a:rPr>
              <a:t>Ａ２</a:t>
            </a:r>
            <a:r>
              <a:rPr lang="ja-JP" altLang="en-US" sz="1400" dirty="0" smtClean="0">
                <a:solidFill>
                  <a:srgbClr val="FF0000"/>
                </a:solidFill>
                <a:latin typeface="メイリオ" pitchFamily="50" charset="-128"/>
                <a:ea typeface="メイリオ" pitchFamily="50" charset="-128"/>
                <a:cs typeface="メイリオ" pitchFamily="50" charset="-128"/>
              </a:rPr>
              <a:t>、</a:t>
            </a:r>
            <a:r>
              <a:rPr lang="ja-JP" altLang="en-US" sz="1400" b="1" dirty="0" smtClean="0">
                <a:solidFill>
                  <a:schemeClr val="tx1"/>
                </a:solidFill>
                <a:latin typeface="メイリオ" pitchFamily="50" charset="-128"/>
                <a:ea typeface="メイリオ" pitchFamily="50" charset="-128"/>
                <a:cs typeface="メイリオ" pitchFamily="50" charset="-128"/>
              </a:rPr>
              <a:t>Ａ６</a:t>
            </a:r>
            <a:r>
              <a:rPr lang="ja-JP" altLang="en-US" sz="1400" dirty="0" smtClean="0">
                <a:solidFill>
                  <a:srgbClr val="FF0000"/>
                </a:solidFill>
                <a:latin typeface="メイリオ" pitchFamily="50" charset="-128"/>
                <a:ea typeface="メイリオ" pitchFamily="50" charset="-128"/>
                <a:cs typeface="メイリオ" pitchFamily="50" charset="-128"/>
              </a:rPr>
              <a:t>に変更となります。</a:t>
            </a:r>
            <a:endParaRPr lang="en-US" altLang="ja-JP" sz="1400" dirty="0">
              <a:solidFill>
                <a:srgbClr val="FF0000"/>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41514275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0" y="2564904"/>
            <a:ext cx="9144000" cy="1584176"/>
          </a:xfrm>
          <a:prstGeom prst="roundRect">
            <a:avLst>
              <a:gd name="adj" fmla="val 0"/>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lnSpc>
                <a:spcPts val="4500"/>
              </a:lnSpc>
            </a:pPr>
            <a:r>
              <a:rPr lang="ja-JP" altLang="en-US" sz="32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１．介護保険法改正の概要</a:t>
            </a:r>
            <a:endParaRPr lang="en-US" altLang="ja-JP" sz="32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a:p>
            <a:pPr algn="ctr">
              <a:lnSpc>
                <a:spcPts val="4500"/>
              </a:lnSpc>
            </a:pPr>
            <a:r>
              <a:rPr lang="ja-JP" altLang="en-US" sz="24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（国が示す総合事業の概要）</a:t>
            </a:r>
            <a:endParaRPr lang="en-US" altLang="ja-JP" sz="2400" b="1"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8243468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0" y="-27384"/>
            <a:ext cx="9144000" cy="648072"/>
          </a:xfrm>
          <a:prstGeom prst="roundRect">
            <a:avLst>
              <a:gd name="adj" fmla="val 0"/>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spcAft>
                <a:spcPts val="0"/>
              </a:spcAft>
            </a:pPr>
            <a:r>
              <a:rPr lang="ja-JP" altLang="en-US" sz="2000" b="1" kern="100" dirty="0" smtClean="0">
                <a:latin typeface="メイリオ" pitchFamily="50" charset="-128"/>
                <a:ea typeface="メイリオ" pitchFamily="50" charset="-128"/>
                <a:cs typeface="メイリオ" pitchFamily="50" charset="-128"/>
              </a:rPr>
              <a:t>請求・支払について</a:t>
            </a:r>
            <a:endParaRPr lang="ja-JP" sz="2000" b="1" kern="100" dirty="0">
              <a:latin typeface="メイリオ" pitchFamily="50" charset="-128"/>
              <a:ea typeface="メイリオ" pitchFamily="50" charset="-128"/>
              <a:cs typeface="メイリオ" pitchFamily="50" charset="-128"/>
            </a:endParaRPr>
          </a:p>
        </p:txBody>
      </p:sp>
      <p:sp>
        <p:nvSpPr>
          <p:cNvPr id="5" name="角丸四角形 4"/>
          <p:cNvSpPr/>
          <p:nvPr/>
        </p:nvSpPr>
        <p:spPr>
          <a:xfrm>
            <a:off x="107504" y="620688"/>
            <a:ext cx="9036496" cy="5616624"/>
          </a:xfrm>
          <a:prstGeom prst="roundRect">
            <a:avLst>
              <a:gd name="adj" fmla="val 477"/>
            </a:avLst>
          </a:prstGeom>
          <a:ln w="12700">
            <a:noFill/>
          </a:ln>
        </p:spPr>
        <p:style>
          <a:lnRef idx="2">
            <a:schemeClr val="dk1"/>
          </a:lnRef>
          <a:fillRef idx="1">
            <a:schemeClr val="lt1"/>
          </a:fillRef>
          <a:effectRef idx="0">
            <a:schemeClr val="dk1"/>
          </a:effectRef>
          <a:fontRef idx="minor">
            <a:schemeClr val="dk1"/>
          </a:fontRef>
        </p:style>
        <p:txBody>
          <a:bodyPr rtlCol="0" anchor="ctr"/>
          <a:lstStyle/>
          <a:p>
            <a:pPr algn="ctr">
              <a:lnSpc>
                <a:spcPts val="3000"/>
              </a:lnSpc>
            </a:pPr>
            <a:r>
              <a:rPr lang="ja-JP" altLang="en-US" sz="2000" b="1" u="sng" dirty="0" smtClean="0">
                <a:solidFill>
                  <a:schemeClr val="tx1"/>
                </a:solidFill>
                <a:latin typeface="メイリオ" pitchFamily="50" charset="-128"/>
                <a:ea typeface="メイリオ" pitchFamily="50" charset="-128"/>
                <a:cs typeface="メイリオ" pitchFamily="50" charset="-128"/>
              </a:rPr>
              <a:t>○国保連合会に請求する流れは変わりません。</a:t>
            </a:r>
            <a:endParaRPr lang="en-US" altLang="ja-JP" sz="2000" b="1" dirty="0" smtClean="0">
              <a:solidFill>
                <a:schemeClr val="tx1"/>
              </a:solidFill>
              <a:latin typeface="メイリオ" pitchFamily="50" charset="-128"/>
              <a:ea typeface="メイリオ" pitchFamily="50" charset="-128"/>
              <a:cs typeface="メイリオ" pitchFamily="50" charset="-128"/>
            </a:endParaRPr>
          </a:p>
          <a:p>
            <a:pPr>
              <a:lnSpc>
                <a:spcPts val="3000"/>
              </a:lnSpc>
            </a:pPr>
            <a:r>
              <a:rPr lang="ja-JP" altLang="en-US" b="1" dirty="0">
                <a:solidFill>
                  <a:schemeClr val="tx1"/>
                </a:solidFill>
                <a:latin typeface="メイリオ" pitchFamily="50" charset="-128"/>
                <a:ea typeface="メイリオ" pitchFamily="50" charset="-128"/>
                <a:cs typeface="メイリオ" pitchFamily="50" charset="-128"/>
              </a:rPr>
              <a:t>　</a:t>
            </a:r>
            <a:r>
              <a:rPr lang="ja-JP" altLang="en-US" sz="1400" dirty="0" smtClean="0">
                <a:solidFill>
                  <a:schemeClr val="tx1"/>
                </a:solidFill>
                <a:latin typeface="メイリオ" pitchFamily="50" charset="-128"/>
                <a:ea typeface="メイリオ" pitchFamily="50" charset="-128"/>
                <a:cs typeface="メイリオ" pitchFamily="50" charset="-128"/>
              </a:rPr>
              <a:t>平成２９年４月以降に認定の更新等により要支援認定を受け総合事業に移行した方、または事業対象者の介護予防訪問介護・介護予防通所介護についてのみ、</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gn="ctr">
              <a:lnSpc>
                <a:spcPts val="3000"/>
              </a:lnSpc>
            </a:pPr>
            <a:endParaRPr lang="en-US" altLang="ja-JP" b="1" dirty="0">
              <a:solidFill>
                <a:schemeClr val="tx1"/>
              </a:solidFill>
              <a:latin typeface="メイリオ" pitchFamily="50" charset="-128"/>
              <a:ea typeface="メイリオ" pitchFamily="50" charset="-128"/>
              <a:cs typeface="メイリオ" pitchFamily="50" charset="-128"/>
            </a:endParaRPr>
          </a:p>
          <a:p>
            <a:pPr algn="ctr">
              <a:lnSpc>
                <a:spcPts val="3000"/>
              </a:lnSpc>
            </a:pPr>
            <a:r>
              <a:rPr lang="en-US" altLang="ja-JP" b="1" dirty="0" smtClean="0">
                <a:solidFill>
                  <a:srgbClr val="0070C0"/>
                </a:solidFill>
                <a:latin typeface="メイリオ" pitchFamily="50" charset="-128"/>
                <a:ea typeface="メイリオ" pitchFamily="50" charset="-128"/>
                <a:cs typeface="メイリオ" pitchFamily="50" charset="-128"/>
              </a:rPr>
              <a:t>【</a:t>
            </a:r>
            <a:r>
              <a:rPr lang="ja-JP" altLang="en-US" b="1" dirty="0" smtClean="0">
                <a:solidFill>
                  <a:srgbClr val="0070C0"/>
                </a:solidFill>
                <a:latin typeface="メイリオ" pitchFamily="50" charset="-128"/>
                <a:ea typeface="メイリオ" pitchFamily="50" charset="-128"/>
                <a:cs typeface="メイリオ" pitchFamily="50" charset="-128"/>
              </a:rPr>
              <a:t>別紙資料</a:t>
            </a:r>
            <a:r>
              <a:rPr lang="en-US" altLang="ja-JP" b="1" dirty="0" smtClean="0">
                <a:solidFill>
                  <a:srgbClr val="0070C0"/>
                </a:solidFill>
                <a:latin typeface="メイリオ" pitchFamily="50" charset="-128"/>
                <a:ea typeface="メイリオ" pitchFamily="50" charset="-128"/>
                <a:cs typeface="メイリオ" pitchFamily="50" charset="-128"/>
              </a:rPr>
              <a:t>】</a:t>
            </a:r>
          </a:p>
          <a:p>
            <a:pPr algn="ctr">
              <a:lnSpc>
                <a:spcPts val="3000"/>
              </a:lnSpc>
            </a:pPr>
            <a:r>
              <a:rPr lang="ja-JP" altLang="en-US" b="1" dirty="0" smtClean="0">
                <a:solidFill>
                  <a:srgbClr val="0070C0"/>
                </a:solidFill>
                <a:latin typeface="メイリオ" pitchFamily="50" charset="-128"/>
                <a:ea typeface="メイリオ" pitchFamily="50" charset="-128"/>
                <a:cs typeface="メイリオ" pitchFamily="50" charset="-128"/>
              </a:rPr>
              <a:t>「美幌町介護予防・日常生活支援総合事業費　単位数サービスコード表」</a:t>
            </a:r>
            <a:endParaRPr lang="en-US" altLang="ja-JP" b="1" dirty="0" smtClean="0">
              <a:solidFill>
                <a:srgbClr val="0070C0"/>
              </a:solidFill>
              <a:latin typeface="メイリオ" pitchFamily="50" charset="-128"/>
              <a:ea typeface="メイリオ" pitchFamily="50" charset="-128"/>
              <a:cs typeface="メイリオ" pitchFamily="50" charset="-128"/>
            </a:endParaRPr>
          </a:p>
          <a:p>
            <a:pPr algn="ctr">
              <a:lnSpc>
                <a:spcPts val="3000"/>
              </a:lnSpc>
            </a:pPr>
            <a:r>
              <a:rPr lang="ja-JP" altLang="en-US" b="1" dirty="0" smtClean="0">
                <a:solidFill>
                  <a:srgbClr val="0070C0"/>
                </a:solidFill>
                <a:latin typeface="メイリオ" pitchFamily="50" charset="-128"/>
                <a:ea typeface="メイリオ" pitchFamily="50" charset="-128"/>
                <a:cs typeface="メイリオ" pitchFamily="50" charset="-128"/>
              </a:rPr>
              <a:t>（平成</a:t>
            </a:r>
            <a:r>
              <a:rPr lang="en-US" altLang="ja-JP" b="1" dirty="0" smtClean="0">
                <a:solidFill>
                  <a:srgbClr val="0070C0"/>
                </a:solidFill>
                <a:latin typeface="メイリオ" pitchFamily="50" charset="-128"/>
                <a:ea typeface="メイリオ" pitchFamily="50" charset="-128"/>
                <a:cs typeface="メイリオ" pitchFamily="50" charset="-128"/>
              </a:rPr>
              <a:t>29</a:t>
            </a:r>
            <a:r>
              <a:rPr lang="ja-JP" altLang="en-US" b="1" dirty="0" smtClean="0">
                <a:solidFill>
                  <a:srgbClr val="0070C0"/>
                </a:solidFill>
                <a:latin typeface="メイリオ" pitchFamily="50" charset="-128"/>
                <a:ea typeface="メイリオ" pitchFamily="50" charset="-128"/>
                <a:cs typeface="メイリオ" pitchFamily="50" charset="-128"/>
              </a:rPr>
              <a:t>年４月施行版）</a:t>
            </a:r>
            <a:endParaRPr lang="en-US" altLang="ja-JP" b="1" dirty="0" smtClean="0">
              <a:solidFill>
                <a:srgbClr val="0070C0"/>
              </a:solidFill>
              <a:latin typeface="メイリオ" pitchFamily="50" charset="-128"/>
              <a:ea typeface="メイリオ" pitchFamily="50" charset="-128"/>
              <a:cs typeface="メイリオ" pitchFamily="50" charset="-128"/>
            </a:endParaRPr>
          </a:p>
          <a:p>
            <a:pPr algn="ctr">
              <a:lnSpc>
                <a:spcPts val="3000"/>
              </a:lnSpc>
            </a:pPr>
            <a:r>
              <a:rPr lang="ja-JP" altLang="en-US" sz="1400" b="1" dirty="0" smtClean="0">
                <a:solidFill>
                  <a:srgbClr val="FF0000"/>
                </a:solidFill>
                <a:latin typeface="メイリオ" pitchFamily="50" charset="-128"/>
                <a:ea typeface="メイリオ" pitchFamily="50" charset="-128"/>
                <a:cs typeface="メイリオ" pitchFamily="50" charset="-128"/>
              </a:rPr>
              <a:t>（</a:t>
            </a:r>
            <a:r>
              <a:rPr lang="en-US" altLang="ja-JP" sz="1400" b="1" dirty="0" smtClean="0">
                <a:solidFill>
                  <a:srgbClr val="FF0000"/>
                </a:solidFill>
                <a:latin typeface="メイリオ" pitchFamily="50" charset="-128"/>
                <a:ea typeface="メイリオ" pitchFamily="50" charset="-128"/>
                <a:cs typeface="メイリオ" pitchFamily="50" charset="-128"/>
              </a:rPr>
              <a:t>※</a:t>
            </a:r>
            <a:r>
              <a:rPr lang="ja-JP" altLang="en-US" sz="1400" b="1" dirty="0" smtClean="0">
                <a:solidFill>
                  <a:srgbClr val="FF0000"/>
                </a:solidFill>
                <a:latin typeface="メイリオ" pitchFamily="50" charset="-128"/>
                <a:ea typeface="メイリオ" pitchFamily="50" charset="-128"/>
                <a:cs typeface="メイリオ" pitchFamily="50" charset="-128"/>
              </a:rPr>
              <a:t>注）制度改正に伴い加算項目が変更となる場合があります。</a:t>
            </a:r>
            <a:endParaRPr lang="en-US" altLang="ja-JP" sz="1400" b="1" dirty="0" smtClean="0">
              <a:solidFill>
                <a:srgbClr val="FF0000"/>
              </a:solidFill>
              <a:latin typeface="メイリオ" pitchFamily="50" charset="-128"/>
              <a:ea typeface="メイリオ" pitchFamily="50" charset="-128"/>
              <a:cs typeface="メイリオ" pitchFamily="50" charset="-128"/>
            </a:endParaRPr>
          </a:p>
          <a:p>
            <a:pPr>
              <a:lnSpc>
                <a:spcPts val="3000"/>
              </a:lnSpc>
            </a:pPr>
            <a:r>
              <a:rPr lang="ja-JP" altLang="en-US" b="1" dirty="0" smtClean="0">
                <a:solidFill>
                  <a:schemeClr val="tx1"/>
                </a:solidFill>
                <a:latin typeface="メイリオ" pitchFamily="50" charset="-128"/>
                <a:ea typeface="メイリオ" pitchFamily="50" charset="-128"/>
                <a:cs typeface="メイリオ" pitchFamily="50" charset="-128"/>
              </a:rPr>
              <a:t>　</a:t>
            </a:r>
            <a:r>
              <a:rPr lang="ja-JP" altLang="en-US" sz="1600" b="1" dirty="0">
                <a:solidFill>
                  <a:schemeClr val="tx1"/>
                </a:solidFill>
                <a:latin typeface="メイリオ" pitchFamily="50" charset="-128"/>
                <a:ea typeface="メイリオ" pitchFamily="50" charset="-128"/>
                <a:cs typeface="メイリオ" pitchFamily="50" charset="-128"/>
              </a:rPr>
              <a:t>　</a:t>
            </a:r>
            <a:r>
              <a:rPr lang="ja-JP" altLang="en-US" sz="1600" b="1" dirty="0" smtClean="0">
                <a:solidFill>
                  <a:schemeClr val="tx1"/>
                </a:solidFill>
                <a:latin typeface="メイリオ" pitchFamily="50" charset="-128"/>
                <a:ea typeface="メイリオ" pitchFamily="50" charset="-128"/>
                <a:cs typeface="メイリオ" pitchFamily="50" charset="-128"/>
              </a:rPr>
              <a:t>　　</a:t>
            </a:r>
            <a:r>
              <a:rPr lang="ja-JP" altLang="en-US" sz="1600" dirty="0" smtClean="0">
                <a:solidFill>
                  <a:schemeClr val="tx1"/>
                </a:solidFill>
                <a:latin typeface="メイリオ" pitchFamily="50" charset="-128"/>
                <a:ea typeface="メイリオ" pitchFamily="50" charset="-128"/>
                <a:cs typeface="メイリオ" pitchFamily="50" charset="-128"/>
              </a:rPr>
              <a:t>記載の総合事業のサービスコードで請求して下さい。</a:t>
            </a:r>
            <a:endParaRPr lang="en-US" altLang="ja-JP" sz="1600" dirty="0" smtClean="0">
              <a:solidFill>
                <a:schemeClr val="tx1"/>
              </a:solidFill>
              <a:latin typeface="メイリオ" pitchFamily="50" charset="-128"/>
              <a:ea typeface="メイリオ" pitchFamily="50" charset="-128"/>
              <a:cs typeface="メイリオ" pitchFamily="50" charset="-128"/>
            </a:endParaRPr>
          </a:p>
          <a:p>
            <a:pPr>
              <a:lnSpc>
                <a:spcPts val="3000"/>
              </a:lnSpc>
            </a:pPr>
            <a:r>
              <a:rPr lang="ja-JP" altLang="en-US" b="1" dirty="0">
                <a:solidFill>
                  <a:schemeClr val="tx1"/>
                </a:solidFill>
                <a:latin typeface="メイリオ" pitchFamily="50" charset="-128"/>
                <a:ea typeface="メイリオ" pitchFamily="50" charset="-128"/>
                <a:cs typeface="メイリオ" pitchFamily="50" charset="-128"/>
              </a:rPr>
              <a:t>　</a:t>
            </a:r>
            <a:r>
              <a:rPr lang="ja-JP" altLang="en-US" b="1" dirty="0" smtClean="0">
                <a:solidFill>
                  <a:schemeClr val="tx1"/>
                </a:solidFill>
                <a:latin typeface="メイリオ" pitchFamily="50" charset="-128"/>
                <a:ea typeface="メイリオ" pitchFamily="50" charset="-128"/>
                <a:cs typeface="メイリオ" pitchFamily="50" charset="-128"/>
              </a:rPr>
              <a:t>　　　</a:t>
            </a:r>
            <a:r>
              <a:rPr lang="en-US" altLang="ja-JP" sz="1600" b="1" dirty="0" smtClean="0">
                <a:solidFill>
                  <a:srgbClr val="FF0000"/>
                </a:solidFill>
                <a:latin typeface="メイリオ" pitchFamily="50" charset="-128"/>
                <a:ea typeface="メイリオ" pitchFamily="50" charset="-128"/>
                <a:cs typeface="メイリオ" pitchFamily="50" charset="-128"/>
              </a:rPr>
              <a:t>※</a:t>
            </a:r>
            <a:r>
              <a:rPr lang="ja-JP" altLang="en-US" sz="1600" b="1" dirty="0" smtClean="0">
                <a:solidFill>
                  <a:srgbClr val="FF0000"/>
                </a:solidFill>
                <a:latin typeface="メイリオ" pitchFamily="50" charset="-128"/>
                <a:ea typeface="メイリオ" pitchFamily="50" charset="-128"/>
                <a:cs typeface="メイリオ" pitchFamily="50" charset="-128"/>
              </a:rPr>
              <a:t>移行期間中は、予防給付の方と総合事業の方が混在しますのでご注意下さい。</a:t>
            </a:r>
            <a:endParaRPr lang="en-US" altLang="ja-JP" sz="1600" b="1" dirty="0" smtClean="0">
              <a:solidFill>
                <a:srgbClr val="FF0000"/>
              </a:solidFill>
              <a:latin typeface="メイリオ" pitchFamily="50" charset="-128"/>
              <a:ea typeface="メイリオ" pitchFamily="50" charset="-128"/>
              <a:cs typeface="メイリオ" pitchFamily="50" charset="-128"/>
            </a:endParaRPr>
          </a:p>
          <a:p>
            <a:pPr>
              <a:lnSpc>
                <a:spcPts val="3000"/>
              </a:lnSpc>
            </a:pPr>
            <a:endParaRPr lang="en-US" altLang="ja-JP" sz="1600" b="1" dirty="0" smtClean="0">
              <a:solidFill>
                <a:srgbClr val="FF0000"/>
              </a:solidFill>
              <a:latin typeface="メイリオ" pitchFamily="50" charset="-128"/>
              <a:ea typeface="メイリオ" pitchFamily="50" charset="-128"/>
              <a:cs typeface="メイリオ" pitchFamily="50" charset="-128"/>
            </a:endParaRPr>
          </a:p>
          <a:p>
            <a:pPr>
              <a:lnSpc>
                <a:spcPts val="3000"/>
              </a:lnSpc>
            </a:pPr>
            <a:endParaRPr lang="en-US" altLang="ja-JP" b="1" dirty="0">
              <a:solidFill>
                <a:srgbClr val="FF0000"/>
              </a:solidFill>
              <a:latin typeface="メイリオ" pitchFamily="50" charset="-128"/>
              <a:ea typeface="メイリオ" pitchFamily="50" charset="-128"/>
              <a:cs typeface="メイリオ" pitchFamily="50" charset="-128"/>
            </a:endParaRPr>
          </a:p>
          <a:p>
            <a:pPr>
              <a:lnSpc>
                <a:spcPts val="3000"/>
              </a:lnSpc>
            </a:pPr>
            <a:endParaRPr lang="en-US" altLang="ja-JP" b="1" dirty="0" smtClean="0">
              <a:solidFill>
                <a:srgbClr val="FF0000"/>
              </a:solidFill>
              <a:latin typeface="メイリオ" pitchFamily="50" charset="-128"/>
              <a:ea typeface="メイリオ" pitchFamily="50" charset="-128"/>
              <a:cs typeface="メイリオ" pitchFamily="50" charset="-128"/>
            </a:endParaRPr>
          </a:p>
          <a:p>
            <a:pPr>
              <a:lnSpc>
                <a:spcPts val="3000"/>
              </a:lnSpc>
            </a:pPr>
            <a:endParaRPr lang="ja-JP" altLang="en-US" b="1" dirty="0" smtClean="0">
              <a:solidFill>
                <a:srgbClr val="FF0000"/>
              </a:solidFill>
              <a:latin typeface="メイリオ" pitchFamily="50" charset="-128"/>
              <a:ea typeface="メイリオ" pitchFamily="50" charset="-128"/>
              <a:cs typeface="メイリオ" pitchFamily="50" charset="-128"/>
            </a:endParaRPr>
          </a:p>
        </p:txBody>
      </p:sp>
      <p:sp>
        <p:nvSpPr>
          <p:cNvPr id="6" name="角丸四角形 5"/>
          <p:cNvSpPr/>
          <p:nvPr/>
        </p:nvSpPr>
        <p:spPr>
          <a:xfrm>
            <a:off x="539552" y="2204864"/>
            <a:ext cx="8208912" cy="158417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539552" y="4797152"/>
            <a:ext cx="8208912" cy="1512168"/>
          </a:xfrm>
          <a:prstGeom prst="roundRect">
            <a:avLst>
              <a:gd name="adj" fmla="val 477"/>
            </a:avLst>
          </a:prstGeom>
          <a:ln w="1270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lnSpc>
                <a:spcPts val="2500"/>
              </a:lnSpc>
            </a:pPr>
            <a:r>
              <a:rPr lang="en-US" altLang="ja-JP" b="1" dirty="0" smtClean="0">
                <a:solidFill>
                  <a:schemeClr val="tx1"/>
                </a:solidFill>
                <a:latin typeface="メイリオ" pitchFamily="50" charset="-128"/>
                <a:ea typeface="メイリオ" pitchFamily="50" charset="-128"/>
                <a:cs typeface="メイリオ" pitchFamily="50" charset="-128"/>
              </a:rPr>
              <a:t>【</a:t>
            </a:r>
            <a:r>
              <a:rPr lang="ja-JP" altLang="en-US" b="1" dirty="0" smtClean="0">
                <a:solidFill>
                  <a:schemeClr val="tx1"/>
                </a:solidFill>
                <a:latin typeface="メイリオ" pitchFamily="50" charset="-128"/>
                <a:ea typeface="メイリオ" pitchFamily="50" charset="-128"/>
                <a:cs typeface="メイリオ" pitchFamily="50" charset="-128"/>
              </a:rPr>
              <a:t>国保連請求ソフトについて</a:t>
            </a:r>
            <a:r>
              <a:rPr lang="en-US" altLang="ja-JP" b="1" dirty="0" smtClean="0">
                <a:solidFill>
                  <a:schemeClr val="tx1"/>
                </a:solidFill>
                <a:latin typeface="メイリオ" pitchFamily="50" charset="-128"/>
                <a:ea typeface="メイリオ" pitchFamily="50" charset="-128"/>
                <a:cs typeface="メイリオ" pitchFamily="50" charset="-128"/>
              </a:rPr>
              <a:t>】</a:t>
            </a:r>
            <a:r>
              <a:rPr lang="ja-JP" altLang="en-US" b="1" dirty="0" smtClean="0">
                <a:solidFill>
                  <a:schemeClr val="tx1"/>
                </a:solidFill>
                <a:latin typeface="メイリオ" pitchFamily="50" charset="-128"/>
                <a:ea typeface="メイリオ" pitchFamily="50" charset="-128"/>
                <a:cs typeface="メイリオ" pitchFamily="50" charset="-128"/>
              </a:rPr>
              <a:t>　</a:t>
            </a:r>
            <a:endParaRPr lang="en-US" altLang="ja-JP" b="1"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600" b="1" dirty="0">
                <a:solidFill>
                  <a:srgbClr val="FF0000"/>
                </a:solidFill>
                <a:latin typeface="メイリオ" pitchFamily="50" charset="-128"/>
                <a:ea typeface="メイリオ" pitchFamily="50" charset="-128"/>
                <a:cs typeface="メイリオ" pitchFamily="50" charset="-128"/>
              </a:rPr>
              <a:t>　</a:t>
            </a:r>
            <a:r>
              <a:rPr lang="ja-JP" altLang="en-US" sz="1400" b="1" dirty="0" smtClean="0">
                <a:solidFill>
                  <a:schemeClr val="tx1"/>
                </a:solidFill>
                <a:latin typeface="メイリオ" pitchFamily="50" charset="-128"/>
                <a:ea typeface="メイリオ" pitchFamily="50" charset="-128"/>
                <a:cs typeface="メイリオ" pitchFamily="50" charset="-128"/>
              </a:rPr>
              <a:t>総合事業に対応したバーションなどに対応したものを導入又は変更が必要になります。</a:t>
            </a:r>
            <a:endParaRPr lang="en-US" altLang="ja-JP" sz="1400" b="1"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400" b="1" dirty="0" smtClean="0">
                <a:solidFill>
                  <a:schemeClr val="tx1"/>
                </a:solidFill>
                <a:latin typeface="メイリオ" pitchFamily="50" charset="-128"/>
                <a:ea typeface="メイリオ" pitchFamily="50" charset="-128"/>
                <a:cs typeface="メイリオ" pitchFamily="50" charset="-128"/>
              </a:rPr>
              <a:t>　請求ソフトのメーカーなどにご確認願います。</a:t>
            </a:r>
            <a:endParaRPr lang="en-US" altLang="ja-JP" sz="1400" b="1" dirty="0" smtClean="0">
              <a:solidFill>
                <a:schemeClr val="tx1"/>
              </a:solidFill>
              <a:latin typeface="メイリオ" pitchFamily="50" charset="-128"/>
              <a:ea typeface="メイリオ" pitchFamily="50" charset="-128"/>
              <a:cs typeface="メイリオ" pitchFamily="50" charset="-128"/>
            </a:endParaRPr>
          </a:p>
          <a:p>
            <a:pPr>
              <a:lnSpc>
                <a:spcPts val="2000"/>
              </a:lnSpc>
            </a:pPr>
            <a:r>
              <a:rPr lang="ja-JP" altLang="en-US" sz="1400" dirty="0" smtClean="0">
                <a:solidFill>
                  <a:schemeClr val="tx1"/>
                </a:solidFill>
                <a:latin typeface="メイリオ" pitchFamily="50" charset="-128"/>
                <a:ea typeface="メイリオ" pitchFamily="50" charset="-128"/>
                <a:cs typeface="メイリオ" pitchFamily="50" charset="-128"/>
              </a:rPr>
              <a:t>　　</a:t>
            </a:r>
            <a:r>
              <a:rPr lang="en-US" altLang="ja-JP" sz="1400" u="sng" dirty="0" smtClean="0">
                <a:solidFill>
                  <a:srgbClr val="0070C0"/>
                </a:solidFill>
                <a:latin typeface="メイリオ" pitchFamily="50" charset="-128"/>
                <a:ea typeface="メイリオ" pitchFamily="50" charset="-128"/>
                <a:cs typeface="メイリオ" pitchFamily="50" charset="-128"/>
              </a:rPr>
              <a:t>※</a:t>
            </a:r>
            <a:r>
              <a:rPr lang="ja-JP" altLang="en-US" sz="1400" u="sng" dirty="0" smtClean="0">
                <a:solidFill>
                  <a:srgbClr val="0070C0"/>
                </a:solidFill>
                <a:latin typeface="メイリオ" pitchFamily="50" charset="-128"/>
                <a:ea typeface="メイリオ" pitchFamily="50" charset="-128"/>
                <a:cs typeface="メイリオ" pitchFamily="50" charset="-128"/>
              </a:rPr>
              <a:t>なお、美幌町（独自コード</a:t>
            </a:r>
            <a:r>
              <a:rPr lang="en-US" altLang="ja-JP" sz="1400" u="sng" dirty="0" smtClean="0">
                <a:solidFill>
                  <a:srgbClr val="0070C0"/>
                </a:solidFill>
                <a:latin typeface="メイリオ" pitchFamily="50" charset="-128"/>
                <a:ea typeface="メイリオ" pitchFamily="50" charset="-128"/>
                <a:cs typeface="メイリオ" pitchFamily="50" charset="-128"/>
              </a:rPr>
              <a:t>A2</a:t>
            </a:r>
            <a:r>
              <a:rPr lang="ja-JP" altLang="en-US" sz="1400" u="sng" dirty="0" smtClean="0">
                <a:solidFill>
                  <a:srgbClr val="0070C0"/>
                </a:solidFill>
                <a:latin typeface="メイリオ" pitchFamily="50" charset="-128"/>
                <a:ea typeface="メイリオ" pitchFamily="50" charset="-128"/>
                <a:cs typeface="メイリオ" pitchFamily="50" charset="-128"/>
              </a:rPr>
              <a:t>・</a:t>
            </a:r>
            <a:r>
              <a:rPr lang="en-US" altLang="ja-JP" sz="1400" u="sng" dirty="0" smtClean="0">
                <a:solidFill>
                  <a:srgbClr val="0070C0"/>
                </a:solidFill>
                <a:latin typeface="メイリオ" pitchFamily="50" charset="-128"/>
                <a:ea typeface="メイリオ" pitchFamily="50" charset="-128"/>
                <a:cs typeface="メイリオ" pitchFamily="50" charset="-128"/>
              </a:rPr>
              <a:t>A6</a:t>
            </a:r>
            <a:r>
              <a:rPr lang="ja-JP" altLang="en-US" sz="1400" u="sng" dirty="0" smtClean="0">
                <a:solidFill>
                  <a:srgbClr val="0070C0"/>
                </a:solidFill>
                <a:latin typeface="メイリオ" pitchFamily="50" charset="-128"/>
                <a:ea typeface="メイリオ" pitchFamily="50" charset="-128"/>
                <a:cs typeface="メイリオ" pitchFamily="50" charset="-128"/>
              </a:rPr>
              <a:t>）の「</a:t>
            </a:r>
            <a:r>
              <a:rPr lang="ja-JP" altLang="en-US" sz="1400" b="1" u="sng" dirty="0" smtClean="0">
                <a:solidFill>
                  <a:srgbClr val="0070C0"/>
                </a:solidFill>
                <a:latin typeface="メイリオ" pitchFamily="50" charset="-128"/>
                <a:ea typeface="メイリオ" pitchFamily="50" charset="-128"/>
                <a:cs typeface="メイリオ" pitchFamily="50" charset="-128"/>
              </a:rPr>
              <a:t>サービスコード単位数マスタ（ＣＳＶファイル）</a:t>
            </a:r>
            <a:r>
              <a:rPr lang="ja-JP" altLang="en-US" sz="1400" u="sng" dirty="0" smtClean="0">
                <a:solidFill>
                  <a:srgbClr val="0070C0"/>
                </a:solidFill>
                <a:latin typeface="メイリオ" pitchFamily="50" charset="-128"/>
                <a:ea typeface="メイリオ" pitchFamily="50" charset="-128"/>
                <a:cs typeface="メイリオ" pitchFamily="50" charset="-128"/>
              </a:rPr>
              <a:t>」</a:t>
            </a:r>
            <a:endParaRPr lang="en-US" altLang="ja-JP" sz="1400" u="sng" dirty="0" smtClean="0">
              <a:solidFill>
                <a:srgbClr val="0070C0"/>
              </a:solidFill>
              <a:latin typeface="メイリオ" pitchFamily="50" charset="-128"/>
              <a:ea typeface="メイリオ" pitchFamily="50" charset="-128"/>
              <a:cs typeface="メイリオ" pitchFamily="50" charset="-128"/>
            </a:endParaRPr>
          </a:p>
          <a:p>
            <a:pPr>
              <a:lnSpc>
                <a:spcPts val="2000"/>
              </a:lnSpc>
            </a:pPr>
            <a:r>
              <a:rPr lang="ja-JP" altLang="en-US" sz="1400" dirty="0">
                <a:solidFill>
                  <a:srgbClr val="0070C0"/>
                </a:solidFill>
                <a:latin typeface="メイリオ" pitchFamily="50" charset="-128"/>
                <a:ea typeface="メイリオ" pitchFamily="50" charset="-128"/>
                <a:cs typeface="メイリオ" pitchFamily="50" charset="-128"/>
              </a:rPr>
              <a:t>　</a:t>
            </a:r>
            <a:r>
              <a:rPr lang="ja-JP" altLang="en-US" sz="1400" dirty="0" smtClean="0">
                <a:solidFill>
                  <a:srgbClr val="0070C0"/>
                </a:solidFill>
                <a:latin typeface="メイリオ" pitchFamily="50" charset="-128"/>
                <a:ea typeface="メイリオ" pitchFamily="50" charset="-128"/>
                <a:cs typeface="メイリオ" pitchFamily="50" charset="-128"/>
              </a:rPr>
              <a:t>　</a:t>
            </a:r>
            <a:r>
              <a:rPr lang="ja-JP" altLang="en-US" sz="1400" u="sng" dirty="0" smtClean="0">
                <a:solidFill>
                  <a:srgbClr val="0070C0"/>
                </a:solidFill>
                <a:latin typeface="メイリオ" pitchFamily="50" charset="-128"/>
                <a:ea typeface="メイリオ" pitchFamily="50" charset="-128"/>
                <a:cs typeface="メイリオ" pitchFamily="50" charset="-128"/>
              </a:rPr>
              <a:t>を作成していますので、必要な場合はご連絡願います。</a:t>
            </a:r>
          </a:p>
        </p:txBody>
      </p:sp>
      <p:sp>
        <p:nvSpPr>
          <p:cNvPr id="10" name="スライド番号プレースホルダー 9"/>
          <p:cNvSpPr>
            <a:spLocks noGrp="1"/>
          </p:cNvSpPr>
          <p:nvPr>
            <p:ph type="sldNum" sz="quarter" idx="12"/>
          </p:nvPr>
        </p:nvSpPr>
        <p:spPr>
          <a:xfrm>
            <a:off x="3347864" y="6597352"/>
            <a:ext cx="2133600" cy="365125"/>
          </a:xfrm>
        </p:spPr>
        <p:txBody>
          <a:bodyPr/>
          <a:lstStyle/>
          <a:p>
            <a:pPr algn="ctr"/>
            <a:r>
              <a:rPr kumimoji="1" lang="ja-JP" altLang="en-US" sz="1600" b="1" dirty="0" smtClean="0">
                <a:solidFill>
                  <a:schemeClr val="tx1"/>
                </a:solidFill>
              </a:rPr>
              <a:t>１４</a:t>
            </a:r>
            <a:endParaRPr kumimoji="1" lang="ja-JP" altLang="en-US" sz="1600" b="1" dirty="0">
              <a:solidFill>
                <a:schemeClr val="tx1"/>
              </a:solidFill>
            </a:endParaRPr>
          </a:p>
        </p:txBody>
      </p:sp>
    </p:spTree>
    <p:extLst>
      <p:ext uri="{BB962C8B-B14F-4D97-AF65-F5344CB8AC3E}">
        <p14:creationId xmlns:p14="http://schemas.microsoft.com/office/powerpoint/2010/main" val="23497396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251520" y="764704"/>
            <a:ext cx="8748972" cy="1080120"/>
          </a:xfrm>
          <a:prstGeom prst="roundRect">
            <a:avLst>
              <a:gd name="adj" fmla="val 477"/>
            </a:avLst>
          </a:prstGeom>
          <a:ln w="12700">
            <a:noFill/>
          </a:ln>
        </p:spPr>
        <p:style>
          <a:lnRef idx="2">
            <a:schemeClr val="dk1"/>
          </a:lnRef>
          <a:fillRef idx="1">
            <a:schemeClr val="lt1"/>
          </a:fillRef>
          <a:effectRef idx="0">
            <a:schemeClr val="dk1"/>
          </a:effectRef>
          <a:fontRef idx="minor">
            <a:schemeClr val="dk1"/>
          </a:fontRef>
        </p:style>
        <p:txBody>
          <a:bodyPr rtlCol="0" anchor="ctr"/>
          <a:lstStyle/>
          <a:p>
            <a:pPr>
              <a:lnSpc>
                <a:spcPts val="2000"/>
              </a:lnSpc>
            </a:pPr>
            <a:r>
              <a:rPr lang="ja-JP" altLang="en-US" sz="1400" dirty="0" smtClean="0">
                <a:solidFill>
                  <a:schemeClr val="tx1"/>
                </a:solidFill>
                <a:latin typeface="メイリオ" pitchFamily="50" charset="-128"/>
                <a:ea typeface="メイリオ" pitchFamily="50" charset="-128"/>
                <a:cs typeface="メイリオ" pitchFamily="50" charset="-128"/>
              </a:rPr>
              <a:t>○算定単位が１月あたりの包括報酬を用います。</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000"/>
              </a:lnSpc>
            </a:pPr>
            <a:r>
              <a:rPr lang="ja-JP" altLang="en-US" sz="1400" dirty="0" smtClean="0">
                <a:solidFill>
                  <a:schemeClr val="tx1"/>
                </a:solidFill>
                <a:latin typeface="メイリオ" pitchFamily="50" charset="-128"/>
                <a:ea typeface="メイリオ" pitchFamily="50" charset="-128"/>
                <a:cs typeface="メイリオ" pitchFamily="50" charset="-128"/>
              </a:rPr>
              <a:t>○また、加算・減算については、現行の介護予防訪問介護・介護予防通所介護と同様です。</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000"/>
              </a:lnSpc>
            </a:pPr>
            <a:r>
              <a:rPr lang="ja-JP" altLang="en-US" sz="1400" dirty="0" smtClean="0">
                <a:solidFill>
                  <a:schemeClr val="tx1"/>
                </a:solidFill>
                <a:latin typeface="メイリオ" pitchFamily="50" charset="-128"/>
                <a:ea typeface="メイリオ" pitchFamily="50" charset="-128"/>
                <a:cs typeface="メイリオ" pitchFamily="50" charset="-128"/>
              </a:rPr>
              <a:t>○国保連合会に請求するサービス種類コードが変更（６１→</a:t>
            </a:r>
            <a:r>
              <a:rPr lang="ja-JP" altLang="en-US" sz="1400" b="1" dirty="0" smtClean="0">
                <a:solidFill>
                  <a:srgbClr val="FF0000"/>
                </a:solidFill>
                <a:latin typeface="メイリオ" pitchFamily="50" charset="-128"/>
                <a:ea typeface="メイリオ" pitchFamily="50" charset="-128"/>
                <a:cs typeface="メイリオ" pitchFamily="50" charset="-128"/>
              </a:rPr>
              <a:t>Ａ１</a:t>
            </a:r>
            <a:r>
              <a:rPr lang="ja-JP" altLang="en-US" sz="1400" dirty="0" smtClean="0">
                <a:solidFill>
                  <a:schemeClr val="tx1"/>
                </a:solidFill>
                <a:latin typeface="メイリオ" pitchFamily="50" charset="-128"/>
                <a:ea typeface="メイリオ" pitchFamily="50" charset="-128"/>
                <a:cs typeface="メイリオ" pitchFamily="50" charset="-128"/>
              </a:rPr>
              <a:t>又は</a:t>
            </a:r>
            <a:r>
              <a:rPr lang="ja-JP" altLang="en-US" sz="1400" b="1" dirty="0" smtClean="0">
                <a:solidFill>
                  <a:srgbClr val="FF0000"/>
                </a:solidFill>
                <a:latin typeface="メイリオ" pitchFamily="50" charset="-128"/>
                <a:ea typeface="メイリオ" pitchFamily="50" charset="-128"/>
                <a:cs typeface="メイリオ" pitchFamily="50" charset="-128"/>
              </a:rPr>
              <a:t>Ａ２</a:t>
            </a:r>
            <a:r>
              <a:rPr lang="ja-JP" altLang="en-US" sz="1400" dirty="0" smtClean="0">
                <a:solidFill>
                  <a:schemeClr val="tx1"/>
                </a:solidFill>
                <a:latin typeface="メイリオ" pitchFamily="50" charset="-128"/>
                <a:ea typeface="メイリオ" pitchFamily="50" charset="-128"/>
                <a:cs typeface="メイリオ" pitchFamily="50" charset="-128"/>
              </a:rPr>
              <a:t>）</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000"/>
              </a:lnSpc>
            </a:pPr>
            <a:r>
              <a:rPr lang="ja-JP" altLang="en-US" sz="1400" dirty="0" smtClean="0">
                <a:solidFill>
                  <a:schemeClr val="tx1"/>
                </a:solidFill>
                <a:latin typeface="メイリオ" pitchFamily="50" charset="-128"/>
                <a:ea typeface="メイリオ" pitchFamily="50" charset="-128"/>
                <a:cs typeface="メイリオ" pitchFamily="50" charset="-128"/>
              </a:rPr>
              <a:t>○１単位あたりの単価　</a:t>
            </a:r>
            <a:r>
              <a:rPr lang="en-US" altLang="ja-JP" sz="1400" dirty="0" smtClean="0">
                <a:solidFill>
                  <a:schemeClr val="tx1"/>
                </a:solidFill>
                <a:latin typeface="メイリオ" pitchFamily="50" charset="-128"/>
                <a:ea typeface="メイリオ" pitchFamily="50" charset="-128"/>
                <a:cs typeface="メイリオ" pitchFamily="50" charset="-128"/>
              </a:rPr>
              <a:t>【</a:t>
            </a:r>
            <a:r>
              <a:rPr lang="en-US" altLang="ja-JP" sz="1400" b="1" dirty="0" smtClean="0">
                <a:solidFill>
                  <a:schemeClr val="tx1"/>
                </a:solidFill>
                <a:latin typeface="メイリオ" pitchFamily="50" charset="-128"/>
                <a:ea typeface="メイリオ" pitchFamily="50" charset="-128"/>
                <a:cs typeface="メイリオ" pitchFamily="50" charset="-128"/>
              </a:rPr>
              <a:t>10.0</a:t>
            </a:r>
            <a:r>
              <a:rPr lang="ja-JP" altLang="en-US" sz="1400" b="1" dirty="0" smtClean="0">
                <a:solidFill>
                  <a:schemeClr val="tx1"/>
                </a:solidFill>
                <a:latin typeface="メイリオ" pitchFamily="50" charset="-128"/>
                <a:ea typeface="メイリオ" pitchFamily="50" charset="-128"/>
                <a:cs typeface="メイリオ" pitchFamily="50" charset="-128"/>
              </a:rPr>
              <a:t>円</a:t>
            </a:r>
            <a:r>
              <a:rPr lang="ja-JP" altLang="en-US" sz="1400" dirty="0" smtClean="0">
                <a:solidFill>
                  <a:schemeClr val="tx1"/>
                </a:solidFill>
                <a:latin typeface="メイリオ" pitchFamily="50" charset="-128"/>
                <a:ea typeface="メイリオ" pitchFamily="50" charset="-128"/>
                <a:cs typeface="メイリオ" pitchFamily="50" charset="-128"/>
              </a:rPr>
              <a:t>（その他地域）</a:t>
            </a:r>
            <a:r>
              <a:rPr lang="en-US" altLang="ja-JP" sz="1400" dirty="0" smtClean="0">
                <a:solidFill>
                  <a:schemeClr val="tx1"/>
                </a:solidFill>
                <a:latin typeface="メイリオ" pitchFamily="50" charset="-128"/>
                <a:ea typeface="メイリオ" pitchFamily="50" charset="-128"/>
                <a:cs typeface="メイリオ" pitchFamily="50" charset="-128"/>
              </a:rPr>
              <a:t>】</a:t>
            </a:r>
            <a:endParaRPr lang="ja-JP" altLang="en-US" sz="1400" dirty="0" smtClean="0">
              <a:solidFill>
                <a:schemeClr val="tx1"/>
              </a:solidFill>
              <a:latin typeface="メイリオ" pitchFamily="50" charset="-128"/>
              <a:ea typeface="メイリオ" pitchFamily="50" charset="-128"/>
              <a:cs typeface="メイリオ"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342492175"/>
              </p:ext>
            </p:extLst>
          </p:nvPr>
        </p:nvGraphicFramePr>
        <p:xfrm>
          <a:off x="413538" y="1880270"/>
          <a:ext cx="8424936" cy="4145280"/>
        </p:xfrm>
        <a:graphic>
          <a:graphicData uri="http://schemas.openxmlformats.org/drawingml/2006/table">
            <a:tbl>
              <a:tblPr firstRow="1" bandRow="1">
                <a:tableStyleId>{5940675A-B579-460E-94D1-54222C63F5DA}</a:tableStyleId>
              </a:tblPr>
              <a:tblGrid>
                <a:gridCol w="2052228"/>
                <a:gridCol w="1260140"/>
                <a:gridCol w="3672408"/>
                <a:gridCol w="1440160"/>
              </a:tblGrid>
              <a:tr h="241264">
                <a:tc>
                  <a:txBody>
                    <a:bodyPr/>
                    <a:lstStyle/>
                    <a:p>
                      <a:pPr algn="ctr"/>
                      <a:r>
                        <a:rPr kumimoji="1" lang="ja-JP" altLang="en-US" sz="1400" dirty="0" smtClean="0">
                          <a:latin typeface="メイリオ" pitchFamily="50" charset="-128"/>
                          <a:ea typeface="メイリオ" pitchFamily="50" charset="-128"/>
                          <a:cs typeface="メイリオ" pitchFamily="50" charset="-128"/>
                        </a:rPr>
                        <a:t>サービス内容の略称</a:t>
                      </a:r>
                      <a:endParaRPr kumimoji="1" lang="ja-JP" altLang="en-US" sz="14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algn="ctr"/>
                      <a:r>
                        <a:rPr kumimoji="1" lang="ja-JP" altLang="en-US" sz="1400" dirty="0" smtClean="0">
                          <a:latin typeface="メイリオ" pitchFamily="50" charset="-128"/>
                          <a:ea typeface="メイリオ" pitchFamily="50" charset="-128"/>
                          <a:cs typeface="メイリオ" pitchFamily="50" charset="-128"/>
                        </a:rPr>
                        <a:t>対　象</a:t>
                      </a:r>
                      <a:endParaRPr kumimoji="1" lang="ja-JP" altLang="en-US" sz="14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algn="ctr"/>
                      <a:r>
                        <a:rPr kumimoji="1" lang="ja-JP" altLang="en-US" sz="1400" dirty="0" smtClean="0">
                          <a:latin typeface="メイリオ" pitchFamily="50" charset="-128"/>
                          <a:ea typeface="メイリオ" pitchFamily="50" charset="-128"/>
                          <a:cs typeface="メイリオ" pitchFamily="50" charset="-128"/>
                        </a:rPr>
                        <a:t>回数等</a:t>
                      </a:r>
                      <a:endParaRPr kumimoji="1" lang="ja-JP" altLang="en-US" sz="14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algn="ctr"/>
                      <a:r>
                        <a:rPr kumimoji="1" lang="ja-JP" altLang="en-US" sz="1400" dirty="0" smtClean="0">
                          <a:latin typeface="メイリオ" pitchFamily="50" charset="-128"/>
                          <a:ea typeface="メイリオ" pitchFamily="50" charset="-128"/>
                          <a:cs typeface="メイリオ" pitchFamily="50" charset="-128"/>
                        </a:rPr>
                        <a:t>算定単位</a:t>
                      </a:r>
                      <a:endParaRPr kumimoji="1" lang="ja-JP" altLang="en-US" sz="14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r>
              <a:tr h="434274">
                <a:tc>
                  <a:txBody>
                    <a:bodyPr/>
                    <a:lstStyle/>
                    <a:p>
                      <a:r>
                        <a:rPr kumimoji="1" lang="ja-JP" altLang="en-US" sz="1400" dirty="0" smtClean="0">
                          <a:latin typeface="メイリオ" pitchFamily="50" charset="-128"/>
                          <a:ea typeface="メイリオ" pitchFamily="50" charset="-128"/>
                          <a:cs typeface="メイリオ" pitchFamily="50" charset="-128"/>
                        </a:rPr>
                        <a:t>訪問型サービス</a:t>
                      </a:r>
                      <a:r>
                        <a:rPr kumimoji="1" lang="en-US" altLang="ja-JP" sz="1400" dirty="0" smtClean="0">
                          <a:latin typeface="メイリオ" pitchFamily="50" charset="-128"/>
                          <a:ea typeface="メイリオ" pitchFamily="50" charset="-128"/>
                          <a:cs typeface="メイリオ" pitchFamily="50" charset="-128"/>
                        </a:rPr>
                        <a:t>Ⅰ</a:t>
                      </a:r>
                      <a:endParaRPr kumimoji="1" lang="ja-JP" altLang="en-US" sz="1400" dirty="0">
                        <a:latin typeface="メイリオ" pitchFamily="50" charset="-128"/>
                        <a:ea typeface="メイリオ" pitchFamily="50" charset="-128"/>
                        <a:cs typeface="メイリオ" pitchFamily="50" charset="-128"/>
                      </a:endParaRPr>
                    </a:p>
                  </a:txBody>
                  <a:tcPr anchor="ctr">
                    <a:noFill/>
                  </a:tcPr>
                </a:tc>
                <a:tc>
                  <a:txBody>
                    <a:bodyPr/>
                    <a:lstStyle/>
                    <a:p>
                      <a:r>
                        <a:rPr kumimoji="1" lang="ja-JP" altLang="en-US" sz="1400" dirty="0" smtClean="0">
                          <a:latin typeface="メイリオ" pitchFamily="50" charset="-128"/>
                          <a:ea typeface="メイリオ" pitchFamily="50" charset="-128"/>
                          <a:cs typeface="メイリオ" pitchFamily="50" charset="-128"/>
                        </a:rPr>
                        <a:t>事業対象者、</a:t>
                      </a:r>
                      <a:endParaRPr kumimoji="1" lang="en-US" altLang="ja-JP" sz="1400" dirty="0" smtClean="0">
                        <a:latin typeface="メイリオ" pitchFamily="50" charset="-128"/>
                        <a:ea typeface="メイリオ" pitchFamily="50" charset="-128"/>
                        <a:cs typeface="メイリオ" pitchFamily="50" charset="-128"/>
                      </a:endParaRPr>
                    </a:p>
                    <a:p>
                      <a:r>
                        <a:rPr kumimoji="1" lang="ja-JP" altLang="en-US" sz="1400" dirty="0" smtClean="0">
                          <a:latin typeface="メイリオ" pitchFamily="50" charset="-128"/>
                          <a:ea typeface="メイリオ" pitchFamily="50" charset="-128"/>
                          <a:cs typeface="メイリオ" pitchFamily="50" charset="-128"/>
                        </a:rPr>
                        <a:t>要支援１・２</a:t>
                      </a:r>
                      <a:endParaRPr kumimoji="1" lang="ja-JP" altLang="en-US" sz="1400" dirty="0">
                        <a:latin typeface="メイリオ" pitchFamily="50" charset="-128"/>
                        <a:ea typeface="メイリオ" pitchFamily="50" charset="-128"/>
                        <a:cs typeface="メイリオ" pitchFamily="50" charset="-128"/>
                      </a:endParaRPr>
                    </a:p>
                  </a:txBody>
                  <a:tcPr anchor="ctr"/>
                </a:tc>
                <a:tc>
                  <a:txBody>
                    <a:bodyPr/>
                    <a:lstStyle/>
                    <a:p>
                      <a:r>
                        <a:rPr kumimoji="1" lang="ja-JP" altLang="en-US" sz="1400" dirty="0" smtClean="0">
                          <a:latin typeface="メイリオ" pitchFamily="50" charset="-128"/>
                          <a:ea typeface="メイリオ" pitchFamily="50" charset="-128"/>
                          <a:cs typeface="メイリオ" pitchFamily="50" charset="-128"/>
                        </a:rPr>
                        <a:t>週</a:t>
                      </a:r>
                      <a:r>
                        <a:rPr kumimoji="1" lang="en-US" altLang="ja-JP" sz="1400" dirty="0" smtClean="0">
                          <a:latin typeface="メイリオ" pitchFamily="50" charset="-128"/>
                          <a:ea typeface="メイリオ" pitchFamily="50" charset="-128"/>
                          <a:cs typeface="メイリオ" pitchFamily="50" charset="-128"/>
                        </a:rPr>
                        <a:t>1</a:t>
                      </a:r>
                      <a:r>
                        <a:rPr kumimoji="1" lang="ja-JP" altLang="en-US" sz="1400" dirty="0" smtClean="0">
                          <a:latin typeface="メイリオ" pitchFamily="50" charset="-128"/>
                          <a:ea typeface="メイリオ" pitchFamily="50" charset="-128"/>
                          <a:cs typeface="メイリオ" pitchFamily="50" charset="-128"/>
                        </a:rPr>
                        <a:t>回程度（包括報酬）</a:t>
                      </a:r>
                      <a:endParaRPr kumimoji="1" lang="ja-JP" altLang="en-US" sz="1400" dirty="0">
                        <a:latin typeface="メイリオ" pitchFamily="50" charset="-128"/>
                        <a:ea typeface="メイリオ" pitchFamily="50" charset="-128"/>
                        <a:cs typeface="メイリオ" pitchFamily="50" charset="-128"/>
                      </a:endParaRPr>
                    </a:p>
                  </a:txBody>
                  <a:tcPr anchor="ctr"/>
                </a:tc>
                <a:tc>
                  <a:txBody>
                    <a:bodyPr/>
                    <a:lstStyle/>
                    <a:p>
                      <a:r>
                        <a:rPr kumimoji="1" lang="en-US" altLang="ja-JP" sz="1400" dirty="0" smtClean="0">
                          <a:latin typeface="メイリオ" pitchFamily="50" charset="-128"/>
                          <a:ea typeface="メイリオ" pitchFamily="50" charset="-128"/>
                          <a:cs typeface="メイリオ" pitchFamily="50" charset="-128"/>
                        </a:rPr>
                        <a:t>1</a:t>
                      </a:r>
                      <a:r>
                        <a:rPr kumimoji="1" lang="ja-JP" altLang="en-US" sz="1400" dirty="0" smtClean="0">
                          <a:latin typeface="メイリオ" pitchFamily="50" charset="-128"/>
                          <a:ea typeface="メイリオ" pitchFamily="50" charset="-128"/>
                          <a:cs typeface="メイリオ" pitchFamily="50" charset="-128"/>
                        </a:rPr>
                        <a:t>月につき</a:t>
                      </a:r>
                      <a:endParaRPr kumimoji="1" lang="en-US" altLang="ja-JP" sz="1400" dirty="0" smtClean="0">
                        <a:latin typeface="メイリオ" pitchFamily="50" charset="-128"/>
                        <a:ea typeface="メイリオ" pitchFamily="50" charset="-128"/>
                        <a:cs typeface="メイリオ" pitchFamily="50" charset="-128"/>
                      </a:endParaRPr>
                    </a:p>
                    <a:p>
                      <a:r>
                        <a:rPr kumimoji="1" lang="ja-JP" altLang="en-US" sz="1400" dirty="0" smtClean="0">
                          <a:latin typeface="メイリオ" pitchFamily="50" charset="-128"/>
                          <a:ea typeface="メイリオ" pitchFamily="50" charset="-128"/>
                          <a:cs typeface="メイリオ" pitchFamily="50" charset="-128"/>
                        </a:rPr>
                        <a:t>　</a:t>
                      </a:r>
                      <a:r>
                        <a:rPr kumimoji="1" lang="en-US" altLang="ja-JP" sz="1600" b="1" dirty="0" smtClean="0">
                          <a:latin typeface="メイリオ" pitchFamily="50" charset="-128"/>
                          <a:ea typeface="メイリオ" pitchFamily="50" charset="-128"/>
                          <a:cs typeface="メイリオ" pitchFamily="50" charset="-128"/>
                        </a:rPr>
                        <a:t>1,168</a:t>
                      </a:r>
                      <a:r>
                        <a:rPr kumimoji="1" lang="ja-JP" altLang="en-US" sz="1600" b="1" dirty="0" smtClean="0">
                          <a:latin typeface="メイリオ" pitchFamily="50" charset="-128"/>
                          <a:ea typeface="メイリオ" pitchFamily="50" charset="-128"/>
                          <a:cs typeface="メイリオ" pitchFamily="50" charset="-128"/>
                        </a:rPr>
                        <a:t>単位</a:t>
                      </a:r>
                      <a:endParaRPr kumimoji="1" lang="ja-JP" altLang="en-US" sz="1600" b="1" dirty="0">
                        <a:latin typeface="メイリオ" pitchFamily="50" charset="-128"/>
                        <a:ea typeface="メイリオ" pitchFamily="50" charset="-128"/>
                        <a:cs typeface="メイリオ" pitchFamily="50" charset="-128"/>
                      </a:endParaRPr>
                    </a:p>
                  </a:txBody>
                  <a:tcPr anchor="ctr"/>
                </a:tc>
              </a:tr>
              <a:tr h="434274">
                <a:tc>
                  <a:txBody>
                    <a:bodyPr/>
                    <a:lstStyle/>
                    <a:p>
                      <a:r>
                        <a:rPr kumimoji="1" lang="ja-JP" altLang="en-US" sz="1400" dirty="0" smtClean="0">
                          <a:latin typeface="メイリオ" pitchFamily="50" charset="-128"/>
                          <a:ea typeface="メイリオ" pitchFamily="50" charset="-128"/>
                          <a:cs typeface="メイリオ" pitchFamily="50" charset="-128"/>
                        </a:rPr>
                        <a:t>訪問型サービス</a:t>
                      </a:r>
                      <a:r>
                        <a:rPr kumimoji="1" lang="en-US" altLang="ja-JP" sz="1400" dirty="0" smtClean="0">
                          <a:latin typeface="メイリオ" pitchFamily="50" charset="-128"/>
                          <a:ea typeface="メイリオ" pitchFamily="50" charset="-128"/>
                          <a:cs typeface="メイリオ" pitchFamily="50" charset="-128"/>
                        </a:rPr>
                        <a:t>Ⅱ</a:t>
                      </a:r>
                      <a:endParaRPr kumimoji="1" lang="ja-JP" altLang="en-US" sz="1400" dirty="0">
                        <a:latin typeface="メイリオ" pitchFamily="50" charset="-128"/>
                        <a:ea typeface="メイリオ" pitchFamily="50" charset="-128"/>
                        <a:cs typeface="メイリオ" pitchFamily="50" charset="-128"/>
                      </a:endParaRPr>
                    </a:p>
                  </a:txBody>
                  <a:tcPr anchor="ctr">
                    <a:noFill/>
                  </a:tcPr>
                </a:tc>
                <a:tc>
                  <a:txBody>
                    <a:bodyPr/>
                    <a:lstStyle/>
                    <a:p>
                      <a:r>
                        <a:rPr kumimoji="1" lang="ja-JP" altLang="en-US" sz="1400" dirty="0" smtClean="0">
                          <a:latin typeface="メイリオ" pitchFamily="50" charset="-128"/>
                          <a:ea typeface="メイリオ" pitchFamily="50" charset="-128"/>
                          <a:cs typeface="メイリオ" pitchFamily="50" charset="-128"/>
                        </a:rPr>
                        <a:t>事業対象者、</a:t>
                      </a:r>
                      <a:endParaRPr kumimoji="1" lang="en-US" altLang="ja-JP" sz="1400" dirty="0" smtClean="0">
                        <a:latin typeface="メイリオ" pitchFamily="50" charset="-128"/>
                        <a:ea typeface="メイリオ" pitchFamily="50" charset="-128"/>
                        <a:cs typeface="メイリオ" pitchFamily="50" charset="-128"/>
                      </a:endParaRPr>
                    </a:p>
                    <a:p>
                      <a:r>
                        <a:rPr kumimoji="1" lang="ja-JP" altLang="en-US" sz="1400" dirty="0" smtClean="0">
                          <a:latin typeface="メイリオ" pitchFamily="50" charset="-128"/>
                          <a:ea typeface="メイリオ" pitchFamily="50" charset="-128"/>
                          <a:cs typeface="メイリオ" pitchFamily="50" charset="-128"/>
                        </a:rPr>
                        <a:t>要支援１・２</a:t>
                      </a:r>
                    </a:p>
                  </a:txBody>
                  <a:tcPr anchor="ctr"/>
                </a:tc>
                <a:tc>
                  <a:txBody>
                    <a:bodyPr/>
                    <a:lstStyle/>
                    <a:p>
                      <a:r>
                        <a:rPr kumimoji="1" lang="ja-JP" altLang="en-US" sz="1400" dirty="0" smtClean="0">
                          <a:latin typeface="メイリオ" pitchFamily="50" charset="-128"/>
                          <a:ea typeface="メイリオ" pitchFamily="50" charset="-128"/>
                          <a:cs typeface="メイリオ" pitchFamily="50" charset="-128"/>
                        </a:rPr>
                        <a:t>週</a:t>
                      </a:r>
                      <a:r>
                        <a:rPr kumimoji="1" lang="en-US" altLang="ja-JP" sz="1400" dirty="0" smtClean="0">
                          <a:latin typeface="メイリオ" pitchFamily="50" charset="-128"/>
                          <a:ea typeface="メイリオ" pitchFamily="50" charset="-128"/>
                          <a:cs typeface="メイリオ" pitchFamily="50" charset="-128"/>
                        </a:rPr>
                        <a:t>2</a:t>
                      </a:r>
                      <a:r>
                        <a:rPr kumimoji="1" lang="ja-JP" altLang="en-US" sz="1400" dirty="0" smtClean="0">
                          <a:latin typeface="メイリオ" pitchFamily="50" charset="-128"/>
                          <a:ea typeface="メイリオ" pitchFamily="50" charset="-128"/>
                          <a:cs typeface="メイリオ" pitchFamily="50" charset="-128"/>
                        </a:rPr>
                        <a:t>回程度（包括報酬）</a:t>
                      </a:r>
                      <a:endParaRPr kumimoji="1" lang="en-US" altLang="ja-JP" sz="1400" dirty="0" smtClean="0">
                        <a:latin typeface="メイリオ" pitchFamily="50" charset="-128"/>
                        <a:ea typeface="メイリオ" pitchFamily="50" charset="-128"/>
                        <a:cs typeface="メイリオ" pitchFamily="50" charset="-128"/>
                      </a:endParaRPr>
                    </a:p>
                  </a:txBody>
                  <a:tcPr anchor="ctr"/>
                </a:tc>
                <a:tc>
                  <a:txBody>
                    <a:bodyPr/>
                    <a:lstStyle/>
                    <a:p>
                      <a:r>
                        <a:rPr kumimoji="1" lang="en-US" altLang="ja-JP" sz="1400" dirty="0" smtClean="0">
                          <a:latin typeface="メイリオ" pitchFamily="50" charset="-128"/>
                          <a:ea typeface="メイリオ" pitchFamily="50" charset="-128"/>
                          <a:cs typeface="メイリオ" pitchFamily="50" charset="-128"/>
                        </a:rPr>
                        <a:t>1</a:t>
                      </a:r>
                      <a:r>
                        <a:rPr kumimoji="1" lang="ja-JP" altLang="en-US" sz="1400" dirty="0" smtClean="0">
                          <a:latin typeface="メイリオ" pitchFamily="50" charset="-128"/>
                          <a:ea typeface="メイリオ" pitchFamily="50" charset="-128"/>
                          <a:cs typeface="メイリオ" pitchFamily="50" charset="-128"/>
                        </a:rPr>
                        <a:t>月につき</a:t>
                      </a:r>
                      <a:endParaRPr kumimoji="1" lang="en-US" altLang="ja-JP" sz="1400" dirty="0" smtClean="0">
                        <a:latin typeface="メイリオ" pitchFamily="50" charset="-128"/>
                        <a:ea typeface="メイリオ" pitchFamily="50" charset="-128"/>
                        <a:cs typeface="メイリオ" pitchFamily="50" charset="-128"/>
                      </a:endParaRPr>
                    </a:p>
                    <a:p>
                      <a:r>
                        <a:rPr kumimoji="1" lang="ja-JP" altLang="en-US" sz="1400" dirty="0" smtClean="0">
                          <a:latin typeface="メイリオ" pitchFamily="50" charset="-128"/>
                          <a:ea typeface="メイリオ" pitchFamily="50" charset="-128"/>
                          <a:cs typeface="メイリオ" pitchFamily="50" charset="-128"/>
                        </a:rPr>
                        <a:t>　</a:t>
                      </a:r>
                      <a:r>
                        <a:rPr kumimoji="1" lang="en-US" altLang="ja-JP" sz="1600" b="1" dirty="0" smtClean="0">
                          <a:latin typeface="メイリオ" pitchFamily="50" charset="-128"/>
                          <a:ea typeface="メイリオ" pitchFamily="50" charset="-128"/>
                          <a:cs typeface="メイリオ" pitchFamily="50" charset="-128"/>
                        </a:rPr>
                        <a:t>2,335</a:t>
                      </a:r>
                      <a:r>
                        <a:rPr kumimoji="1" lang="ja-JP" altLang="en-US" sz="1600" b="1" dirty="0" smtClean="0">
                          <a:latin typeface="メイリオ" pitchFamily="50" charset="-128"/>
                          <a:ea typeface="メイリオ" pitchFamily="50" charset="-128"/>
                          <a:cs typeface="メイリオ" pitchFamily="50" charset="-128"/>
                        </a:rPr>
                        <a:t>単位</a:t>
                      </a:r>
                      <a:endParaRPr kumimoji="1" lang="ja-JP" altLang="en-US" sz="1600" b="1" dirty="0">
                        <a:latin typeface="メイリオ" pitchFamily="50" charset="-128"/>
                        <a:ea typeface="メイリオ" pitchFamily="50" charset="-128"/>
                        <a:cs typeface="メイリオ" pitchFamily="50" charset="-128"/>
                      </a:endParaRPr>
                    </a:p>
                  </a:txBody>
                  <a:tcPr anchor="ctr"/>
                </a:tc>
              </a:tr>
              <a:tr h="434274">
                <a:tc>
                  <a:txBody>
                    <a:bodyPr/>
                    <a:lstStyle/>
                    <a:p>
                      <a:r>
                        <a:rPr kumimoji="1" lang="ja-JP" altLang="en-US" sz="1400" dirty="0" smtClean="0">
                          <a:latin typeface="メイリオ" pitchFamily="50" charset="-128"/>
                          <a:ea typeface="メイリオ" pitchFamily="50" charset="-128"/>
                          <a:cs typeface="メイリオ" pitchFamily="50" charset="-128"/>
                        </a:rPr>
                        <a:t>訪問型サービス</a:t>
                      </a:r>
                      <a:r>
                        <a:rPr kumimoji="1" lang="en-US" altLang="ja-JP" sz="1400" dirty="0" smtClean="0">
                          <a:latin typeface="メイリオ" pitchFamily="50" charset="-128"/>
                          <a:ea typeface="メイリオ" pitchFamily="50" charset="-128"/>
                          <a:cs typeface="メイリオ" pitchFamily="50" charset="-128"/>
                        </a:rPr>
                        <a:t>Ⅲ</a:t>
                      </a:r>
                      <a:endParaRPr kumimoji="1" lang="ja-JP" altLang="en-US" sz="1400" dirty="0">
                        <a:latin typeface="メイリオ" pitchFamily="50" charset="-128"/>
                        <a:ea typeface="メイリオ" pitchFamily="50" charset="-128"/>
                        <a:cs typeface="メイリオ" pitchFamily="50" charset="-128"/>
                      </a:endParaRPr>
                    </a:p>
                  </a:txBody>
                  <a:tcPr anchor="ctr">
                    <a:noFill/>
                  </a:tcPr>
                </a:tc>
                <a:tc>
                  <a:txBody>
                    <a:bodyPr/>
                    <a:lstStyle/>
                    <a:p>
                      <a:r>
                        <a:rPr kumimoji="1" lang="ja-JP" altLang="en-US" sz="1400" dirty="0" smtClean="0">
                          <a:latin typeface="メイリオ" pitchFamily="50" charset="-128"/>
                          <a:ea typeface="メイリオ" pitchFamily="50" charset="-128"/>
                          <a:cs typeface="メイリオ" pitchFamily="50" charset="-128"/>
                        </a:rPr>
                        <a:t>事業対象者、</a:t>
                      </a:r>
                      <a:endParaRPr kumimoji="1" lang="en-US" altLang="ja-JP" sz="1400" dirty="0" smtClean="0">
                        <a:latin typeface="メイリオ" pitchFamily="50" charset="-128"/>
                        <a:ea typeface="メイリオ" pitchFamily="50" charset="-128"/>
                        <a:cs typeface="メイリオ" pitchFamily="50" charset="-128"/>
                      </a:endParaRPr>
                    </a:p>
                    <a:p>
                      <a:r>
                        <a:rPr kumimoji="1" lang="ja-JP" altLang="en-US" sz="1400" dirty="0" smtClean="0">
                          <a:latin typeface="メイリオ" pitchFamily="50" charset="-128"/>
                          <a:ea typeface="メイリオ" pitchFamily="50" charset="-128"/>
                          <a:cs typeface="メイリオ" pitchFamily="50" charset="-128"/>
                        </a:rPr>
                        <a:t>要支援２</a:t>
                      </a:r>
                    </a:p>
                  </a:txBody>
                  <a:tcPr anchor="ctr"/>
                </a:tc>
                <a:tc>
                  <a:txBody>
                    <a:bodyPr/>
                    <a:lstStyle/>
                    <a:p>
                      <a:r>
                        <a:rPr kumimoji="1" lang="ja-JP" altLang="en-US" sz="1400" dirty="0" smtClean="0">
                          <a:latin typeface="メイリオ" pitchFamily="50" charset="-128"/>
                          <a:ea typeface="メイリオ" pitchFamily="50" charset="-128"/>
                          <a:cs typeface="メイリオ" pitchFamily="50" charset="-128"/>
                        </a:rPr>
                        <a:t>週</a:t>
                      </a:r>
                      <a:r>
                        <a:rPr kumimoji="1" lang="en-US" altLang="ja-JP" sz="1400" dirty="0" smtClean="0">
                          <a:latin typeface="メイリオ" pitchFamily="50" charset="-128"/>
                          <a:ea typeface="メイリオ" pitchFamily="50" charset="-128"/>
                          <a:cs typeface="メイリオ" pitchFamily="50" charset="-128"/>
                        </a:rPr>
                        <a:t>2</a:t>
                      </a:r>
                      <a:r>
                        <a:rPr kumimoji="1" lang="ja-JP" altLang="en-US" sz="1400" dirty="0" smtClean="0">
                          <a:latin typeface="メイリオ" pitchFamily="50" charset="-128"/>
                          <a:ea typeface="メイリオ" pitchFamily="50" charset="-128"/>
                          <a:cs typeface="メイリオ" pitchFamily="50" charset="-128"/>
                        </a:rPr>
                        <a:t>回を超える程度（包括報酬）</a:t>
                      </a:r>
                      <a:endParaRPr kumimoji="1" lang="en-US" altLang="ja-JP" sz="1400" dirty="0" smtClean="0">
                        <a:latin typeface="メイリオ" pitchFamily="50" charset="-128"/>
                        <a:ea typeface="メイリオ" pitchFamily="50" charset="-128"/>
                        <a:cs typeface="メイリオ" pitchFamily="50" charset="-128"/>
                      </a:endParaRPr>
                    </a:p>
                  </a:txBody>
                  <a:tcPr anchor="ctr"/>
                </a:tc>
                <a:tc>
                  <a:txBody>
                    <a:bodyPr/>
                    <a:lstStyle/>
                    <a:p>
                      <a:r>
                        <a:rPr kumimoji="1" lang="en-US" altLang="ja-JP" sz="1400" dirty="0" smtClean="0">
                          <a:latin typeface="メイリオ" pitchFamily="50" charset="-128"/>
                          <a:ea typeface="メイリオ" pitchFamily="50" charset="-128"/>
                          <a:cs typeface="メイリオ" pitchFamily="50" charset="-128"/>
                        </a:rPr>
                        <a:t>1</a:t>
                      </a:r>
                      <a:r>
                        <a:rPr kumimoji="1" lang="ja-JP" altLang="en-US" sz="1400" dirty="0" smtClean="0">
                          <a:latin typeface="メイリオ" pitchFamily="50" charset="-128"/>
                          <a:ea typeface="メイリオ" pitchFamily="50" charset="-128"/>
                          <a:cs typeface="メイリオ" pitchFamily="50" charset="-128"/>
                        </a:rPr>
                        <a:t>月につき</a:t>
                      </a:r>
                      <a:endParaRPr kumimoji="1" lang="en-US" altLang="ja-JP" sz="1400" dirty="0" smtClean="0">
                        <a:latin typeface="メイリオ" pitchFamily="50" charset="-128"/>
                        <a:ea typeface="メイリオ" pitchFamily="50" charset="-128"/>
                        <a:cs typeface="メイリオ" pitchFamily="50" charset="-128"/>
                      </a:endParaRPr>
                    </a:p>
                    <a:p>
                      <a:r>
                        <a:rPr kumimoji="1" lang="ja-JP" altLang="en-US" sz="1400" dirty="0" smtClean="0">
                          <a:latin typeface="メイリオ" pitchFamily="50" charset="-128"/>
                          <a:ea typeface="メイリオ" pitchFamily="50" charset="-128"/>
                          <a:cs typeface="メイリオ" pitchFamily="50" charset="-128"/>
                        </a:rPr>
                        <a:t>　</a:t>
                      </a:r>
                      <a:r>
                        <a:rPr kumimoji="1" lang="en-US" altLang="ja-JP" sz="1600" b="1" dirty="0" smtClean="0">
                          <a:latin typeface="メイリオ" pitchFamily="50" charset="-128"/>
                          <a:ea typeface="メイリオ" pitchFamily="50" charset="-128"/>
                          <a:cs typeface="メイリオ" pitchFamily="50" charset="-128"/>
                        </a:rPr>
                        <a:t>3,704</a:t>
                      </a:r>
                      <a:r>
                        <a:rPr kumimoji="1" lang="ja-JP" altLang="en-US" sz="1600" b="1" dirty="0" smtClean="0">
                          <a:latin typeface="メイリオ" pitchFamily="50" charset="-128"/>
                          <a:ea typeface="メイリオ" pitchFamily="50" charset="-128"/>
                          <a:cs typeface="メイリオ" pitchFamily="50" charset="-128"/>
                        </a:rPr>
                        <a:t>単位</a:t>
                      </a:r>
                      <a:endParaRPr kumimoji="1" lang="ja-JP" altLang="en-US" sz="1600" b="1" dirty="0">
                        <a:latin typeface="メイリオ" pitchFamily="50" charset="-128"/>
                        <a:ea typeface="メイリオ" pitchFamily="50" charset="-128"/>
                        <a:cs typeface="メイリオ" pitchFamily="50" charset="-128"/>
                      </a:endParaRPr>
                    </a:p>
                  </a:txBody>
                  <a:tcPr anchor="ctr"/>
                </a:tc>
              </a:tr>
              <a:tr h="434274">
                <a:tc>
                  <a:txBody>
                    <a:bodyPr/>
                    <a:lstStyle/>
                    <a:p>
                      <a:r>
                        <a:rPr kumimoji="1" lang="ja-JP" altLang="en-US" sz="1400" b="0" dirty="0" smtClean="0">
                          <a:solidFill>
                            <a:srgbClr val="0070C0"/>
                          </a:solidFill>
                          <a:latin typeface="メイリオ" pitchFamily="50" charset="-128"/>
                          <a:ea typeface="メイリオ" pitchFamily="50" charset="-128"/>
                          <a:cs typeface="メイリオ" pitchFamily="50" charset="-128"/>
                        </a:rPr>
                        <a:t>訪問型サービス</a:t>
                      </a:r>
                      <a:r>
                        <a:rPr kumimoji="1" lang="en-US" altLang="ja-JP" sz="1400" b="0" dirty="0" smtClean="0">
                          <a:solidFill>
                            <a:srgbClr val="0070C0"/>
                          </a:solidFill>
                          <a:latin typeface="メイリオ" pitchFamily="50" charset="-128"/>
                          <a:ea typeface="メイリオ" pitchFamily="50" charset="-128"/>
                          <a:cs typeface="メイリオ" pitchFamily="50" charset="-128"/>
                        </a:rPr>
                        <a:t>Ⅳ</a:t>
                      </a:r>
                      <a:endParaRPr kumimoji="1" lang="ja-JP" altLang="en-US" sz="1400" b="0" dirty="0">
                        <a:solidFill>
                          <a:srgbClr val="0070C0"/>
                        </a:solidFill>
                        <a:latin typeface="メイリオ" pitchFamily="50" charset="-128"/>
                        <a:ea typeface="メイリオ" pitchFamily="50" charset="-128"/>
                        <a:cs typeface="メイリオ" pitchFamily="50" charset="-128"/>
                      </a:endParaRPr>
                    </a:p>
                  </a:txBody>
                  <a:tcPr anchor="ctr">
                    <a:solidFill>
                      <a:schemeClr val="bg1">
                        <a:lumMod val="85000"/>
                      </a:schemeClr>
                    </a:solidFill>
                  </a:tcPr>
                </a:tc>
                <a:tc>
                  <a:txBody>
                    <a:bodyPr/>
                    <a:lstStyle/>
                    <a:p>
                      <a:r>
                        <a:rPr kumimoji="1" lang="ja-JP" altLang="en-US" sz="1400" dirty="0" smtClean="0">
                          <a:solidFill>
                            <a:srgbClr val="0070C0"/>
                          </a:solidFill>
                          <a:latin typeface="メイリオ" pitchFamily="50" charset="-128"/>
                          <a:ea typeface="メイリオ" pitchFamily="50" charset="-128"/>
                          <a:cs typeface="メイリオ" pitchFamily="50" charset="-128"/>
                        </a:rPr>
                        <a:t>事業対象者、</a:t>
                      </a:r>
                      <a:endParaRPr kumimoji="1" lang="en-US" altLang="ja-JP" sz="1400" dirty="0" smtClean="0">
                        <a:solidFill>
                          <a:srgbClr val="0070C0"/>
                        </a:solidFill>
                        <a:latin typeface="メイリオ" pitchFamily="50" charset="-128"/>
                        <a:ea typeface="メイリオ" pitchFamily="50" charset="-128"/>
                        <a:cs typeface="メイリオ" pitchFamily="50" charset="-128"/>
                      </a:endParaRPr>
                    </a:p>
                    <a:p>
                      <a:r>
                        <a:rPr kumimoji="1" lang="ja-JP" altLang="en-US" sz="1400" dirty="0" smtClean="0">
                          <a:solidFill>
                            <a:srgbClr val="0070C0"/>
                          </a:solidFill>
                          <a:latin typeface="メイリオ" pitchFamily="50" charset="-128"/>
                          <a:ea typeface="メイリオ" pitchFamily="50" charset="-128"/>
                          <a:cs typeface="メイリオ" pitchFamily="50" charset="-128"/>
                        </a:rPr>
                        <a:t>要支援１・２</a:t>
                      </a:r>
                    </a:p>
                  </a:txBody>
                  <a:tcPr anchor="ctr">
                    <a:solidFill>
                      <a:schemeClr val="bg1">
                        <a:lumMod val="85000"/>
                      </a:schemeClr>
                    </a:solidFill>
                  </a:tcPr>
                </a:tc>
                <a:tc>
                  <a:txBody>
                    <a:bodyPr/>
                    <a:lstStyle/>
                    <a:p>
                      <a:r>
                        <a:rPr kumimoji="1" lang="ja-JP" altLang="en-US" sz="1400" dirty="0" smtClean="0">
                          <a:solidFill>
                            <a:srgbClr val="0070C0"/>
                          </a:solidFill>
                          <a:latin typeface="メイリオ" pitchFamily="50" charset="-128"/>
                          <a:ea typeface="メイリオ" pitchFamily="50" charset="-128"/>
                          <a:cs typeface="メイリオ" pitchFamily="50" charset="-128"/>
                        </a:rPr>
                        <a:t>週</a:t>
                      </a:r>
                      <a:r>
                        <a:rPr kumimoji="1" lang="en-US" altLang="ja-JP" sz="1400" dirty="0" smtClean="0">
                          <a:solidFill>
                            <a:srgbClr val="0070C0"/>
                          </a:solidFill>
                          <a:latin typeface="メイリオ" pitchFamily="50" charset="-128"/>
                          <a:ea typeface="メイリオ" pitchFamily="50" charset="-128"/>
                          <a:cs typeface="メイリオ" pitchFamily="50" charset="-128"/>
                        </a:rPr>
                        <a:t>1</a:t>
                      </a:r>
                      <a:r>
                        <a:rPr kumimoji="1" lang="ja-JP" altLang="en-US" sz="1400" dirty="0" smtClean="0">
                          <a:solidFill>
                            <a:srgbClr val="0070C0"/>
                          </a:solidFill>
                          <a:latin typeface="メイリオ" pitchFamily="50" charset="-128"/>
                          <a:ea typeface="メイリオ" pitchFamily="50" charset="-128"/>
                          <a:cs typeface="メイリオ" pitchFamily="50" charset="-128"/>
                        </a:rPr>
                        <a:t>回程度</a:t>
                      </a:r>
                      <a:endParaRPr kumimoji="1" lang="en-US" altLang="ja-JP" sz="1400" dirty="0" smtClean="0">
                        <a:solidFill>
                          <a:srgbClr val="0070C0"/>
                        </a:solidFill>
                        <a:latin typeface="メイリオ" pitchFamily="50" charset="-128"/>
                        <a:ea typeface="メイリオ" pitchFamily="50" charset="-128"/>
                        <a:cs typeface="メイリオ" pitchFamily="50" charset="-128"/>
                      </a:endParaRPr>
                    </a:p>
                    <a:p>
                      <a:r>
                        <a:rPr kumimoji="1" lang="en-US" altLang="ja-JP" sz="1400" dirty="0" smtClean="0">
                          <a:solidFill>
                            <a:srgbClr val="0070C0"/>
                          </a:solidFill>
                          <a:latin typeface="メイリオ" pitchFamily="50" charset="-128"/>
                          <a:ea typeface="メイリオ" pitchFamily="50" charset="-128"/>
                          <a:cs typeface="メイリオ" pitchFamily="50" charset="-128"/>
                        </a:rPr>
                        <a:t>1</a:t>
                      </a:r>
                      <a:r>
                        <a:rPr kumimoji="1" lang="ja-JP" altLang="en-US" sz="1400" dirty="0" smtClean="0">
                          <a:solidFill>
                            <a:srgbClr val="0070C0"/>
                          </a:solidFill>
                          <a:latin typeface="メイリオ" pitchFamily="50" charset="-128"/>
                          <a:ea typeface="メイリオ" pitchFamily="50" charset="-128"/>
                          <a:cs typeface="メイリオ" pitchFamily="50" charset="-128"/>
                        </a:rPr>
                        <a:t>月の中で全部で</a:t>
                      </a:r>
                      <a:r>
                        <a:rPr kumimoji="1" lang="en-US" altLang="ja-JP" sz="1400" dirty="0" smtClean="0">
                          <a:solidFill>
                            <a:srgbClr val="0070C0"/>
                          </a:solidFill>
                          <a:latin typeface="メイリオ" pitchFamily="50" charset="-128"/>
                          <a:ea typeface="メイリオ" pitchFamily="50" charset="-128"/>
                          <a:cs typeface="メイリオ" pitchFamily="50" charset="-128"/>
                        </a:rPr>
                        <a:t>4</a:t>
                      </a:r>
                      <a:r>
                        <a:rPr kumimoji="1" lang="ja-JP" altLang="en-US" sz="1400" dirty="0" smtClean="0">
                          <a:solidFill>
                            <a:srgbClr val="0070C0"/>
                          </a:solidFill>
                          <a:latin typeface="メイリオ" pitchFamily="50" charset="-128"/>
                          <a:ea typeface="メイリオ" pitchFamily="50" charset="-128"/>
                          <a:cs typeface="メイリオ" pitchFamily="50" charset="-128"/>
                        </a:rPr>
                        <a:t>回までだった場合</a:t>
                      </a:r>
                      <a:endParaRPr kumimoji="1" lang="ja-JP" altLang="en-US" sz="1400" dirty="0">
                        <a:solidFill>
                          <a:srgbClr val="0070C0"/>
                        </a:solidFill>
                        <a:latin typeface="メイリオ" pitchFamily="50" charset="-128"/>
                        <a:ea typeface="メイリオ" pitchFamily="50" charset="-128"/>
                        <a:cs typeface="メイリオ" pitchFamily="50" charset="-128"/>
                      </a:endParaRPr>
                    </a:p>
                  </a:txBody>
                  <a:tcPr anchor="ctr">
                    <a:solidFill>
                      <a:schemeClr val="bg1">
                        <a:lumMod val="85000"/>
                      </a:schemeClr>
                    </a:solidFill>
                  </a:tcPr>
                </a:tc>
                <a:tc>
                  <a:txBody>
                    <a:bodyPr/>
                    <a:lstStyle/>
                    <a:p>
                      <a:r>
                        <a:rPr kumimoji="1" lang="en-US" altLang="ja-JP" sz="1400" dirty="0" smtClean="0">
                          <a:solidFill>
                            <a:srgbClr val="0070C0"/>
                          </a:solidFill>
                          <a:latin typeface="メイリオ" pitchFamily="50" charset="-128"/>
                          <a:ea typeface="メイリオ" pitchFamily="50" charset="-128"/>
                          <a:cs typeface="メイリオ" pitchFamily="50" charset="-128"/>
                        </a:rPr>
                        <a:t>1</a:t>
                      </a:r>
                      <a:r>
                        <a:rPr kumimoji="1" lang="ja-JP" altLang="en-US" sz="1400" dirty="0" smtClean="0">
                          <a:solidFill>
                            <a:srgbClr val="0070C0"/>
                          </a:solidFill>
                          <a:latin typeface="メイリオ" pitchFamily="50" charset="-128"/>
                          <a:ea typeface="メイリオ" pitchFamily="50" charset="-128"/>
                          <a:cs typeface="メイリオ" pitchFamily="50" charset="-128"/>
                        </a:rPr>
                        <a:t>回あたり</a:t>
                      </a:r>
                      <a:endParaRPr kumimoji="1" lang="en-US" altLang="ja-JP" sz="1400" dirty="0" smtClean="0">
                        <a:solidFill>
                          <a:srgbClr val="0070C0"/>
                        </a:solidFill>
                        <a:latin typeface="メイリオ" pitchFamily="50" charset="-128"/>
                        <a:ea typeface="メイリオ" pitchFamily="50" charset="-128"/>
                        <a:cs typeface="メイリオ" pitchFamily="50" charset="-128"/>
                      </a:endParaRPr>
                    </a:p>
                    <a:p>
                      <a:r>
                        <a:rPr kumimoji="1" lang="ja-JP" altLang="en-US" sz="1400" dirty="0" smtClean="0">
                          <a:solidFill>
                            <a:srgbClr val="0070C0"/>
                          </a:solidFill>
                          <a:latin typeface="メイリオ" pitchFamily="50" charset="-128"/>
                          <a:ea typeface="メイリオ" pitchFamily="50" charset="-128"/>
                          <a:cs typeface="メイリオ" pitchFamily="50" charset="-128"/>
                        </a:rPr>
                        <a:t>　</a:t>
                      </a:r>
                      <a:r>
                        <a:rPr kumimoji="1" lang="ja-JP" altLang="en-US" sz="1600" b="1" dirty="0" smtClean="0">
                          <a:solidFill>
                            <a:srgbClr val="0070C0"/>
                          </a:solidFill>
                          <a:latin typeface="メイリオ" pitchFamily="50" charset="-128"/>
                          <a:ea typeface="メイリオ" pitchFamily="50" charset="-128"/>
                          <a:cs typeface="メイリオ" pitchFamily="50" charset="-128"/>
                        </a:rPr>
                        <a:t>  </a:t>
                      </a:r>
                      <a:r>
                        <a:rPr kumimoji="1" lang="en-US" altLang="ja-JP" sz="1600" b="1" dirty="0" smtClean="0">
                          <a:solidFill>
                            <a:srgbClr val="0070C0"/>
                          </a:solidFill>
                          <a:latin typeface="メイリオ" pitchFamily="50" charset="-128"/>
                          <a:ea typeface="メイリオ" pitchFamily="50" charset="-128"/>
                          <a:cs typeface="メイリオ" pitchFamily="50" charset="-128"/>
                        </a:rPr>
                        <a:t>266</a:t>
                      </a:r>
                      <a:r>
                        <a:rPr kumimoji="1" lang="ja-JP" altLang="en-US" sz="1600" b="1" dirty="0" smtClean="0">
                          <a:solidFill>
                            <a:srgbClr val="0070C0"/>
                          </a:solidFill>
                          <a:latin typeface="メイリオ" pitchFamily="50" charset="-128"/>
                          <a:ea typeface="メイリオ" pitchFamily="50" charset="-128"/>
                          <a:cs typeface="メイリオ" pitchFamily="50" charset="-128"/>
                        </a:rPr>
                        <a:t>単位</a:t>
                      </a:r>
                      <a:endParaRPr kumimoji="1" lang="ja-JP" altLang="en-US" sz="1600" b="1" dirty="0">
                        <a:solidFill>
                          <a:srgbClr val="0070C0"/>
                        </a:solidFill>
                        <a:latin typeface="メイリオ" pitchFamily="50" charset="-128"/>
                        <a:ea typeface="メイリオ" pitchFamily="50" charset="-128"/>
                        <a:cs typeface="メイリオ" pitchFamily="50" charset="-128"/>
                      </a:endParaRPr>
                    </a:p>
                  </a:txBody>
                  <a:tcPr anchor="ctr">
                    <a:solidFill>
                      <a:schemeClr val="bg1">
                        <a:lumMod val="85000"/>
                      </a:schemeClr>
                    </a:solidFill>
                  </a:tcPr>
                </a:tc>
              </a:tr>
              <a:tr h="434274">
                <a:tc>
                  <a:txBody>
                    <a:bodyPr/>
                    <a:lstStyle/>
                    <a:p>
                      <a:r>
                        <a:rPr kumimoji="1" lang="ja-JP" altLang="en-US" sz="1400" b="0" dirty="0" smtClean="0">
                          <a:solidFill>
                            <a:srgbClr val="0070C0"/>
                          </a:solidFill>
                          <a:latin typeface="メイリオ" pitchFamily="50" charset="-128"/>
                          <a:ea typeface="メイリオ" pitchFamily="50" charset="-128"/>
                          <a:cs typeface="メイリオ" pitchFamily="50" charset="-128"/>
                        </a:rPr>
                        <a:t>訪問型サービス</a:t>
                      </a:r>
                      <a:r>
                        <a:rPr kumimoji="1" lang="en-US" altLang="ja-JP" sz="1400" b="0" dirty="0" smtClean="0">
                          <a:solidFill>
                            <a:srgbClr val="0070C0"/>
                          </a:solidFill>
                          <a:latin typeface="メイリオ" pitchFamily="50" charset="-128"/>
                          <a:ea typeface="メイリオ" pitchFamily="50" charset="-128"/>
                          <a:cs typeface="メイリオ" pitchFamily="50" charset="-128"/>
                        </a:rPr>
                        <a:t>Ⅴ</a:t>
                      </a:r>
                      <a:endParaRPr kumimoji="1" lang="ja-JP" altLang="en-US" sz="1400" b="0" dirty="0">
                        <a:solidFill>
                          <a:srgbClr val="0070C0"/>
                        </a:solidFill>
                        <a:latin typeface="メイリオ" pitchFamily="50" charset="-128"/>
                        <a:ea typeface="メイリオ" pitchFamily="50" charset="-128"/>
                        <a:cs typeface="メイリオ" pitchFamily="50" charset="-128"/>
                      </a:endParaRPr>
                    </a:p>
                  </a:txBody>
                  <a:tcPr anchor="ctr">
                    <a:solidFill>
                      <a:schemeClr val="bg1">
                        <a:lumMod val="85000"/>
                      </a:schemeClr>
                    </a:solidFill>
                  </a:tcPr>
                </a:tc>
                <a:tc>
                  <a:txBody>
                    <a:bodyPr/>
                    <a:lstStyle/>
                    <a:p>
                      <a:r>
                        <a:rPr kumimoji="1" lang="ja-JP" altLang="en-US" sz="1400" dirty="0" smtClean="0">
                          <a:solidFill>
                            <a:srgbClr val="0070C0"/>
                          </a:solidFill>
                          <a:latin typeface="メイリオ" pitchFamily="50" charset="-128"/>
                          <a:ea typeface="メイリオ" pitchFamily="50" charset="-128"/>
                          <a:cs typeface="メイリオ" pitchFamily="50" charset="-128"/>
                        </a:rPr>
                        <a:t>事業対象者、</a:t>
                      </a:r>
                      <a:endParaRPr kumimoji="1" lang="en-US" altLang="ja-JP" sz="1400" dirty="0" smtClean="0">
                        <a:solidFill>
                          <a:srgbClr val="0070C0"/>
                        </a:solidFill>
                        <a:latin typeface="メイリオ" pitchFamily="50" charset="-128"/>
                        <a:ea typeface="メイリオ" pitchFamily="50" charset="-128"/>
                        <a:cs typeface="メイリオ" pitchFamily="50" charset="-128"/>
                      </a:endParaRPr>
                    </a:p>
                    <a:p>
                      <a:r>
                        <a:rPr kumimoji="1" lang="ja-JP" altLang="en-US" sz="1400" dirty="0" smtClean="0">
                          <a:solidFill>
                            <a:srgbClr val="0070C0"/>
                          </a:solidFill>
                          <a:latin typeface="メイリオ" pitchFamily="50" charset="-128"/>
                          <a:ea typeface="メイリオ" pitchFamily="50" charset="-128"/>
                          <a:cs typeface="メイリオ" pitchFamily="50" charset="-128"/>
                        </a:rPr>
                        <a:t>要支援１・２</a:t>
                      </a:r>
                    </a:p>
                  </a:txBody>
                  <a:tcPr anchor="ctr">
                    <a:solidFill>
                      <a:schemeClr val="bg1">
                        <a:lumMod val="85000"/>
                      </a:schemeClr>
                    </a:solidFill>
                  </a:tcPr>
                </a:tc>
                <a:tc>
                  <a:txBody>
                    <a:bodyPr/>
                    <a:lstStyle/>
                    <a:p>
                      <a:r>
                        <a:rPr kumimoji="1" lang="ja-JP" altLang="en-US" sz="1400" dirty="0" smtClean="0">
                          <a:solidFill>
                            <a:srgbClr val="0070C0"/>
                          </a:solidFill>
                          <a:latin typeface="メイリオ" pitchFamily="50" charset="-128"/>
                          <a:ea typeface="メイリオ" pitchFamily="50" charset="-128"/>
                          <a:cs typeface="メイリオ" pitchFamily="50" charset="-128"/>
                        </a:rPr>
                        <a:t>週</a:t>
                      </a:r>
                      <a:r>
                        <a:rPr kumimoji="1" lang="en-US" altLang="ja-JP" sz="1400" dirty="0" smtClean="0">
                          <a:solidFill>
                            <a:srgbClr val="0070C0"/>
                          </a:solidFill>
                          <a:latin typeface="メイリオ" pitchFamily="50" charset="-128"/>
                          <a:ea typeface="メイリオ" pitchFamily="50" charset="-128"/>
                          <a:cs typeface="メイリオ" pitchFamily="50" charset="-128"/>
                        </a:rPr>
                        <a:t>2</a:t>
                      </a:r>
                      <a:r>
                        <a:rPr kumimoji="1" lang="ja-JP" altLang="en-US" sz="1400" dirty="0" smtClean="0">
                          <a:solidFill>
                            <a:srgbClr val="0070C0"/>
                          </a:solidFill>
                          <a:latin typeface="メイリオ" pitchFamily="50" charset="-128"/>
                          <a:ea typeface="メイリオ" pitchFamily="50" charset="-128"/>
                          <a:cs typeface="メイリオ" pitchFamily="50" charset="-128"/>
                        </a:rPr>
                        <a:t>回程度</a:t>
                      </a:r>
                      <a:endParaRPr kumimoji="1" lang="en-US" altLang="ja-JP" sz="1400" dirty="0" smtClean="0">
                        <a:solidFill>
                          <a:srgbClr val="0070C0"/>
                        </a:solidFill>
                        <a:latin typeface="メイリオ" pitchFamily="50" charset="-128"/>
                        <a:ea typeface="メイリオ" pitchFamily="50" charset="-128"/>
                        <a:cs typeface="メイリオ" pitchFamily="50" charset="-128"/>
                      </a:endParaRPr>
                    </a:p>
                    <a:p>
                      <a:r>
                        <a:rPr kumimoji="1" lang="en-US" altLang="ja-JP" sz="1400" dirty="0" smtClean="0">
                          <a:solidFill>
                            <a:srgbClr val="0070C0"/>
                          </a:solidFill>
                          <a:latin typeface="メイリオ" pitchFamily="50" charset="-128"/>
                          <a:ea typeface="メイリオ" pitchFamily="50" charset="-128"/>
                          <a:cs typeface="メイリオ" pitchFamily="50" charset="-128"/>
                        </a:rPr>
                        <a:t>1</a:t>
                      </a:r>
                      <a:r>
                        <a:rPr kumimoji="1" lang="ja-JP" altLang="en-US" sz="1400" dirty="0" smtClean="0">
                          <a:solidFill>
                            <a:srgbClr val="0070C0"/>
                          </a:solidFill>
                          <a:latin typeface="メイリオ" pitchFamily="50" charset="-128"/>
                          <a:ea typeface="メイリオ" pitchFamily="50" charset="-128"/>
                          <a:cs typeface="メイリオ" pitchFamily="50" charset="-128"/>
                        </a:rPr>
                        <a:t>月の中で全部で</a:t>
                      </a:r>
                      <a:r>
                        <a:rPr kumimoji="1" lang="en-US" altLang="ja-JP" sz="1400" dirty="0" smtClean="0">
                          <a:solidFill>
                            <a:srgbClr val="0070C0"/>
                          </a:solidFill>
                          <a:latin typeface="メイリオ" pitchFamily="50" charset="-128"/>
                          <a:ea typeface="メイリオ" pitchFamily="50" charset="-128"/>
                          <a:cs typeface="メイリオ" pitchFamily="50" charset="-128"/>
                        </a:rPr>
                        <a:t>5</a:t>
                      </a:r>
                      <a:r>
                        <a:rPr kumimoji="1" lang="ja-JP" altLang="en-US" sz="1400" dirty="0" smtClean="0">
                          <a:solidFill>
                            <a:srgbClr val="0070C0"/>
                          </a:solidFill>
                          <a:latin typeface="メイリオ" pitchFamily="50" charset="-128"/>
                          <a:ea typeface="メイリオ" pitchFamily="50" charset="-128"/>
                          <a:cs typeface="メイリオ" pitchFamily="50" charset="-128"/>
                        </a:rPr>
                        <a:t>回～</a:t>
                      </a:r>
                      <a:r>
                        <a:rPr kumimoji="1" lang="en-US" altLang="ja-JP" sz="1400" dirty="0" smtClean="0">
                          <a:solidFill>
                            <a:srgbClr val="0070C0"/>
                          </a:solidFill>
                          <a:latin typeface="メイリオ" pitchFamily="50" charset="-128"/>
                          <a:ea typeface="メイリオ" pitchFamily="50" charset="-128"/>
                          <a:cs typeface="メイリオ" pitchFamily="50" charset="-128"/>
                        </a:rPr>
                        <a:t>8</a:t>
                      </a:r>
                      <a:r>
                        <a:rPr kumimoji="1" lang="ja-JP" altLang="en-US" sz="1400" dirty="0" smtClean="0">
                          <a:solidFill>
                            <a:srgbClr val="0070C0"/>
                          </a:solidFill>
                          <a:latin typeface="メイリオ" pitchFamily="50" charset="-128"/>
                          <a:ea typeface="メイリオ" pitchFamily="50" charset="-128"/>
                          <a:cs typeface="メイリオ" pitchFamily="50" charset="-128"/>
                        </a:rPr>
                        <a:t>回までだった場合</a:t>
                      </a:r>
                      <a:endParaRPr kumimoji="1" lang="ja-JP" altLang="en-US" sz="1400" dirty="0">
                        <a:solidFill>
                          <a:srgbClr val="0070C0"/>
                        </a:solidFill>
                        <a:latin typeface="メイリオ" pitchFamily="50" charset="-128"/>
                        <a:ea typeface="メイリオ" pitchFamily="50" charset="-128"/>
                        <a:cs typeface="メイリオ" pitchFamily="50" charset="-128"/>
                      </a:endParaRPr>
                    </a:p>
                  </a:txBody>
                  <a:tcPr anchor="ctr">
                    <a:solidFill>
                      <a:schemeClr val="bg1">
                        <a:lumMod val="85000"/>
                      </a:schemeClr>
                    </a:solidFill>
                  </a:tcPr>
                </a:tc>
                <a:tc>
                  <a:txBody>
                    <a:bodyPr/>
                    <a:lstStyle/>
                    <a:p>
                      <a:r>
                        <a:rPr kumimoji="1" lang="en-US" altLang="ja-JP" sz="1400" dirty="0" smtClean="0">
                          <a:solidFill>
                            <a:srgbClr val="0070C0"/>
                          </a:solidFill>
                          <a:latin typeface="メイリオ" pitchFamily="50" charset="-128"/>
                          <a:ea typeface="メイリオ" pitchFamily="50" charset="-128"/>
                          <a:cs typeface="メイリオ" pitchFamily="50" charset="-128"/>
                        </a:rPr>
                        <a:t>1</a:t>
                      </a:r>
                      <a:r>
                        <a:rPr kumimoji="1" lang="ja-JP" altLang="en-US" sz="1400" dirty="0" smtClean="0">
                          <a:solidFill>
                            <a:srgbClr val="0070C0"/>
                          </a:solidFill>
                          <a:latin typeface="メイリオ" pitchFamily="50" charset="-128"/>
                          <a:ea typeface="メイリオ" pitchFamily="50" charset="-128"/>
                          <a:cs typeface="メイリオ" pitchFamily="50" charset="-128"/>
                        </a:rPr>
                        <a:t>回あたり</a:t>
                      </a:r>
                      <a:endParaRPr kumimoji="1" lang="en-US" altLang="ja-JP" sz="1400" dirty="0" smtClean="0">
                        <a:solidFill>
                          <a:srgbClr val="0070C0"/>
                        </a:solidFill>
                        <a:latin typeface="メイリオ" pitchFamily="50" charset="-128"/>
                        <a:ea typeface="メイリオ" pitchFamily="50" charset="-128"/>
                        <a:cs typeface="メイリオ" pitchFamily="50" charset="-128"/>
                      </a:endParaRPr>
                    </a:p>
                    <a:p>
                      <a:r>
                        <a:rPr kumimoji="1" lang="ja-JP" altLang="en-US" sz="1400" dirty="0" smtClean="0">
                          <a:solidFill>
                            <a:srgbClr val="0070C0"/>
                          </a:solidFill>
                          <a:latin typeface="メイリオ" pitchFamily="50" charset="-128"/>
                          <a:ea typeface="メイリオ" pitchFamily="50" charset="-128"/>
                          <a:cs typeface="メイリオ" pitchFamily="50" charset="-128"/>
                        </a:rPr>
                        <a:t>　  </a:t>
                      </a:r>
                      <a:r>
                        <a:rPr kumimoji="1" lang="en-US" altLang="ja-JP" sz="1600" b="1" dirty="0" smtClean="0">
                          <a:solidFill>
                            <a:srgbClr val="0070C0"/>
                          </a:solidFill>
                          <a:latin typeface="メイリオ" pitchFamily="50" charset="-128"/>
                          <a:ea typeface="メイリオ" pitchFamily="50" charset="-128"/>
                          <a:cs typeface="メイリオ" pitchFamily="50" charset="-128"/>
                        </a:rPr>
                        <a:t>270</a:t>
                      </a:r>
                      <a:r>
                        <a:rPr kumimoji="1" lang="ja-JP" altLang="en-US" sz="1600" b="1" dirty="0" smtClean="0">
                          <a:solidFill>
                            <a:srgbClr val="0070C0"/>
                          </a:solidFill>
                          <a:latin typeface="メイリオ" pitchFamily="50" charset="-128"/>
                          <a:ea typeface="メイリオ" pitchFamily="50" charset="-128"/>
                          <a:cs typeface="メイリオ" pitchFamily="50" charset="-128"/>
                        </a:rPr>
                        <a:t>単位</a:t>
                      </a:r>
                    </a:p>
                  </a:txBody>
                  <a:tcPr anchor="ctr">
                    <a:solidFill>
                      <a:schemeClr val="bg1">
                        <a:lumMod val="85000"/>
                      </a:schemeClr>
                    </a:solidFill>
                  </a:tcPr>
                </a:tc>
              </a:tr>
              <a:tr h="434274">
                <a:tc>
                  <a:txBody>
                    <a:bodyPr/>
                    <a:lstStyle/>
                    <a:p>
                      <a:r>
                        <a:rPr kumimoji="1" lang="ja-JP" altLang="en-US" sz="1400" b="0" dirty="0" smtClean="0">
                          <a:solidFill>
                            <a:srgbClr val="0070C0"/>
                          </a:solidFill>
                          <a:latin typeface="メイリオ" pitchFamily="50" charset="-128"/>
                          <a:ea typeface="メイリオ" pitchFamily="50" charset="-128"/>
                          <a:cs typeface="メイリオ" pitchFamily="50" charset="-128"/>
                        </a:rPr>
                        <a:t>訪問型サービス</a:t>
                      </a:r>
                      <a:r>
                        <a:rPr kumimoji="1" lang="en-US" altLang="ja-JP" sz="1400" b="0" dirty="0" smtClean="0">
                          <a:solidFill>
                            <a:srgbClr val="0070C0"/>
                          </a:solidFill>
                          <a:latin typeface="メイリオ" pitchFamily="50" charset="-128"/>
                          <a:ea typeface="メイリオ" pitchFamily="50" charset="-128"/>
                          <a:cs typeface="メイリオ" pitchFamily="50" charset="-128"/>
                        </a:rPr>
                        <a:t>Ⅵ</a:t>
                      </a:r>
                      <a:endParaRPr kumimoji="1" lang="ja-JP" altLang="en-US" sz="1400" b="0" dirty="0">
                        <a:solidFill>
                          <a:srgbClr val="0070C0"/>
                        </a:solidFill>
                        <a:latin typeface="メイリオ" pitchFamily="50" charset="-128"/>
                        <a:ea typeface="メイリオ" pitchFamily="50" charset="-128"/>
                        <a:cs typeface="メイリオ" pitchFamily="50" charset="-128"/>
                      </a:endParaRPr>
                    </a:p>
                  </a:txBody>
                  <a:tcPr anchor="ctr">
                    <a:solidFill>
                      <a:schemeClr val="bg1">
                        <a:lumMod val="85000"/>
                      </a:schemeClr>
                    </a:solidFill>
                  </a:tcPr>
                </a:tc>
                <a:tc>
                  <a:txBody>
                    <a:bodyPr/>
                    <a:lstStyle/>
                    <a:p>
                      <a:r>
                        <a:rPr kumimoji="1" lang="ja-JP" altLang="en-US" sz="1400" dirty="0" smtClean="0">
                          <a:solidFill>
                            <a:srgbClr val="0070C0"/>
                          </a:solidFill>
                          <a:latin typeface="メイリオ" pitchFamily="50" charset="-128"/>
                          <a:ea typeface="メイリオ" pitchFamily="50" charset="-128"/>
                          <a:cs typeface="メイリオ" pitchFamily="50" charset="-128"/>
                        </a:rPr>
                        <a:t>事業対象者、</a:t>
                      </a:r>
                      <a:endParaRPr kumimoji="1" lang="en-US" altLang="ja-JP" sz="1400" dirty="0" smtClean="0">
                        <a:solidFill>
                          <a:srgbClr val="0070C0"/>
                        </a:solidFill>
                        <a:latin typeface="メイリオ" pitchFamily="50" charset="-128"/>
                        <a:ea typeface="メイリオ" pitchFamily="50" charset="-128"/>
                        <a:cs typeface="メイリオ" pitchFamily="50" charset="-128"/>
                      </a:endParaRPr>
                    </a:p>
                    <a:p>
                      <a:r>
                        <a:rPr kumimoji="1" lang="ja-JP" altLang="en-US" sz="1400" dirty="0" smtClean="0">
                          <a:solidFill>
                            <a:srgbClr val="0070C0"/>
                          </a:solidFill>
                          <a:latin typeface="メイリオ" pitchFamily="50" charset="-128"/>
                          <a:ea typeface="メイリオ" pitchFamily="50" charset="-128"/>
                          <a:cs typeface="メイリオ" pitchFamily="50" charset="-128"/>
                        </a:rPr>
                        <a:t>要支援２</a:t>
                      </a:r>
                    </a:p>
                  </a:txBody>
                  <a:tcPr anchor="ctr">
                    <a:solidFill>
                      <a:schemeClr val="bg1">
                        <a:lumMod val="85000"/>
                      </a:schemeClr>
                    </a:solidFill>
                  </a:tcPr>
                </a:tc>
                <a:tc>
                  <a:txBody>
                    <a:bodyPr/>
                    <a:lstStyle/>
                    <a:p>
                      <a:r>
                        <a:rPr kumimoji="1" lang="ja-JP" altLang="en-US" sz="1400" dirty="0" smtClean="0">
                          <a:solidFill>
                            <a:srgbClr val="0070C0"/>
                          </a:solidFill>
                          <a:latin typeface="メイリオ" pitchFamily="50" charset="-128"/>
                          <a:ea typeface="メイリオ" pitchFamily="50" charset="-128"/>
                          <a:cs typeface="メイリオ" pitchFamily="50" charset="-128"/>
                        </a:rPr>
                        <a:t>週</a:t>
                      </a:r>
                      <a:r>
                        <a:rPr kumimoji="1" lang="en-US" altLang="ja-JP" sz="1400" dirty="0" smtClean="0">
                          <a:solidFill>
                            <a:srgbClr val="0070C0"/>
                          </a:solidFill>
                          <a:latin typeface="メイリオ" pitchFamily="50" charset="-128"/>
                          <a:ea typeface="メイリオ" pitchFamily="50" charset="-128"/>
                          <a:cs typeface="メイリオ" pitchFamily="50" charset="-128"/>
                        </a:rPr>
                        <a:t>2</a:t>
                      </a:r>
                      <a:r>
                        <a:rPr kumimoji="1" lang="ja-JP" altLang="en-US" sz="1400" dirty="0" smtClean="0">
                          <a:solidFill>
                            <a:srgbClr val="0070C0"/>
                          </a:solidFill>
                          <a:latin typeface="メイリオ" pitchFamily="50" charset="-128"/>
                          <a:ea typeface="メイリオ" pitchFamily="50" charset="-128"/>
                          <a:cs typeface="メイリオ" pitchFamily="50" charset="-128"/>
                        </a:rPr>
                        <a:t>回を超える程度</a:t>
                      </a:r>
                      <a:endParaRPr kumimoji="1" lang="en-US" altLang="ja-JP" sz="1400" dirty="0" smtClean="0">
                        <a:solidFill>
                          <a:srgbClr val="0070C0"/>
                        </a:solidFill>
                        <a:latin typeface="メイリオ" pitchFamily="50" charset="-128"/>
                        <a:ea typeface="メイリオ" pitchFamily="50" charset="-128"/>
                        <a:cs typeface="メイリオ" pitchFamily="50" charset="-128"/>
                      </a:endParaRPr>
                    </a:p>
                    <a:p>
                      <a:r>
                        <a:rPr kumimoji="1" lang="en-US" altLang="ja-JP" sz="1400" dirty="0" smtClean="0">
                          <a:solidFill>
                            <a:srgbClr val="0070C0"/>
                          </a:solidFill>
                          <a:latin typeface="メイリオ" pitchFamily="50" charset="-128"/>
                          <a:ea typeface="メイリオ" pitchFamily="50" charset="-128"/>
                          <a:cs typeface="メイリオ" pitchFamily="50" charset="-128"/>
                        </a:rPr>
                        <a:t>1</a:t>
                      </a:r>
                      <a:r>
                        <a:rPr kumimoji="1" lang="ja-JP" altLang="en-US" sz="1400" dirty="0" smtClean="0">
                          <a:solidFill>
                            <a:srgbClr val="0070C0"/>
                          </a:solidFill>
                          <a:latin typeface="メイリオ" pitchFamily="50" charset="-128"/>
                          <a:ea typeface="メイリオ" pitchFamily="50" charset="-128"/>
                          <a:cs typeface="メイリオ" pitchFamily="50" charset="-128"/>
                        </a:rPr>
                        <a:t>月の中で全部で</a:t>
                      </a:r>
                      <a:r>
                        <a:rPr kumimoji="1" lang="en-US" altLang="ja-JP" sz="1400" dirty="0" smtClean="0">
                          <a:solidFill>
                            <a:srgbClr val="0070C0"/>
                          </a:solidFill>
                          <a:latin typeface="メイリオ" pitchFamily="50" charset="-128"/>
                          <a:ea typeface="メイリオ" pitchFamily="50" charset="-128"/>
                          <a:cs typeface="メイリオ" pitchFamily="50" charset="-128"/>
                        </a:rPr>
                        <a:t>9</a:t>
                      </a:r>
                      <a:r>
                        <a:rPr kumimoji="1" lang="ja-JP" altLang="en-US" sz="1400" dirty="0" smtClean="0">
                          <a:solidFill>
                            <a:srgbClr val="0070C0"/>
                          </a:solidFill>
                          <a:latin typeface="メイリオ" pitchFamily="50" charset="-128"/>
                          <a:ea typeface="メイリオ" pitchFamily="50" charset="-128"/>
                          <a:cs typeface="メイリオ" pitchFamily="50" charset="-128"/>
                        </a:rPr>
                        <a:t>回～</a:t>
                      </a:r>
                      <a:r>
                        <a:rPr kumimoji="1" lang="en-US" altLang="ja-JP" sz="1400" dirty="0" smtClean="0">
                          <a:solidFill>
                            <a:srgbClr val="0070C0"/>
                          </a:solidFill>
                          <a:latin typeface="メイリオ" pitchFamily="50" charset="-128"/>
                          <a:ea typeface="メイリオ" pitchFamily="50" charset="-128"/>
                          <a:cs typeface="メイリオ" pitchFamily="50" charset="-128"/>
                        </a:rPr>
                        <a:t>12</a:t>
                      </a:r>
                      <a:r>
                        <a:rPr kumimoji="1" lang="ja-JP" altLang="en-US" sz="1400" dirty="0" smtClean="0">
                          <a:solidFill>
                            <a:srgbClr val="0070C0"/>
                          </a:solidFill>
                          <a:latin typeface="メイリオ" pitchFamily="50" charset="-128"/>
                          <a:ea typeface="メイリオ" pitchFamily="50" charset="-128"/>
                          <a:cs typeface="メイリオ" pitchFamily="50" charset="-128"/>
                        </a:rPr>
                        <a:t>回までだった場合</a:t>
                      </a:r>
                      <a:endParaRPr kumimoji="1" lang="ja-JP" altLang="en-US" sz="1400" dirty="0">
                        <a:solidFill>
                          <a:srgbClr val="0070C0"/>
                        </a:solidFill>
                        <a:latin typeface="メイリオ" pitchFamily="50" charset="-128"/>
                        <a:ea typeface="メイリオ" pitchFamily="50" charset="-128"/>
                        <a:cs typeface="メイリオ" pitchFamily="50" charset="-128"/>
                      </a:endParaRPr>
                    </a:p>
                  </a:txBody>
                  <a:tcPr anchor="ctr">
                    <a:solidFill>
                      <a:schemeClr val="bg1">
                        <a:lumMod val="85000"/>
                      </a:schemeClr>
                    </a:solidFill>
                  </a:tcPr>
                </a:tc>
                <a:tc>
                  <a:txBody>
                    <a:bodyPr/>
                    <a:lstStyle/>
                    <a:p>
                      <a:r>
                        <a:rPr kumimoji="1" lang="en-US" altLang="ja-JP" sz="1400" dirty="0" smtClean="0">
                          <a:solidFill>
                            <a:srgbClr val="0070C0"/>
                          </a:solidFill>
                          <a:latin typeface="メイリオ" pitchFamily="50" charset="-128"/>
                          <a:ea typeface="メイリオ" pitchFamily="50" charset="-128"/>
                          <a:cs typeface="メイリオ" pitchFamily="50" charset="-128"/>
                        </a:rPr>
                        <a:t>1</a:t>
                      </a:r>
                      <a:r>
                        <a:rPr kumimoji="1" lang="ja-JP" altLang="en-US" sz="1400" dirty="0" smtClean="0">
                          <a:solidFill>
                            <a:srgbClr val="0070C0"/>
                          </a:solidFill>
                          <a:latin typeface="メイリオ" pitchFamily="50" charset="-128"/>
                          <a:ea typeface="メイリオ" pitchFamily="50" charset="-128"/>
                          <a:cs typeface="メイリオ" pitchFamily="50" charset="-128"/>
                        </a:rPr>
                        <a:t>回あたり</a:t>
                      </a:r>
                      <a:endParaRPr kumimoji="1" lang="en-US" altLang="ja-JP" sz="1400" dirty="0" smtClean="0">
                        <a:solidFill>
                          <a:srgbClr val="0070C0"/>
                        </a:solidFill>
                        <a:latin typeface="メイリオ" pitchFamily="50" charset="-128"/>
                        <a:ea typeface="メイリオ" pitchFamily="50" charset="-128"/>
                        <a:cs typeface="メイリオ" pitchFamily="50" charset="-128"/>
                      </a:endParaRPr>
                    </a:p>
                    <a:p>
                      <a:r>
                        <a:rPr kumimoji="1" lang="ja-JP" altLang="en-US" sz="1400" dirty="0" smtClean="0">
                          <a:solidFill>
                            <a:srgbClr val="0070C0"/>
                          </a:solidFill>
                          <a:latin typeface="メイリオ" pitchFamily="50" charset="-128"/>
                          <a:ea typeface="メイリオ" pitchFamily="50" charset="-128"/>
                          <a:cs typeface="メイリオ" pitchFamily="50" charset="-128"/>
                        </a:rPr>
                        <a:t>　  </a:t>
                      </a:r>
                      <a:r>
                        <a:rPr kumimoji="1" lang="en-US" altLang="ja-JP" sz="1600" b="1" dirty="0" smtClean="0">
                          <a:solidFill>
                            <a:srgbClr val="0070C0"/>
                          </a:solidFill>
                          <a:latin typeface="メイリオ" pitchFamily="50" charset="-128"/>
                          <a:ea typeface="メイリオ" pitchFamily="50" charset="-128"/>
                          <a:cs typeface="メイリオ" pitchFamily="50" charset="-128"/>
                        </a:rPr>
                        <a:t>285</a:t>
                      </a:r>
                      <a:r>
                        <a:rPr kumimoji="1" lang="ja-JP" altLang="en-US" sz="1600" b="1" dirty="0" smtClean="0">
                          <a:solidFill>
                            <a:srgbClr val="0070C0"/>
                          </a:solidFill>
                          <a:latin typeface="メイリオ" pitchFamily="50" charset="-128"/>
                          <a:ea typeface="メイリオ" pitchFamily="50" charset="-128"/>
                          <a:cs typeface="メイリオ" pitchFamily="50" charset="-128"/>
                        </a:rPr>
                        <a:t>単位</a:t>
                      </a:r>
                    </a:p>
                  </a:txBody>
                  <a:tcPr anchor="ctr">
                    <a:solidFill>
                      <a:schemeClr val="bg1">
                        <a:lumMod val="85000"/>
                      </a:schemeClr>
                    </a:solidFill>
                  </a:tcPr>
                </a:tc>
              </a:tr>
              <a:tr h="434274">
                <a:tc>
                  <a:txBody>
                    <a:bodyPr/>
                    <a:lstStyle/>
                    <a:p>
                      <a:r>
                        <a:rPr kumimoji="1" lang="ja-JP" altLang="en-US" sz="1400" b="0" dirty="0" smtClean="0">
                          <a:solidFill>
                            <a:srgbClr val="0070C0"/>
                          </a:solidFill>
                          <a:latin typeface="メイリオ" pitchFamily="50" charset="-128"/>
                          <a:ea typeface="メイリオ" pitchFamily="50" charset="-128"/>
                          <a:cs typeface="メイリオ" pitchFamily="50" charset="-128"/>
                        </a:rPr>
                        <a:t>訪問型短時間サービス</a:t>
                      </a:r>
                      <a:endParaRPr kumimoji="1" lang="ja-JP" altLang="en-US" sz="1400" b="0" dirty="0">
                        <a:solidFill>
                          <a:srgbClr val="0070C0"/>
                        </a:solidFill>
                        <a:latin typeface="メイリオ" pitchFamily="50" charset="-128"/>
                        <a:ea typeface="メイリオ" pitchFamily="50" charset="-128"/>
                        <a:cs typeface="メイリオ" pitchFamily="50" charset="-128"/>
                      </a:endParaRPr>
                    </a:p>
                  </a:txBody>
                  <a:tcPr anchor="ctr">
                    <a:solidFill>
                      <a:schemeClr val="bg1">
                        <a:lumMod val="85000"/>
                      </a:schemeClr>
                    </a:solidFill>
                  </a:tcPr>
                </a:tc>
                <a:tc>
                  <a:txBody>
                    <a:bodyPr/>
                    <a:lstStyle/>
                    <a:p>
                      <a:r>
                        <a:rPr kumimoji="1" lang="ja-JP" altLang="en-US" sz="1400" dirty="0" smtClean="0">
                          <a:solidFill>
                            <a:srgbClr val="0070C0"/>
                          </a:solidFill>
                          <a:latin typeface="メイリオ" pitchFamily="50" charset="-128"/>
                          <a:ea typeface="メイリオ" pitchFamily="50" charset="-128"/>
                          <a:cs typeface="メイリオ" pitchFamily="50" charset="-128"/>
                        </a:rPr>
                        <a:t>事業対象者、</a:t>
                      </a:r>
                      <a:endParaRPr kumimoji="1" lang="en-US" altLang="ja-JP" sz="1400" dirty="0" smtClean="0">
                        <a:solidFill>
                          <a:srgbClr val="0070C0"/>
                        </a:solidFill>
                        <a:latin typeface="メイリオ" pitchFamily="50" charset="-128"/>
                        <a:ea typeface="メイリオ" pitchFamily="50" charset="-128"/>
                        <a:cs typeface="メイリオ" pitchFamily="50" charset="-128"/>
                      </a:endParaRPr>
                    </a:p>
                    <a:p>
                      <a:r>
                        <a:rPr kumimoji="1" lang="ja-JP" altLang="en-US" sz="1400" dirty="0" smtClean="0">
                          <a:solidFill>
                            <a:srgbClr val="0070C0"/>
                          </a:solidFill>
                          <a:latin typeface="メイリオ" pitchFamily="50" charset="-128"/>
                          <a:ea typeface="メイリオ" pitchFamily="50" charset="-128"/>
                          <a:cs typeface="メイリオ" pitchFamily="50" charset="-128"/>
                        </a:rPr>
                        <a:t>要支援１・２</a:t>
                      </a:r>
                    </a:p>
                  </a:txBody>
                  <a:tcPr anchor="ctr">
                    <a:solidFill>
                      <a:schemeClr val="bg1">
                        <a:lumMod val="85000"/>
                      </a:schemeClr>
                    </a:solidFill>
                  </a:tcPr>
                </a:tc>
                <a:tc>
                  <a:txBody>
                    <a:bodyPr/>
                    <a:lstStyle/>
                    <a:p>
                      <a:r>
                        <a:rPr kumimoji="1" lang="en-US" altLang="ja-JP" sz="1400" dirty="0" smtClean="0">
                          <a:solidFill>
                            <a:srgbClr val="0070C0"/>
                          </a:solidFill>
                          <a:latin typeface="メイリオ" pitchFamily="50" charset="-128"/>
                          <a:ea typeface="メイリオ" pitchFamily="50" charset="-128"/>
                          <a:cs typeface="メイリオ" pitchFamily="50" charset="-128"/>
                        </a:rPr>
                        <a:t>20</a:t>
                      </a:r>
                      <a:r>
                        <a:rPr kumimoji="1" lang="ja-JP" altLang="en-US" sz="1400" dirty="0" smtClean="0">
                          <a:solidFill>
                            <a:srgbClr val="0070C0"/>
                          </a:solidFill>
                          <a:latin typeface="メイリオ" pitchFamily="50" charset="-128"/>
                          <a:ea typeface="メイリオ" pitchFamily="50" charset="-128"/>
                          <a:cs typeface="メイリオ" pitchFamily="50" charset="-128"/>
                        </a:rPr>
                        <a:t>分未満で行う場合</a:t>
                      </a:r>
                      <a:endParaRPr kumimoji="1" lang="en-US" altLang="ja-JP" sz="1400" dirty="0" smtClean="0">
                        <a:solidFill>
                          <a:srgbClr val="0070C0"/>
                        </a:solidFill>
                        <a:latin typeface="メイリオ" pitchFamily="50" charset="-128"/>
                        <a:ea typeface="メイリオ" pitchFamily="50" charset="-128"/>
                        <a:cs typeface="メイリオ" pitchFamily="50" charset="-128"/>
                      </a:endParaRPr>
                    </a:p>
                    <a:p>
                      <a:r>
                        <a:rPr kumimoji="1" lang="en-US" altLang="ja-JP" sz="1400" dirty="0" smtClean="0">
                          <a:solidFill>
                            <a:srgbClr val="0070C0"/>
                          </a:solidFill>
                          <a:latin typeface="メイリオ" pitchFamily="50" charset="-128"/>
                          <a:ea typeface="メイリオ" pitchFamily="50" charset="-128"/>
                          <a:cs typeface="メイリオ" pitchFamily="50" charset="-128"/>
                        </a:rPr>
                        <a:t>※1</a:t>
                      </a:r>
                      <a:r>
                        <a:rPr kumimoji="1" lang="ja-JP" altLang="en-US" sz="1400" dirty="0" smtClean="0">
                          <a:solidFill>
                            <a:srgbClr val="0070C0"/>
                          </a:solidFill>
                          <a:latin typeface="メイリオ" pitchFamily="50" charset="-128"/>
                          <a:ea typeface="メイリオ" pitchFamily="50" charset="-128"/>
                          <a:cs typeface="メイリオ" pitchFamily="50" charset="-128"/>
                        </a:rPr>
                        <a:t>月につき</a:t>
                      </a:r>
                      <a:r>
                        <a:rPr kumimoji="1" lang="en-US" altLang="ja-JP" sz="1400" dirty="0" smtClean="0">
                          <a:solidFill>
                            <a:srgbClr val="0070C0"/>
                          </a:solidFill>
                          <a:latin typeface="メイリオ" pitchFamily="50" charset="-128"/>
                          <a:ea typeface="メイリオ" pitchFamily="50" charset="-128"/>
                          <a:cs typeface="メイリオ" pitchFamily="50" charset="-128"/>
                        </a:rPr>
                        <a:t>22</a:t>
                      </a:r>
                      <a:r>
                        <a:rPr kumimoji="1" lang="ja-JP" altLang="en-US" sz="1400" dirty="0" smtClean="0">
                          <a:solidFill>
                            <a:srgbClr val="0070C0"/>
                          </a:solidFill>
                          <a:latin typeface="メイリオ" pitchFamily="50" charset="-128"/>
                          <a:ea typeface="メイリオ" pitchFamily="50" charset="-128"/>
                          <a:cs typeface="メイリオ" pitchFamily="50" charset="-128"/>
                        </a:rPr>
                        <a:t>回まで算定可能</a:t>
                      </a:r>
                      <a:endParaRPr kumimoji="1" lang="ja-JP" altLang="en-US" sz="1400" dirty="0">
                        <a:solidFill>
                          <a:srgbClr val="0070C0"/>
                        </a:solidFill>
                        <a:latin typeface="メイリオ" pitchFamily="50" charset="-128"/>
                        <a:ea typeface="メイリオ" pitchFamily="50" charset="-128"/>
                        <a:cs typeface="メイリオ" pitchFamily="50" charset="-128"/>
                      </a:endParaRPr>
                    </a:p>
                  </a:txBody>
                  <a:tcPr anchor="ctr">
                    <a:solidFill>
                      <a:schemeClr val="bg1">
                        <a:lumMod val="85000"/>
                      </a:schemeClr>
                    </a:solidFill>
                  </a:tcPr>
                </a:tc>
                <a:tc>
                  <a:txBody>
                    <a:bodyPr/>
                    <a:lstStyle/>
                    <a:p>
                      <a:r>
                        <a:rPr kumimoji="1" lang="en-US" altLang="ja-JP" sz="1400" dirty="0" smtClean="0">
                          <a:solidFill>
                            <a:srgbClr val="0070C0"/>
                          </a:solidFill>
                          <a:latin typeface="メイリオ" pitchFamily="50" charset="-128"/>
                          <a:ea typeface="メイリオ" pitchFamily="50" charset="-128"/>
                          <a:cs typeface="メイリオ" pitchFamily="50" charset="-128"/>
                        </a:rPr>
                        <a:t>1</a:t>
                      </a:r>
                      <a:r>
                        <a:rPr kumimoji="1" lang="ja-JP" altLang="en-US" sz="1400" dirty="0" smtClean="0">
                          <a:solidFill>
                            <a:srgbClr val="0070C0"/>
                          </a:solidFill>
                          <a:latin typeface="メイリオ" pitchFamily="50" charset="-128"/>
                          <a:ea typeface="メイリオ" pitchFamily="50" charset="-128"/>
                          <a:cs typeface="メイリオ" pitchFamily="50" charset="-128"/>
                        </a:rPr>
                        <a:t>回あたり</a:t>
                      </a:r>
                      <a:endParaRPr kumimoji="1" lang="en-US" altLang="ja-JP" sz="1400" dirty="0" smtClean="0">
                        <a:solidFill>
                          <a:srgbClr val="0070C0"/>
                        </a:solidFill>
                        <a:latin typeface="メイリオ" pitchFamily="50" charset="-128"/>
                        <a:ea typeface="メイリオ" pitchFamily="50" charset="-128"/>
                        <a:cs typeface="メイリオ" pitchFamily="50" charset="-128"/>
                      </a:endParaRPr>
                    </a:p>
                    <a:p>
                      <a:r>
                        <a:rPr kumimoji="1" lang="ja-JP" altLang="en-US" sz="1400" dirty="0" smtClean="0">
                          <a:solidFill>
                            <a:srgbClr val="0070C0"/>
                          </a:solidFill>
                          <a:latin typeface="メイリオ" pitchFamily="50" charset="-128"/>
                          <a:ea typeface="メイリオ" pitchFamily="50" charset="-128"/>
                          <a:cs typeface="メイリオ" pitchFamily="50" charset="-128"/>
                        </a:rPr>
                        <a:t>　  </a:t>
                      </a:r>
                      <a:r>
                        <a:rPr kumimoji="1" lang="en-US" altLang="ja-JP" sz="1600" b="1" dirty="0" smtClean="0">
                          <a:solidFill>
                            <a:srgbClr val="0070C0"/>
                          </a:solidFill>
                          <a:latin typeface="メイリオ" pitchFamily="50" charset="-128"/>
                          <a:ea typeface="メイリオ" pitchFamily="50" charset="-128"/>
                          <a:cs typeface="メイリオ" pitchFamily="50" charset="-128"/>
                        </a:rPr>
                        <a:t>165</a:t>
                      </a:r>
                      <a:r>
                        <a:rPr kumimoji="1" lang="ja-JP" altLang="en-US" sz="1600" b="1" dirty="0" smtClean="0">
                          <a:solidFill>
                            <a:srgbClr val="0070C0"/>
                          </a:solidFill>
                          <a:latin typeface="メイリオ" pitchFamily="50" charset="-128"/>
                          <a:ea typeface="メイリオ" pitchFamily="50" charset="-128"/>
                          <a:cs typeface="メイリオ" pitchFamily="50" charset="-128"/>
                        </a:rPr>
                        <a:t>単位</a:t>
                      </a:r>
                    </a:p>
                  </a:txBody>
                  <a:tcPr anchor="ctr">
                    <a:solidFill>
                      <a:schemeClr val="bg1">
                        <a:lumMod val="85000"/>
                      </a:schemeClr>
                    </a:solidFill>
                  </a:tcPr>
                </a:tc>
              </a:tr>
            </a:tbl>
          </a:graphicData>
        </a:graphic>
      </p:graphicFrame>
      <p:sp>
        <p:nvSpPr>
          <p:cNvPr id="7" name="角丸四角形 6"/>
          <p:cNvSpPr/>
          <p:nvPr/>
        </p:nvSpPr>
        <p:spPr>
          <a:xfrm>
            <a:off x="251520" y="6093296"/>
            <a:ext cx="8748972" cy="620688"/>
          </a:xfrm>
          <a:prstGeom prst="roundRect">
            <a:avLst>
              <a:gd name="adj" fmla="val 477"/>
            </a:avLst>
          </a:prstGeom>
          <a:ln w="12700">
            <a:noFill/>
          </a:ln>
        </p:spPr>
        <p:style>
          <a:lnRef idx="2">
            <a:schemeClr val="dk1"/>
          </a:lnRef>
          <a:fillRef idx="1">
            <a:schemeClr val="lt1"/>
          </a:fillRef>
          <a:effectRef idx="0">
            <a:schemeClr val="dk1"/>
          </a:effectRef>
          <a:fontRef idx="minor">
            <a:schemeClr val="dk1"/>
          </a:fontRef>
        </p:style>
        <p:txBody>
          <a:bodyPr rtlCol="0" anchor="ctr"/>
          <a:lstStyle/>
          <a:p>
            <a:pPr algn="ctr">
              <a:lnSpc>
                <a:spcPts val="3000"/>
              </a:lnSpc>
            </a:pPr>
            <a:r>
              <a:rPr lang="ja-JP" altLang="en-US" sz="1400" b="1" dirty="0">
                <a:solidFill>
                  <a:schemeClr val="tx1"/>
                </a:solidFill>
                <a:latin typeface="メイリオ" pitchFamily="50" charset="-128"/>
                <a:ea typeface="メイリオ" pitchFamily="50" charset="-128"/>
                <a:cs typeface="メイリオ" pitchFamily="50" charset="-128"/>
              </a:rPr>
              <a:t>　</a:t>
            </a:r>
            <a:r>
              <a:rPr lang="en-US" altLang="ja-JP" sz="1400" b="1" u="sng" dirty="0" smtClean="0">
                <a:solidFill>
                  <a:srgbClr val="FF0000"/>
                </a:solidFill>
                <a:latin typeface="メイリオ" pitchFamily="50" charset="-128"/>
                <a:ea typeface="メイリオ" pitchFamily="50" charset="-128"/>
                <a:cs typeface="メイリオ" pitchFamily="50" charset="-128"/>
              </a:rPr>
              <a:t>1</a:t>
            </a:r>
            <a:r>
              <a:rPr lang="ja-JP" altLang="en-US" sz="1400" b="1" u="sng" dirty="0" smtClean="0">
                <a:solidFill>
                  <a:srgbClr val="FF0000"/>
                </a:solidFill>
                <a:latin typeface="メイリオ" pitchFamily="50" charset="-128"/>
                <a:ea typeface="メイリオ" pitchFamily="50" charset="-128"/>
                <a:cs typeface="メイリオ" pitchFamily="50" charset="-128"/>
              </a:rPr>
              <a:t>月の利用実績に基づいた</a:t>
            </a:r>
            <a:r>
              <a:rPr lang="en-US" altLang="ja-JP" sz="1400" b="1" u="sng" dirty="0" smtClean="0">
                <a:solidFill>
                  <a:srgbClr val="FF0000"/>
                </a:solidFill>
                <a:latin typeface="メイリオ" pitchFamily="50" charset="-128"/>
                <a:ea typeface="メイリオ" pitchFamily="50" charset="-128"/>
                <a:cs typeface="メイリオ" pitchFamily="50" charset="-128"/>
              </a:rPr>
              <a:t>1</a:t>
            </a:r>
            <a:r>
              <a:rPr lang="ja-JP" altLang="en-US" sz="1400" b="1" u="sng" dirty="0" smtClean="0">
                <a:solidFill>
                  <a:srgbClr val="FF0000"/>
                </a:solidFill>
                <a:latin typeface="メイリオ" pitchFamily="50" charset="-128"/>
                <a:ea typeface="メイリオ" pitchFamily="50" charset="-128"/>
                <a:cs typeface="メイリオ" pitchFamily="50" charset="-128"/>
              </a:rPr>
              <a:t>回あたりの単位及び</a:t>
            </a:r>
            <a:r>
              <a:rPr lang="en-US" altLang="ja-JP" sz="1400" b="1" u="sng" dirty="0" smtClean="0">
                <a:solidFill>
                  <a:srgbClr val="FF0000"/>
                </a:solidFill>
                <a:latin typeface="メイリオ" pitchFamily="50" charset="-128"/>
                <a:ea typeface="メイリオ" pitchFamily="50" charset="-128"/>
                <a:cs typeface="メイリオ" pitchFamily="50" charset="-128"/>
              </a:rPr>
              <a:t>20</a:t>
            </a:r>
            <a:r>
              <a:rPr lang="ja-JP" altLang="en-US" sz="1400" b="1" u="sng" dirty="0" smtClean="0">
                <a:solidFill>
                  <a:srgbClr val="FF0000"/>
                </a:solidFill>
                <a:latin typeface="メイリオ" pitchFamily="50" charset="-128"/>
                <a:ea typeface="メイリオ" pitchFamily="50" charset="-128"/>
                <a:cs typeface="メイリオ" pitchFamily="50" charset="-128"/>
              </a:rPr>
              <a:t>分未満の短時間サービスの単位が追加されましたが、</a:t>
            </a:r>
            <a:endParaRPr lang="en-US" altLang="ja-JP" sz="1400" b="1" u="sng" dirty="0" smtClean="0">
              <a:solidFill>
                <a:srgbClr val="FF0000"/>
              </a:solidFill>
              <a:latin typeface="メイリオ" pitchFamily="50" charset="-128"/>
              <a:ea typeface="メイリオ" pitchFamily="50" charset="-128"/>
              <a:cs typeface="メイリオ" pitchFamily="50" charset="-128"/>
            </a:endParaRPr>
          </a:p>
          <a:p>
            <a:pPr algn="ctr">
              <a:lnSpc>
                <a:spcPts val="3000"/>
              </a:lnSpc>
            </a:pPr>
            <a:r>
              <a:rPr lang="ja-JP" altLang="en-US" sz="1400" b="1" dirty="0">
                <a:solidFill>
                  <a:srgbClr val="FF0000"/>
                </a:solidFill>
                <a:latin typeface="メイリオ" pitchFamily="50" charset="-128"/>
                <a:ea typeface="メイリオ" pitchFamily="50" charset="-128"/>
                <a:cs typeface="メイリオ" pitchFamily="50" charset="-128"/>
              </a:rPr>
              <a:t>　</a:t>
            </a:r>
            <a:r>
              <a:rPr lang="ja-JP" altLang="en-US" sz="1400" b="1" u="sng" dirty="0" smtClean="0">
                <a:solidFill>
                  <a:srgbClr val="FF0000"/>
                </a:solidFill>
                <a:latin typeface="メイリオ" pitchFamily="50" charset="-128"/>
                <a:ea typeface="メイリオ" pitchFamily="50" charset="-128"/>
                <a:cs typeface="メイリオ" pitchFamily="50" charset="-128"/>
              </a:rPr>
              <a:t>美幌町では、従来からの</a:t>
            </a:r>
            <a:r>
              <a:rPr lang="ja-JP" altLang="en-US" b="1" u="sng" dirty="0" smtClean="0">
                <a:solidFill>
                  <a:srgbClr val="FF000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「包括報酬」のみ適用</a:t>
            </a:r>
            <a:r>
              <a:rPr lang="ja-JP" altLang="en-US" sz="1400" b="1" u="sng" dirty="0" smtClean="0">
                <a:solidFill>
                  <a:srgbClr val="FF0000"/>
                </a:solidFill>
                <a:latin typeface="メイリオ" pitchFamily="50" charset="-128"/>
                <a:ea typeface="メイリオ" pitchFamily="50" charset="-128"/>
                <a:cs typeface="メイリオ" pitchFamily="50" charset="-128"/>
              </a:rPr>
              <a:t>とします。</a:t>
            </a:r>
            <a:endParaRPr lang="ja-JP" altLang="en-US" sz="1400" b="1" dirty="0" smtClean="0">
              <a:solidFill>
                <a:schemeClr val="tx1"/>
              </a:solidFill>
              <a:latin typeface="メイリオ" pitchFamily="50" charset="-128"/>
              <a:ea typeface="メイリオ" pitchFamily="50" charset="-128"/>
              <a:cs typeface="メイリオ" pitchFamily="50" charset="-128"/>
            </a:endParaRPr>
          </a:p>
        </p:txBody>
      </p:sp>
      <p:sp>
        <p:nvSpPr>
          <p:cNvPr id="3" name="角丸四角形 2"/>
          <p:cNvSpPr/>
          <p:nvPr/>
        </p:nvSpPr>
        <p:spPr>
          <a:xfrm>
            <a:off x="251520" y="2132856"/>
            <a:ext cx="8748972" cy="1728192"/>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p:cNvSpPr/>
          <p:nvPr/>
        </p:nvSpPr>
        <p:spPr>
          <a:xfrm>
            <a:off x="0" y="-27384"/>
            <a:ext cx="9144000" cy="792088"/>
          </a:xfrm>
          <a:prstGeom prst="roundRect">
            <a:avLst>
              <a:gd name="adj" fmla="val 0"/>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spcAft>
                <a:spcPts val="0"/>
              </a:spcAft>
            </a:pPr>
            <a:r>
              <a:rPr lang="ja-JP" altLang="en-US" sz="2000" b="1" kern="100" dirty="0" smtClean="0">
                <a:latin typeface="メイリオ" pitchFamily="50" charset="-128"/>
                <a:ea typeface="メイリオ" pitchFamily="50" charset="-128"/>
                <a:cs typeface="メイリオ" pitchFamily="50" charset="-128"/>
              </a:rPr>
              <a:t>美幌町の算定単位</a:t>
            </a:r>
            <a:endParaRPr lang="en-US" altLang="ja-JP" sz="2000" b="1" kern="100" dirty="0" smtClean="0">
              <a:latin typeface="メイリオ" pitchFamily="50" charset="-128"/>
              <a:ea typeface="メイリオ" pitchFamily="50" charset="-128"/>
              <a:cs typeface="メイリオ" pitchFamily="50" charset="-128"/>
            </a:endParaRPr>
          </a:p>
          <a:p>
            <a:pPr algn="ctr">
              <a:lnSpc>
                <a:spcPts val="2000"/>
              </a:lnSpc>
              <a:spcAft>
                <a:spcPts val="0"/>
              </a:spcAft>
            </a:pPr>
            <a:r>
              <a:rPr lang="ja-JP" altLang="en-US" b="1" kern="100" dirty="0" smtClean="0">
                <a:latin typeface="メイリオ" pitchFamily="50" charset="-128"/>
                <a:ea typeface="メイリオ" pitchFamily="50" charset="-128"/>
                <a:cs typeface="メイリオ" pitchFamily="50" charset="-128"/>
              </a:rPr>
              <a:t>美幌町介護予防訪問介護相当サービス</a:t>
            </a:r>
            <a:endParaRPr lang="ja-JP" b="1" kern="100" dirty="0">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6644362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0" y="-27384"/>
            <a:ext cx="9144000" cy="792088"/>
          </a:xfrm>
          <a:prstGeom prst="roundRect">
            <a:avLst>
              <a:gd name="adj" fmla="val 0"/>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spcAft>
                <a:spcPts val="0"/>
              </a:spcAft>
            </a:pPr>
            <a:r>
              <a:rPr lang="ja-JP" altLang="en-US" sz="2000" b="1" kern="100" dirty="0" smtClean="0">
                <a:latin typeface="メイリオ" pitchFamily="50" charset="-128"/>
                <a:ea typeface="メイリオ" pitchFamily="50" charset="-128"/>
                <a:cs typeface="メイリオ" pitchFamily="50" charset="-128"/>
              </a:rPr>
              <a:t>美幌町の算定単位</a:t>
            </a:r>
            <a:endParaRPr lang="en-US" altLang="ja-JP" sz="2000" b="1" kern="100" dirty="0" smtClean="0">
              <a:latin typeface="メイリオ" pitchFamily="50" charset="-128"/>
              <a:ea typeface="メイリオ" pitchFamily="50" charset="-128"/>
              <a:cs typeface="メイリオ" pitchFamily="50" charset="-128"/>
            </a:endParaRPr>
          </a:p>
          <a:p>
            <a:pPr algn="ctr">
              <a:lnSpc>
                <a:spcPts val="2000"/>
              </a:lnSpc>
              <a:spcAft>
                <a:spcPts val="0"/>
              </a:spcAft>
            </a:pPr>
            <a:r>
              <a:rPr lang="ja-JP" altLang="en-US" b="1" kern="100" dirty="0" smtClean="0">
                <a:latin typeface="メイリオ" pitchFamily="50" charset="-128"/>
                <a:ea typeface="メイリオ" pitchFamily="50" charset="-128"/>
                <a:cs typeface="メイリオ" pitchFamily="50" charset="-128"/>
              </a:rPr>
              <a:t>美幌町介護予防通所介護相当サービス</a:t>
            </a:r>
            <a:endParaRPr lang="ja-JP" b="1" kern="100" dirty="0">
              <a:latin typeface="メイリオ" pitchFamily="50" charset="-128"/>
              <a:ea typeface="メイリオ" pitchFamily="50" charset="-128"/>
              <a:cs typeface="メイリオ" pitchFamily="50" charset="-128"/>
            </a:endParaRPr>
          </a:p>
        </p:txBody>
      </p:sp>
      <p:sp>
        <p:nvSpPr>
          <p:cNvPr id="5" name="角丸四角形 4"/>
          <p:cNvSpPr/>
          <p:nvPr/>
        </p:nvSpPr>
        <p:spPr>
          <a:xfrm>
            <a:off x="107504" y="908720"/>
            <a:ext cx="9036496" cy="1512168"/>
          </a:xfrm>
          <a:prstGeom prst="roundRect">
            <a:avLst>
              <a:gd name="adj" fmla="val 477"/>
            </a:avLst>
          </a:prstGeom>
          <a:ln w="12700">
            <a:noFill/>
          </a:ln>
        </p:spPr>
        <p:style>
          <a:lnRef idx="2">
            <a:schemeClr val="dk1"/>
          </a:lnRef>
          <a:fillRef idx="1">
            <a:schemeClr val="lt1"/>
          </a:fillRef>
          <a:effectRef idx="0">
            <a:schemeClr val="dk1"/>
          </a:effectRef>
          <a:fontRef idx="minor">
            <a:schemeClr val="dk1"/>
          </a:fontRef>
        </p:style>
        <p:txBody>
          <a:bodyPr rtlCol="0" anchor="ctr"/>
          <a:lstStyle/>
          <a:p>
            <a:pPr>
              <a:lnSpc>
                <a:spcPts val="2000"/>
              </a:lnSpc>
            </a:pPr>
            <a:r>
              <a:rPr lang="ja-JP" altLang="en-US" sz="1400" dirty="0" smtClean="0">
                <a:solidFill>
                  <a:schemeClr val="tx1"/>
                </a:solidFill>
                <a:latin typeface="メイリオ" pitchFamily="50" charset="-128"/>
                <a:ea typeface="メイリオ" pitchFamily="50" charset="-128"/>
                <a:cs typeface="メイリオ" pitchFamily="50" charset="-128"/>
              </a:rPr>
              <a:t>○算定単位が１月あたりの包括報酬を用います。</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000"/>
              </a:lnSpc>
            </a:pPr>
            <a:r>
              <a:rPr lang="ja-JP" altLang="en-US" sz="1400" dirty="0" smtClean="0">
                <a:solidFill>
                  <a:schemeClr val="tx1"/>
                </a:solidFill>
                <a:latin typeface="メイリオ" pitchFamily="50" charset="-128"/>
                <a:ea typeface="メイリオ" pitchFamily="50" charset="-128"/>
                <a:cs typeface="メイリオ" pitchFamily="50" charset="-128"/>
              </a:rPr>
              <a:t>○また、加算・減算については、現行の介護予防訪問介護・介護予防通所介護と同様です。</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000"/>
              </a:lnSpc>
            </a:pPr>
            <a:r>
              <a:rPr lang="ja-JP" altLang="en-US" sz="1400" dirty="0" smtClean="0">
                <a:solidFill>
                  <a:schemeClr val="tx1"/>
                </a:solidFill>
                <a:latin typeface="メイリオ" pitchFamily="50" charset="-128"/>
                <a:ea typeface="メイリオ" pitchFamily="50" charset="-128"/>
                <a:cs typeface="メイリオ" pitchFamily="50" charset="-128"/>
              </a:rPr>
              <a:t>○国保連合会に請求するサービス種類コードが変更（６５→</a:t>
            </a:r>
            <a:r>
              <a:rPr lang="ja-JP" altLang="en-US" sz="1400" b="1" dirty="0" smtClean="0">
                <a:solidFill>
                  <a:srgbClr val="FF0000"/>
                </a:solidFill>
                <a:latin typeface="メイリオ" pitchFamily="50" charset="-128"/>
                <a:ea typeface="メイリオ" pitchFamily="50" charset="-128"/>
                <a:cs typeface="メイリオ" pitchFamily="50" charset="-128"/>
              </a:rPr>
              <a:t>Ａ５</a:t>
            </a:r>
            <a:r>
              <a:rPr lang="ja-JP" altLang="en-US" sz="1400" dirty="0" smtClean="0">
                <a:solidFill>
                  <a:schemeClr val="tx1"/>
                </a:solidFill>
                <a:latin typeface="メイリオ" pitchFamily="50" charset="-128"/>
                <a:ea typeface="メイリオ" pitchFamily="50" charset="-128"/>
                <a:cs typeface="メイリオ" pitchFamily="50" charset="-128"/>
              </a:rPr>
              <a:t>又は</a:t>
            </a:r>
            <a:r>
              <a:rPr lang="ja-JP" altLang="en-US" sz="1400" b="1" dirty="0" smtClean="0">
                <a:solidFill>
                  <a:srgbClr val="FF0000"/>
                </a:solidFill>
                <a:latin typeface="メイリオ" pitchFamily="50" charset="-128"/>
                <a:ea typeface="メイリオ" pitchFamily="50" charset="-128"/>
                <a:cs typeface="メイリオ" pitchFamily="50" charset="-128"/>
              </a:rPr>
              <a:t>Ａ６</a:t>
            </a:r>
            <a:r>
              <a:rPr lang="ja-JP" altLang="en-US" sz="1400" dirty="0" smtClean="0">
                <a:solidFill>
                  <a:schemeClr val="tx1"/>
                </a:solidFill>
                <a:latin typeface="メイリオ" pitchFamily="50" charset="-128"/>
                <a:ea typeface="メイリオ" pitchFamily="50" charset="-128"/>
                <a:cs typeface="メイリオ" pitchFamily="50" charset="-128"/>
              </a:rPr>
              <a:t>）</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000"/>
              </a:lnSpc>
            </a:pPr>
            <a:r>
              <a:rPr lang="ja-JP" altLang="en-US" sz="1400" dirty="0" smtClean="0">
                <a:solidFill>
                  <a:schemeClr val="tx1"/>
                </a:solidFill>
                <a:latin typeface="メイリオ" pitchFamily="50" charset="-128"/>
                <a:ea typeface="メイリオ" pitchFamily="50" charset="-128"/>
                <a:cs typeface="メイリオ" pitchFamily="50" charset="-128"/>
              </a:rPr>
              <a:t>○１単位あたりの単価　</a:t>
            </a:r>
            <a:r>
              <a:rPr lang="en-US" altLang="ja-JP" sz="1400" dirty="0" smtClean="0">
                <a:solidFill>
                  <a:schemeClr val="tx1"/>
                </a:solidFill>
                <a:latin typeface="メイリオ" pitchFamily="50" charset="-128"/>
                <a:ea typeface="メイリオ" pitchFamily="50" charset="-128"/>
                <a:cs typeface="メイリオ" pitchFamily="50" charset="-128"/>
              </a:rPr>
              <a:t>【</a:t>
            </a:r>
            <a:r>
              <a:rPr lang="en-US" altLang="ja-JP" sz="1400" b="1" dirty="0" smtClean="0">
                <a:solidFill>
                  <a:schemeClr val="tx1"/>
                </a:solidFill>
                <a:latin typeface="メイリオ" pitchFamily="50" charset="-128"/>
                <a:ea typeface="メイリオ" pitchFamily="50" charset="-128"/>
                <a:cs typeface="メイリオ" pitchFamily="50" charset="-128"/>
              </a:rPr>
              <a:t>10.0</a:t>
            </a:r>
            <a:r>
              <a:rPr lang="ja-JP" altLang="en-US" sz="1400" b="1" dirty="0" smtClean="0">
                <a:solidFill>
                  <a:schemeClr val="tx1"/>
                </a:solidFill>
                <a:latin typeface="メイリオ" pitchFamily="50" charset="-128"/>
                <a:ea typeface="メイリオ" pitchFamily="50" charset="-128"/>
                <a:cs typeface="メイリオ" pitchFamily="50" charset="-128"/>
              </a:rPr>
              <a:t>円</a:t>
            </a:r>
            <a:r>
              <a:rPr lang="ja-JP" altLang="en-US" sz="1400" dirty="0" smtClean="0">
                <a:solidFill>
                  <a:schemeClr val="tx1"/>
                </a:solidFill>
                <a:latin typeface="メイリオ" pitchFamily="50" charset="-128"/>
                <a:ea typeface="メイリオ" pitchFamily="50" charset="-128"/>
                <a:cs typeface="メイリオ" pitchFamily="50" charset="-128"/>
              </a:rPr>
              <a:t>（その他地域）</a:t>
            </a:r>
            <a:r>
              <a:rPr lang="en-US" altLang="ja-JP" sz="1400" dirty="0" smtClean="0">
                <a:solidFill>
                  <a:schemeClr val="tx1"/>
                </a:solidFill>
                <a:latin typeface="メイリオ" pitchFamily="50" charset="-128"/>
                <a:ea typeface="メイリオ" pitchFamily="50" charset="-128"/>
                <a:cs typeface="メイリオ" pitchFamily="50" charset="-128"/>
              </a:rPr>
              <a:t>】</a:t>
            </a:r>
            <a:endParaRPr lang="ja-JP" altLang="en-US" sz="1400" dirty="0" smtClean="0">
              <a:solidFill>
                <a:schemeClr val="tx1"/>
              </a:solidFill>
              <a:latin typeface="メイリオ" pitchFamily="50" charset="-128"/>
              <a:ea typeface="メイリオ" pitchFamily="50" charset="-128"/>
              <a:cs typeface="メイリオ"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4110139790"/>
              </p:ext>
            </p:extLst>
          </p:nvPr>
        </p:nvGraphicFramePr>
        <p:xfrm>
          <a:off x="467544" y="2729840"/>
          <a:ext cx="8424936" cy="2499360"/>
        </p:xfrm>
        <a:graphic>
          <a:graphicData uri="http://schemas.openxmlformats.org/drawingml/2006/table">
            <a:tbl>
              <a:tblPr firstRow="1" bandRow="1">
                <a:tableStyleId>{5940675A-B579-460E-94D1-54222C63F5DA}</a:tableStyleId>
              </a:tblPr>
              <a:tblGrid>
                <a:gridCol w="2052228"/>
                <a:gridCol w="1260140"/>
                <a:gridCol w="3672408"/>
                <a:gridCol w="1440160"/>
              </a:tblGrid>
              <a:tr h="158720">
                <a:tc>
                  <a:txBody>
                    <a:bodyPr/>
                    <a:lstStyle/>
                    <a:p>
                      <a:pPr algn="ctr"/>
                      <a:r>
                        <a:rPr kumimoji="1" lang="ja-JP" altLang="en-US" sz="1400" dirty="0" smtClean="0">
                          <a:latin typeface="メイリオ" pitchFamily="50" charset="-128"/>
                          <a:ea typeface="メイリオ" pitchFamily="50" charset="-128"/>
                          <a:cs typeface="メイリオ" pitchFamily="50" charset="-128"/>
                        </a:rPr>
                        <a:t>サービス内容の略称</a:t>
                      </a:r>
                      <a:endParaRPr kumimoji="1" lang="ja-JP" altLang="en-US" sz="14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algn="ctr"/>
                      <a:r>
                        <a:rPr kumimoji="1" lang="ja-JP" altLang="en-US" sz="1400" dirty="0" smtClean="0">
                          <a:latin typeface="メイリオ" pitchFamily="50" charset="-128"/>
                          <a:ea typeface="メイリオ" pitchFamily="50" charset="-128"/>
                          <a:cs typeface="メイリオ" pitchFamily="50" charset="-128"/>
                        </a:rPr>
                        <a:t>対　象</a:t>
                      </a:r>
                      <a:endParaRPr kumimoji="1" lang="ja-JP" altLang="en-US" sz="14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algn="ctr"/>
                      <a:r>
                        <a:rPr kumimoji="1" lang="ja-JP" altLang="en-US" sz="1400" dirty="0" smtClean="0">
                          <a:latin typeface="メイリオ" pitchFamily="50" charset="-128"/>
                          <a:ea typeface="メイリオ" pitchFamily="50" charset="-128"/>
                          <a:cs typeface="メイリオ" pitchFamily="50" charset="-128"/>
                        </a:rPr>
                        <a:t>回数等</a:t>
                      </a:r>
                      <a:endParaRPr kumimoji="1" lang="ja-JP" altLang="en-US" sz="14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algn="ctr"/>
                      <a:r>
                        <a:rPr kumimoji="1" lang="ja-JP" altLang="en-US" sz="1400" dirty="0" smtClean="0">
                          <a:latin typeface="メイリオ" pitchFamily="50" charset="-128"/>
                          <a:ea typeface="メイリオ" pitchFamily="50" charset="-128"/>
                          <a:cs typeface="メイリオ" pitchFamily="50" charset="-128"/>
                        </a:rPr>
                        <a:t>算定単位</a:t>
                      </a:r>
                      <a:endParaRPr kumimoji="1" lang="ja-JP" altLang="en-US" sz="14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r>
              <a:tr h="370840">
                <a:tc>
                  <a:txBody>
                    <a:bodyPr/>
                    <a:lstStyle/>
                    <a:p>
                      <a:r>
                        <a:rPr kumimoji="1" lang="ja-JP" altLang="en-US" sz="1400" dirty="0" smtClean="0">
                          <a:latin typeface="メイリオ" pitchFamily="50" charset="-128"/>
                          <a:ea typeface="メイリオ" pitchFamily="50" charset="-128"/>
                          <a:cs typeface="メイリオ" pitchFamily="50" charset="-128"/>
                        </a:rPr>
                        <a:t>通所型サービス１</a:t>
                      </a:r>
                      <a:endParaRPr kumimoji="1" lang="ja-JP" altLang="en-US" sz="1400" dirty="0">
                        <a:latin typeface="メイリオ" pitchFamily="50" charset="-128"/>
                        <a:ea typeface="メイリオ" pitchFamily="50" charset="-128"/>
                        <a:cs typeface="メイリオ" pitchFamily="50" charset="-128"/>
                      </a:endParaRPr>
                    </a:p>
                  </a:txBody>
                  <a:tcPr anchor="ctr">
                    <a:noFill/>
                  </a:tcPr>
                </a:tc>
                <a:tc>
                  <a:txBody>
                    <a:bodyPr/>
                    <a:lstStyle/>
                    <a:p>
                      <a:r>
                        <a:rPr kumimoji="1" lang="ja-JP" altLang="en-US" sz="1400" dirty="0" smtClean="0">
                          <a:latin typeface="メイリオ" pitchFamily="50" charset="-128"/>
                          <a:ea typeface="メイリオ" pitchFamily="50" charset="-128"/>
                          <a:cs typeface="メイリオ" pitchFamily="50" charset="-128"/>
                        </a:rPr>
                        <a:t>事業対象者、</a:t>
                      </a:r>
                      <a:endParaRPr kumimoji="1" lang="en-US" altLang="ja-JP" sz="1400" dirty="0" smtClean="0">
                        <a:latin typeface="メイリオ" pitchFamily="50" charset="-128"/>
                        <a:ea typeface="メイリオ" pitchFamily="50" charset="-128"/>
                        <a:cs typeface="メイリオ" pitchFamily="50" charset="-128"/>
                      </a:endParaRPr>
                    </a:p>
                    <a:p>
                      <a:r>
                        <a:rPr kumimoji="1" lang="ja-JP" altLang="en-US" sz="1400" dirty="0" smtClean="0">
                          <a:latin typeface="メイリオ" pitchFamily="50" charset="-128"/>
                          <a:ea typeface="メイリオ" pitchFamily="50" charset="-128"/>
                          <a:cs typeface="メイリオ" pitchFamily="50" charset="-128"/>
                        </a:rPr>
                        <a:t>要支援１</a:t>
                      </a:r>
                      <a:endParaRPr kumimoji="1" lang="ja-JP" altLang="en-US" sz="1400" dirty="0">
                        <a:latin typeface="メイリオ" pitchFamily="50" charset="-128"/>
                        <a:ea typeface="メイリオ" pitchFamily="50" charset="-128"/>
                        <a:cs typeface="メイリオ" pitchFamily="50" charset="-128"/>
                      </a:endParaRPr>
                    </a:p>
                  </a:txBody>
                  <a:tcPr anchor="ctr"/>
                </a:tc>
                <a:tc>
                  <a:txBody>
                    <a:bodyPr/>
                    <a:lstStyle/>
                    <a:p>
                      <a:r>
                        <a:rPr kumimoji="1" lang="ja-JP" altLang="en-US" sz="1400" dirty="0" smtClean="0">
                          <a:latin typeface="メイリオ" pitchFamily="50" charset="-128"/>
                          <a:ea typeface="メイリオ" pitchFamily="50" charset="-128"/>
                          <a:cs typeface="メイリオ" pitchFamily="50" charset="-128"/>
                        </a:rPr>
                        <a:t>週</a:t>
                      </a:r>
                      <a:r>
                        <a:rPr kumimoji="1" lang="en-US" altLang="ja-JP" sz="1400" dirty="0" smtClean="0">
                          <a:latin typeface="メイリオ" pitchFamily="50" charset="-128"/>
                          <a:ea typeface="メイリオ" pitchFamily="50" charset="-128"/>
                          <a:cs typeface="メイリオ" pitchFamily="50" charset="-128"/>
                        </a:rPr>
                        <a:t>1</a:t>
                      </a:r>
                      <a:r>
                        <a:rPr kumimoji="1" lang="ja-JP" altLang="en-US" sz="1400" dirty="0" smtClean="0">
                          <a:latin typeface="メイリオ" pitchFamily="50" charset="-128"/>
                          <a:ea typeface="メイリオ" pitchFamily="50" charset="-128"/>
                          <a:cs typeface="メイリオ" pitchFamily="50" charset="-128"/>
                        </a:rPr>
                        <a:t>回程度（包括報酬）</a:t>
                      </a:r>
                      <a:endParaRPr kumimoji="1" lang="ja-JP" altLang="en-US" sz="1400" dirty="0">
                        <a:latin typeface="メイリオ" pitchFamily="50" charset="-128"/>
                        <a:ea typeface="メイリオ" pitchFamily="50" charset="-128"/>
                        <a:cs typeface="メイリオ" pitchFamily="50" charset="-128"/>
                      </a:endParaRPr>
                    </a:p>
                  </a:txBody>
                  <a:tcPr anchor="ctr"/>
                </a:tc>
                <a:tc>
                  <a:txBody>
                    <a:bodyPr/>
                    <a:lstStyle/>
                    <a:p>
                      <a:r>
                        <a:rPr kumimoji="1" lang="en-US" altLang="ja-JP" sz="1400" dirty="0" smtClean="0">
                          <a:latin typeface="メイリオ" pitchFamily="50" charset="-128"/>
                          <a:ea typeface="メイリオ" pitchFamily="50" charset="-128"/>
                          <a:cs typeface="メイリオ" pitchFamily="50" charset="-128"/>
                        </a:rPr>
                        <a:t>1</a:t>
                      </a:r>
                      <a:r>
                        <a:rPr kumimoji="1" lang="ja-JP" altLang="en-US" sz="1400" dirty="0" smtClean="0">
                          <a:latin typeface="メイリオ" pitchFamily="50" charset="-128"/>
                          <a:ea typeface="メイリオ" pitchFamily="50" charset="-128"/>
                          <a:cs typeface="メイリオ" pitchFamily="50" charset="-128"/>
                        </a:rPr>
                        <a:t>月につき</a:t>
                      </a:r>
                      <a:endParaRPr kumimoji="1" lang="en-US" altLang="ja-JP" sz="1400" dirty="0" smtClean="0">
                        <a:latin typeface="メイリオ" pitchFamily="50" charset="-128"/>
                        <a:ea typeface="メイリオ" pitchFamily="50" charset="-128"/>
                        <a:cs typeface="メイリオ" pitchFamily="50" charset="-128"/>
                      </a:endParaRPr>
                    </a:p>
                    <a:p>
                      <a:r>
                        <a:rPr kumimoji="1" lang="ja-JP" altLang="en-US" sz="1400" dirty="0" smtClean="0">
                          <a:latin typeface="メイリオ" pitchFamily="50" charset="-128"/>
                          <a:ea typeface="メイリオ" pitchFamily="50" charset="-128"/>
                          <a:cs typeface="メイリオ" pitchFamily="50" charset="-128"/>
                        </a:rPr>
                        <a:t>　</a:t>
                      </a:r>
                      <a:r>
                        <a:rPr kumimoji="1" lang="en-US" altLang="ja-JP" sz="1600" b="1" dirty="0" smtClean="0">
                          <a:latin typeface="メイリオ" pitchFamily="50" charset="-128"/>
                          <a:ea typeface="メイリオ" pitchFamily="50" charset="-128"/>
                          <a:cs typeface="メイリオ" pitchFamily="50" charset="-128"/>
                        </a:rPr>
                        <a:t>1,647</a:t>
                      </a:r>
                      <a:r>
                        <a:rPr kumimoji="1" lang="ja-JP" altLang="en-US" sz="1600" b="1" dirty="0" smtClean="0">
                          <a:latin typeface="メイリオ" pitchFamily="50" charset="-128"/>
                          <a:ea typeface="メイリオ" pitchFamily="50" charset="-128"/>
                          <a:cs typeface="メイリオ" pitchFamily="50" charset="-128"/>
                        </a:rPr>
                        <a:t>単位</a:t>
                      </a:r>
                      <a:endParaRPr kumimoji="1" lang="ja-JP" altLang="en-US" sz="1600" b="1" dirty="0">
                        <a:latin typeface="メイリオ" pitchFamily="50" charset="-128"/>
                        <a:ea typeface="メイリオ" pitchFamily="50" charset="-128"/>
                        <a:cs typeface="メイリオ" pitchFamily="50" charset="-128"/>
                      </a:endParaRPr>
                    </a:p>
                  </a:txBody>
                  <a:tcPr anchor="ctr"/>
                </a:tc>
              </a:tr>
              <a:tr h="475248">
                <a:tc>
                  <a:txBody>
                    <a:bodyPr/>
                    <a:lstStyle/>
                    <a:p>
                      <a:r>
                        <a:rPr kumimoji="1" lang="ja-JP" altLang="en-US" sz="1400" dirty="0" smtClean="0">
                          <a:latin typeface="メイリオ" pitchFamily="50" charset="-128"/>
                          <a:ea typeface="メイリオ" pitchFamily="50" charset="-128"/>
                          <a:cs typeface="メイリオ" pitchFamily="50" charset="-128"/>
                        </a:rPr>
                        <a:t>通所型サービス２</a:t>
                      </a:r>
                      <a:endParaRPr kumimoji="1" lang="ja-JP" altLang="en-US" sz="1400" dirty="0">
                        <a:latin typeface="メイリオ" pitchFamily="50" charset="-128"/>
                        <a:ea typeface="メイリオ" pitchFamily="50" charset="-128"/>
                        <a:cs typeface="メイリオ" pitchFamily="50" charset="-128"/>
                      </a:endParaRPr>
                    </a:p>
                  </a:txBody>
                  <a:tcPr anchor="ctr">
                    <a:noFill/>
                  </a:tcPr>
                </a:tc>
                <a:tc>
                  <a:txBody>
                    <a:bodyPr/>
                    <a:lstStyle/>
                    <a:p>
                      <a:r>
                        <a:rPr kumimoji="1" lang="ja-JP" altLang="en-US" sz="1400" dirty="0" smtClean="0">
                          <a:latin typeface="メイリオ" pitchFamily="50" charset="-128"/>
                          <a:ea typeface="メイリオ" pitchFamily="50" charset="-128"/>
                          <a:cs typeface="メイリオ" pitchFamily="50" charset="-128"/>
                        </a:rPr>
                        <a:t>事業対象者、</a:t>
                      </a:r>
                      <a:endParaRPr kumimoji="1" lang="en-US" altLang="ja-JP" sz="1400" dirty="0" smtClean="0">
                        <a:latin typeface="メイリオ" pitchFamily="50" charset="-128"/>
                        <a:ea typeface="メイリオ" pitchFamily="50" charset="-128"/>
                        <a:cs typeface="メイリオ" pitchFamily="50" charset="-128"/>
                      </a:endParaRPr>
                    </a:p>
                    <a:p>
                      <a:r>
                        <a:rPr kumimoji="1" lang="ja-JP" altLang="en-US" sz="1400" dirty="0" smtClean="0">
                          <a:latin typeface="メイリオ" pitchFamily="50" charset="-128"/>
                          <a:ea typeface="メイリオ" pitchFamily="50" charset="-128"/>
                          <a:cs typeface="メイリオ" pitchFamily="50" charset="-128"/>
                        </a:rPr>
                        <a:t>要支援２</a:t>
                      </a:r>
                    </a:p>
                  </a:txBody>
                  <a:tcPr anchor="ctr"/>
                </a:tc>
                <a:tc>
                  <a:txBody>
                    <a:bodyPr/>
                    <a:lstStyle/>
                    <a:p>
                      <a:r>
                        <a:rPr kumimoji="1" lang="ja-JP" altLang="en-US" sz="1400" dirty="0" smtClean="0">
                          <a:latin typeface="メイリオ" pitchFamily="50" charset="-128"/>
                          <a:ea typeface="メイリオ" pitchFamily="50" charset="-128"/>
                          <a:cs typeface="メイリオ" pitchFamily="50" charset="-128"/>
                        </a:rPr>
                        <a:t>週</a:t>
                      </a:r>
                      <a:r>
                        <a:rPr kumimoji="1" lang="en-US" altLang="ja-JP" sz="1400" dirty="0" smtClean="0">
                          <a:latin typeface="メイリオ" pitchFamily="50" charset="-128"/>
                          <a:ea typeface="メイリオ" pitchFamily="50" charset="-128"/>
                          <a:cs typeface="メイリオ" pitchFamily="50" charset="-128"/>
                        </a:rPr>
                        <a:t>2</a:t>
                      </a:r>
                      <a:r>
                        <a:rPr kumimoji="1" lang="ja-JP" altLang="en-US" sz="1400" dirty="0" smtClean="0">
                          <a:latin typeface="メイリオ" pitchFamily="50" charset="-128"/>
                          <a:ea typeface="メイリオ" pitchFamily="50" charset="-128"/>
                          <a:cs typeface="メイリオ" pitchFamily="50" charset="-128"/>
                        </a:rPr>
                        <a:t>回程度（包括報酬）</a:t>
                      </a:r>
                      <a:endParaRPr kumimoji="1" lang="en-US" altLang="ja-JP" sz="1400" dirty="0" smtClean="0">
                        <a:latin typeface="メイリオ" pitchFamily="50" charset="-128"/>
                        <a:ea typeface="メイリオ" pitchFamily="50" charset="-128"/>
                        <a:cs typeface="メイリオ" pitchFamily="50" charset="-128"/>
                      </a:endParaRPr>
                    </a:p>
                  </a:txBody>
                  <a:tcPr anchor="ctr"/>
                </a:tc>
                <a:tc>
                  <a:txBody>
                    <a:bodyPr/>
                    <a:lstStyle/>
                    <a:p>
                      <a:r>
                        <a:rPr kumimoji="1" lang="en-US" altLang="ja-JP" sz="1400" dirty="0" smtClean="0">
                          <a:latin typeface="メイリオ" pitchFamily="50" charset="-128"/>
                          <a:ea typeface="メイリオ" pitchFamily="50" charset="-128"/>
                          <a:cs typeface="メイリオ" pitchFamily="50" charset="-128"/>
                        </a:rPr>
                        <a:t>1</a:t>
                      </a:r>
                      <a:r>
                        <a:rPr kumimoji="1" lang="ja-JP" altLang="en-US" sz="1400" dirty="0" smtClean="0">
                          <a:latin typeface="メイリオ" pitchFamily="50" charset="-128"/>
                          <a:ea typeface="メイリオ" pitchFamily="50" charset="-128"/>
                          <a:cs typeface="メイリオ" pitchFamily="50" charset="-128"/>
                        </a:rPr>
                        <a:t>月につき</a:t>
                      </a:r>
                      <a:endParaRPr kumimoji="1" lang="en-US" altLang="ja-JP" sz="1400" dirty="0" smtClean="0">
                        <a:latin typeface="メイリオ" pitchFamily="50" charset="-128"/>
                        <a:ea typeface="メイリオ" pitchFamily="50" charset="-128"/>
                        <a:cs typeface="メイリオ" pitchFamily="50" charset="-128"/>
                      </a:endParaRPr>
                    </a:p>
                    <a:p>
                      <a:r>
                        <a:rPr kumimoji="1" lang="ja-JP" altLang="en-US" sz="1400" dirty="0" smtClean="0">
                          <a:latin typeface="メイリオ" pitchFamily="50" charset="-128"/>
                          <a:ea typeface="メイリオ" pitchFamily="50" charset="-128"/>
                          <a:cs typeface="メイリオ" pitchFamily="50" charset="-128"/>
                        </a:rPr>
                        <a:t>　</a:t>
                      </a:r>
                      <a:r>
                        <a:rPr kumimoji="1" lang="en-US" altLang="ja-JP" sz="1600" b="1" dirty="0" smtClean="0">
                          <a:latin typeface="メイリオ" pitchFamily="50" charset="-128"/>
                          <a:ea typeface="メイリオ" pitchFamily="50" charset="-128"/>
                          <a:cs typeface="メイリオ" pitchFamily="50" charset="-128"/>
                        </a:rPr>
                        <a:t>3,377</a:t>
                      </a:r>
                      <a:r>
                        <a:rPr kumimoji="1" lang="ja-JP" altLang="en-US" sz="1600" b="1" dirty="0" smtClean="0">
                          <a:latin typeface="メイリオ" pitchFamily="50" charset="-128"/>
                          <a:ea typeface="メイリオ" pitchFamily="50" charset="-128"/>
                          <a:cs typeface="メイリオ" pitchFamily="50" charset="-128"/>
                        </a:rPr>
                        <a:t>単位</a:t>
                      </a:r>
                      <a:endParaRPr kumimoji="1" lang="ja-JP" altLang="en-US" sz="1600" b="1" dirty="0">
                        <a:latin typeface="メイリオ" pitchFamily="50" charset="-128"/>
                        <a:ea typeface="メイリオ" pitchFamily="50" charset="-128"/>
                        <a:cs typeface="メイリオ" pitchFamily="50" charset="-128"/>
                      </a:endParaRPr>
                    </a:p>
                  </a:txBody>
                  <a:tcPr anchor="ctr"/>
                </a:tc>
              </a:tr>
              <a:tr h="370840">
                <a:tc>
                  <a:txBody>
                    <a:bodyPr/>
                    <a:lstStyle/>
                    <a:p>
                      <a:r>
                        <a:rPr kumimoji="1" lang="ja-JP" altLang="en-US" sz="1400" dirty="0" smtClean="0">
                          <a:solidFill>
                            <a:srgbClr val="0070C0"/>
                          </a:solidFill>
                          <a:latin typeface="メイリオ" pitchFamily="50" charset="-128"/>
                          <a:ea typeface="メイリオ" pitchFamily="50" charset="-128"/>
                          <a:cs typeface="メイリオ" pitchFamily="50" charset="-128"/>
                        </a:rPr>
                        <a:t>通所型サービス３</a:t>
                      </a:r>
                      <a:endParaRPr kumimoji="1" lang="ja-JP" altLang="en-US" sz="1400" dirty="0">
                        <a:solidFill>
                          <a:srgbClr val="0070C0"/>
                        </a:solidFill>
                        <a:latin typeface="メイリオ" pitchFamily="50" charset="-128"/>
                        <a:ea typeface="メイリオ" pitchFamily="50" charset="-128"/>
                        <a:cs typeface="メイリオ" pitchFamily="50" charset="-128"/>
                      </a:endParaRPr>
                    </a:p>
                  </a:txBody>
                  <a:tcPr anchor="ctr">
                    <a:solidFill>
                      <a:schemeClr val="bg1">
                        <a:lumMod val="85000"/>
                      </a:schemeClr>
                    </a:solidFill>
                  </a:tcPr>
                </a:tc>
                <a:tc>
                  <a:txBody>
                    <a:bodyPr/>
                    <a:lstStyle/>
                    <a:p>
                      <a:r>
                        <a:rPr kumimoji="1" lang="ja-JP" altLang="en-US" sz="1400" dirty="0" smtClean="0">
                          <a:solidFill>
                            <a:srgbClr val="0070C0"/>
                          </a:solidFill>
                          <a:latin typeface="メイリオ" pitchFamily="50" charset="-128"/>
                          <a:ea typeface="メイリオ" pitchFamily="50" charset="-128"/>
                          <a:cs typeface="メイリオ" pitchFamily="50" charset="-128"/>
                        </a:rPr>
                        <a:t>事業対象者、</a:t>
                      </a:r>
                      <a:endParaRPr kumimoji="1" lang="en-US" altLang="ja-JP" sz="1400" dirty="0" smtClean="0">
                        <a:solidFill>
                          <a:srgbClr val="0070C0"/>
                        </a:solidFill>
                        <a:latin typeface="メイリオ" pitchFamily="50" charset="-128"/>
                        <a:ea typeface="メイリオ" pitchFamily="50" charset="-128"/>
                        <a:cs typeface="メイリオ" pitchFamily="50" charset="-128"/>
                      </a:endParaRPr>
                    </a:p>
                    <a:p>
                      <a:r>
                        <a:rPr kumimoji="1" lang="ja-JP" altLang="en-US" sz="1400" dirty="0" smtClean="0">
                          <a:solidFill>
                            <a:srgbClr val="0070C0"/>
                          </a:solidFill>
                          <a:latin typeface="メイリオ" pitchFamily="50" charset="-128"/>
                          <a:ea typeface="メイリオ" pitchFamily="50" charset="-128"/>
                          <a:cs typeface="メイリオ" pitchFamily="50" charset="-128"/>
                        </a:rPr>
                        <a:t>要支援１</a:t>
                      </a:r>
                    </a:p>
                  </a:txBody>
                  <a:tcPr anchor="ctr">
                    <a:solidFill>
                      <a:schemeClr val="bg1">
                        <a:lumMod val="85000"/>
                      </a:schemeClr>
                    </a:solidFill>
                  </a:tcPr>
                </a:tc>
                <a:tc>
                  <a:txBody>
                    <a:bodyPr/>
                    <a:lstStyle/>
                    <a:p>
                      <a:r>
                        <a:rPr kumimoji="1" lang="ja-JP" altLang="en-US" sz="1400" dirty="0" smtClean="0">
                          <a:solidFill>
                            <a:srgbClr val="0070C0"/>
                          </a:solidFill>
                          <a:latin typeface="メイリオ" pitchFamily="50" charset="-128"/>
                          <a:ea typeface="メイリオ" pitchFamily="50" charset="-128"/>
                          <a:cs typeface="メイリオ" pitchFamily="50" charset="-128"/>
                        </a:rPr>
                        <a:t>週１回程度</a:t>
                      </a:r>
                      <a:endParaRPr kumimoji="1" lang="en-US" altLang="ja-JP" sz="1400" dirty="0" smtClean="0">
                        <a:solidFill>
                          <a:srgbClr val="0070C0"/>
                        </a:solidFill>
                        <a:latin typeface="メイリオ" pitchFamily="50" charset="-128"/>
                        <a:ea typeface="メイリオ" pitchFamily="50" charset="-128"/>
                        <a:cs typeface="メイリオ"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smtClean="0">
                          <a:solidFill>
                            <a:srgbClr val="0070C0"/>
                          </a:solidFill>
                          <a:latin typeface="メイリオ" pitchFamily="50" charset="-128"/>
                          <a:ea typeface="メイリオ" pitchFamily="50" charset="-128"/>
                          <a:cs typeface="メイリオ" pitchFamily="50" charset="-128"/>
                        </a:rPr>
                        <a:t>1</a:t>
                      </a:r>
                      <a:r>
                        <a:rPr kumimoji="1" lang="ja-JP" altLang="en-US" sz="1400" dirty="0" smtClean="0">
                          <a:solidFill>
                            <a:srgbClr val="0070C0"/>
                          </a:solidFill>
                          <a:latin typeface="メイリオ" pitchFamily="50" charset="-128"/>
                          <a:ea typeface="メイリオ" pitchFamily="50" charset="-128"/>
                          <a:cs typeface="メイリオ" pitchFamily="50" charset="-128"/>
                        </a:rPr>
                        <a:t>月の中で全部で</a:t>
                      </a:r>
                      <a:r>
                        <a:rPr kumimoji="1" lang="en-US" altLang="ja-JP" sz="1400" dirty="0" smtClean="0">
                          <a:solidFill>
                            <a:srgbClr val="0070C0"/>
                          </a:solidFill>
                          <a:latin typeface="メイリオ" pitchFamily="50" charset="-128"/>
                          <a:ea typeface="メイリオ" pitchFamily="50" charset="-128"/>
                          <a:cs typeface="メイリオ" pitchFamily="50" charset="-128"/>
                        </a:rPr>
                        <a:t>4</a:t>
                      </a:r>
                      <a:r>
                        <a:rPr kumimoji="1" lang="ja-JP" altLang="en-US" sz="1400" dirty="0" smtClean="0">
                          <a:solidFill>
                            <a:srgbClr val="0070C0"/>
                          </a:solidFill>
                          <a:latin typeface="メイリオ" pitchFamily="50" charset="-128"/>
                          <a:ea typeface="メイリオ" pitchFamily="50" charset="-128"/>
                          <a:cs typeface="メイリオ" pitchFamily="50" charset="-128"/>
                        </a:rPr>
                        <a:t>回までだった場合</a:t>
                      </a:r>
                    </a:p>
                  </a:txBody>
                  <a:tcPr anchor="ctr">
                    <a:solidFill>
                      <a:schemeClr val="bg1">
                        <a:lumMod val="85000"/>
                      </a:schemeClr>
                    </a:solidFill>
                  </a:tcPr>
                </a:tc>
                <a:tc>
                  <a:txBody>
                    <a:bodyPr/>
                    <a:lstStyle/>
                    <a:p>
                      <a:r>
                        <a:rPr kumimoji="1" lang="en-US" altLang="ja-JP" sz="1400" dirty="0" smtClean="0">
                          <a:solidFill>
                            <a:srgbClr val="0070C0"/>
                          </a:solidFill>
                          <a:latin typeface="メイリオ" pitchFamily="50" charset="-128"/>
                          <a:ea typeface="メイリオ" pitchFamily="50" charset="-128"/>
                          <a:cs typeface="メイリオ" pitchFamily="50" charset="-128"/>
                        </a:rPr>
                        <a:t>1</a:t>
                      </a:r>
                      <a:r>
                        <a:rPr kumimoji="1" lang="ja-JP" altLang="en-US" sz="1400" dirty="0" smtClean="0">
                          <a:solidFill>
                            <a:srgbClr val="0070C0"/>
                          </a:solidFill>
                          <a:latin typeface="メイリオ" pitchFamily="50" charset="-128"/>
                          <a:ea typeface="メイリオ" pitchFamily="50" charset="-128"/>
                          <a:cs typeface="メイリオ" pitchFamily="50" charset="-128"/>
                        </a:rPr>
                        <a:t>回あたり</a:t>
                      </a:r>
                      <a:endParaRPr kumimoji="1" lang="en-US" altLang="ja-JP" sz="1400" dirty="0" smtClean="0">
                        <a:solidFill>
                          <a:srgbClr val="0070C0"/>
                        </a:solidFill>
                        <a:latin typeface="メイリオ" pitchFamily="50" charset="-128"/>
                        <a:ea typeface="メイリオ" pitchFamily="50" charset="-128"/>
                        <a:cs typeface="メイリオ" pitchFamily="50" charset="-128"/>
                      </a:endParaRPr>
                    </a:p>
                    <a:p>
                      <a:r>
                        <a:rPr kumimoji="1" lang="ja-JP" altLang="en-US" sz="1400" dirty="0" smtClean="0">
                          <a:solidFill>
                            <a:srgbClr val="0070C0"/>
                          </a:solidFill>
                          <a:latin typeface="メイリオ" pitchFamily="50" charset="-128"/>
                          <a:ea typeface="メイリオ" pitchFamily="50" charset="-128"/>
                          <a:cs typeface="メイリオ" pitchFamily="50" charset="-128"/>
                        </a:rPr>
                        <a:t>　</a:t>
                      </a:r>
                      <a:r>
                        <a:rPr kumimoji="1" lang="en-US" altLang="ja-JP" sz="1600" b="1" baseline="0" dirty="0" smtClean="0">
                          <a:solidFill>
                            <a:srgbClr val="0070C0"/>
                          </a:solidFill>
                          <a:latin typeface="メイリオ" pitchFamily="50" charset="-128"/>
                          <a:ea typeface="メイリオ" pitchFamily="50" charset="-128"/>
                          <a:cs typeface="メイリオ" pitchFamily="50" charset="-128"/>
                        </a:rPr>
                        <a:t>  </a:t>
                      </a:r>
                      <a:r>
                        <a:rPr kumimoji="1" lang="en-US" altLang="ja-JP" sz="1600" b="1" dirty="0" smtClean="0">
                          <a:solidFill>
                            <a:srgbClr val="0070C0"/>
                          </a:solidFill>
                          <a:latin typeface="メイリオ" pitchFamily="50" charset="-128"/>
                          <a:ea typeface="メイリオ" pitchFamily="50" charset="-128"/>
                          <a:cs typeface="メイリオ" pitchFamily="50" charset="-128"/>
                        </a:rPr>
                        <a:t>378</a:t>
                      </a:r>
                      <a:r>
                        <a:rPr kumimoji="1" lang="ja-JP" altLang="en-US" sz="1600" b="1" dirty="0" smtClean="0">
                          <a:solidFill>
                            <a:srgbClr val="0070C0"/>
                          </a:solidFill>
                          <a:latin typeface="メイリオ" pitchFamily="50" charset="-128"/>
                          <a:ea typeface="メイリオ" pitchFamily="50" charset="-128"/>
                          <a:cs typeface="メイリオ" pitchFamily="50" charset="-128"/>
                        </a:rPr>
                        <a:t>単位</a:t>
                      </a:r>
                      <a:endParaRPr kumimoji="1" lang="ja-JP" altLang="en-US" sz="1600" b="1" dirty="0">
                        <a:solidFill>
                          <a:srgbClr val="0070C0"/>
                        </a:solidFill>
                        <a:latin typeface="メイリオ" pitchFamily="50" charset="-128"/>
                        <a:ea typeface="メイリオ" pitchFamily="50" charset="-128"/>
                        <a:cs typeface="メイリオ" pitchFamily="50" charset="-128"/>
                      </a:endParaRPr>
                    </a:p>
                  </a:txBody>
                  <a:tcPr anchor="ctr">
                    <a:solidFill>
                      <a:schemeClr val="bg1">
                        <a:lumMod val="85000"/>
                      </a:scheme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solidFill>
                            <a:srgbClr val="0070C0"/>
                          </a:solidFill>
                          <a:latin typeface="メイリオ" pitchFamily="50" charset="-128"/>
                          <a:ea typeface="メイリオ" pitchFamily="50" charset="-128"/>
                          <a:cs typeface="メイリオ" pitchFamily="50" charset="-128"/>
                        </a:rPr>
                        <a:t>通所型サービス４</a:t>
                      </a:r>
                    </a:p>
                  </a:txBody>
                  <a:tcPr anchor="ctr">
                    <a:solidFill>
                      <a:schemeClr val="bg1">
                        <a:lumMod val="85000"/>
                      </a:schemeClr>
                    </a:solidFill>
                  </a:tcPr>
                </a:tc>
                <a:tc>
                  <a:txBody>
                    <a:bodyPr/>
                    <a:lstStyle/>
                    <a:p>
                      <a:r>
                        <a:rPr kumimoji="1" lang="ja-JP" altLang="en-US" sz="1400" dirty="0" smtClean="0">
                          <a:solidFill>
                            <a:srgbClr val="0070C0"/>
                          </a:solidFill>
                          <a:latin typeface="メイリオ" pitchFamily="50" charset="-128"/>
                          <a:ea typeface="メイリオ" pitchFamily="50" charset="-128"/>
                          <a:cs typeface="メイリオ" pitchFamily="50" charset="-128"/>
                        </a:rPr>
                        <a:t>事業対象者、</a:t>
                      </a:r>
                      <a:endParaRPr kumimoji="1" lang="en-US" altLang="ja-JP" sz="1400" dirty="0" smtClean="0">
                        <a:solidFill>
                          <a:srgbClr val="0070C0"/>
                        </a:solidFill>
                        <a:latin typeface="メイリオ" pitchFamily="50" charset="-128"/>
                        <a:ea typeface="メイリオ" pitchFamily="50" charset="-128"/>
                        <a:cs typeface="メイリオ" pitchFamily="50" charset="-128"/>
                      </a:endParaRPr>
                    </a:p>
                    <a:p>
                      <a:r>
                        <a:rPr kumimoji="1" lang="ja-JP" altLang="en-US" sz="1400" dirty="0" smtClean="0">
                          <a:solidFill>
                            <a:srgbClr val="0070C0"/>
                          </a:solidFill>
                          <a:latin typeface="メイリオ" pitchFamily="50" charset="-128"/>
                          <a:ea typeface="メイリオ" pitchFamily="50" charset="-128"/>
                          <a:cs typeface="メイリオ" pitchFamily="50" charset="-128"/>
                        </a:rPr>
                        <a:t>要支援２</a:t>
                      </a:r>
                    </a:p>
                  </a:txBody>
                  <a:tcPr anchor="ctr">
                    <a:solidFill>
                      <a:schemeClr val="bg1">
                        <a:lumMod val="85000"/>
                      </a:schemeClr>
                    </a:solidFill>
                  </a:tcPr>
                </a:tc>
                <a:tc>
                  <a:txBody>
                    <a:bodyPr/>
                    <a:lstStyle/>
                    <a:p>
                      <a:r>
                        <a:rPr kumimoji="1" lang="ja-JP" altLang="en-US" sz="1400" dirty="0" smtClean="0">
                          <a:solidFill>
                            <a:srgbClr val="0070C0"/>
                          </a:solidFill>
                          <a:latin typeface="メイリオ" pitchFamily="50" charset="-128"/>
                          <a:ea typeface="メイリオ" pitchFamily="50" charset="-128"/>
                          <a:cs typeface="メイリオ" pitchFamily="50" charset="-128"/>
                        </a:rPr>
                        <a:t>週</a:t>
                      </a:r>
                      <a:r>
                        <a:rPr kumimoji="1" lang="en-US" altLang="ja-JP" sz="1400" dirty="0" smtClean="0">
                          <a:solidFill>
                            <a:srgbClr val="0070C0"/>
                          </a:solidFill>
                          <a:latin typeface="メイリオ" pitchFamily="50" charset="-128"/>
                          <a:ea typeface="メイリオ" pitchFamily="50" charset="-128"/>
                          <a:cs typeface="メイリオ" pitchFamily="50" charset="-128"/>
                        </a:rPr>
                        <a:t>1</a:t>
                      </a:r>
                      <a:r>
                        <a:rPr kumimoji="1" lang="ja-JP" altLang="en-US" sz="1400" dirty="0" smtClean="0">
                          <a:solidFill>
                            <a:srgbClr val="0070C0"/>
                          </a:solidFill>
                          <a:latin typeface="メイリオ" pitchFamily="50" charset="-128"/>
                          <a:ea typeface="メイリオ" pitchFamily="50" charset="-128"/>
                          <a:cs typeface="メイリオ" pitchFamily="50" charset="-128"/>
                        </a:rPr>
                        <a:t>回程度</a:t>
                      </a:r>
                      <a:endParaRPr kumimoji="1" lang="en-US" altLang="ja-JP" sz="1400" dirty="0" smtClean="0">
                        <a:solidFill>
                          <a:srgbClr val="0070C0"/>
                        </a:solidFill>
                        <a:latin typeface="メイリオ" pitchFamily="50" charset="-128"/>
                        <a:ea typeface="メイリオ" pitchFamily="50" charset="-128"/>
                        <a:cs typeface="メイリオ" pitchFamily="50" charset="-128"/>
                      </a:endParaRPr>
                    </a:p>
                    <a:p>
                      <a:r>
                        <a:rPr kumimoji="1" lang="en-US" altLang="ja-JP" sz="1400" dirty="0" smtClean="0">
                          <a:solidFill>
                            <a:srgbClr val="0070C0"/>
                          </a:solidFill>
                          <a:latin typeface="メイリオ" pitchFamily="50" charset="-128"/>
                          <a:ea typeface="メイリオ" pitchFamily="50" charset="-128"/>
                          <a:cs typeface="メイリオ" pitchFamily="50" charset="-128"/>
                        </a:rPr>
                        <a:t>1</a:t>
                      </a:r>
                      <a:r>
                        <a:rPr kumimoji="1" lang="ja-JP" altLang="en-US" sz="1400" dirty="0" smtClean="0">
                          <a:solidFill>
                            <a:srgbClr val="0070C0"/>
                          </a:solidFill>
                          <a:latin typeface="メイリオ" pitchFamily="50" charset="-128"/>
                          <a:ea typeface="メイリオ" pitchFamily="50" charset="-128"/>
                          <a:cs typeface="メイリオ" pitchFamily="50" charset="-128"/>
                        </a:rPr>
                        <a:t>月の中で全部で</a:t>
                      </a:r>
                      <a:r>
                        <a:rPr kumimoji="1" lang="en-US" altLang="ja-JP" sz="1400" dirty="0" smtClean="0">
                          <a:solidFill>
                            <a:srgbClr val="0070C0"/>
                          </a:solidFill>
                          <a:latin typeface="メイリオ" pitchFamily="50" charset="-128"/>
                          <a:ea typeface="メイリオ" pitchFamily="50" charset="-128"/>
                          <a:cs typeface="メイリオ" pitchFamily="50" charset="-128"/>
                        </a:rPr>
                        <a:t>5</a:t>
                      </a:r>
                      <a:r>
                        <a:rPr kumimoji="1" lang="ja-JP" altLang="en-US" sz="1400" dirty="0" smtClean="0">
                          <a:solidFill>
                            <a:srgbClr val="0070C0"/>
                          </a:solidFill>
                          <a:latin typeface="メイリオ" pitchFamily="50" charset="-128"/>
                          <a:ea typeface="メイリオ" pitchFamily="50" charset="-128"/>
                          <a:cs typeface="メイリオ" pitchFamily="50" charset="-128"/>
                        </a:rPr>
                        <a:t>回～</a:t>
                      </a:r>
                      <a:r>
                        <a:rPr kumimoji="1" lang="en-US" altLang="ja-JP" sz="1400" dirty="0" smtClean="0">
                          <a:solidFill>
                            <a:srgbClr val="0070C0"/>
                          </a:solidFill>
                          <a:latin typeface="メイリオ" pitchFamily="50" charset="-128"/>
                          <a:ea typeface="メイリオ" pitchFamily="50" charset="-128"/>
                          <a:cs typeface="メイリオ" pitchFamily="50" charset="-128"/>
                        </a:rPr>
                        <a:t>8</a:t>
                      </a:r>
                      <a:r>
                        <a:rPr kumimoji="1" lang="ja-JP" altLang="en-US" sz="1400" dirty="0" smtClean="0">
                          <a:solidFill>
                            <a:srgbClr val="0070C0"/>
                          </a:solidFill>
                          <a:latin typeface="メイリオ" pitchFamily="50" charset="-128"/>
                          <a:ea typeface="メイリオ" pitchFamily="50" charset="-128"/>
                          <a:cs typeface="メイリオ" pitchFamily="50" charset="-128"/>
                        </a:rPr>
                        <a:t>回までだった場合</a:t>
                      </a:r>
                      <a:endParaRPr kumimoji="1" lang="ja-JP" altLang="en-US" sz="1400" dirty="0">
                        <a:solidFill>
                          <a:srgbClr val="0070C0"/>
                        </a:solidFill>
                        <a:latin typeface="メイリオ" pitchFamily="50" charset="-128"/>
                        <a:ea typeface="メイリオ" pitchFamily="50" charset="-128"/>
                        <a:cs typeface="メイリオ" pitchFamily="50" charset="-128"/>
                      </a:endParaRPr>
                    </a:p>
                  </a:txBody>
                  <a:tcPr anchor="ctr">
                    <a:solidFill>
                      <a:schemeClr val="bg1">
                        <a:lumMod val="85000"/>
                      </a:schemeClr>
                    </a:solidFill>
                  </a:tcPr>
                </a:tc>
                <a:tc>
                  <a:txBody>
                    <a:bodyPr/>
                    <a:lstStyle/>
                    <a:p>
                      <a:r>
                        <a:rPr kumimoji="1" lang="en-US" altLang="ja-JP" sz="1400" dirty="0" smtClean="0">
                          <a:solidFill>
                            <a:srgbClr val="0070C0"/>
                          </a:solidFill>
                          <a:latin typeface="メイリオ" pitchFamily="50" charset="-128"/>
                          <a:ea typeface="メイリオ" pitchFamily="50" charset="-128"/>
                          <a:cs typeface="メイリオ" pitchFamily="50" charset="-128"/>
                        </a:rPr>
                        <a:t>1</a:t>
                      </a:r>
                      <a:r>
                        <a:rPr kumimoji="1" lang="ja-JP" altLang="en-US" sz="1400" dirty="0" smtClean="0">
                          <a:solidFill>
                            <a:srgbClr val="0070C0"/>
                          </a:solidFill>
                          <a:latin typeface="メイリオ" pitchFamily="50" charset="-128"/>
                          <a:ea typeface="メイリオ" pitchFamily="50" charset="-128"/>
                          <a:cs typeface="メイリオ" pitchFamily="50" charset="-128"/>
                        </a:rPr>
                        <a:t>回あたり</a:t>
                      </a:r>
                      <a:endParaRPr kumimoji="1" lang="en-US" altLang="ja-JP" sz="1400" dirty="0" smtClean="0">
                        <a:solidFill>
                          <a:srgbClr val="0070C0"/>
                        </a:solidFill>
                        <a:latin typeface="メイリオ" pitchFamily="50" charset="-128"/>
                        <a:ea typeface="メイリオ" pitchFamily="50" charset="-128"/>
                        <a:cs typeface="メイリオ" pitchFamily="50" charset="-128"/>
                      </a:endParaRPr>
                    </a:p>
                    <a:p>
                      <a:r>
                        <a:rPr kumimoji="1" lang="ja-JP" altLang="en-US" sz="1400" dirty="0" smtClean="0">
                          <a:solidFill>
                            <a:srgbClr val="0070C0"/>
                          </a:solidFill>
                          <a:latin typeface="メイリオ" pitchFamily="50" charset="-128"/>
                          <a:ea typeface="メイリオ" pitchFamily="50" charset="-128"/>
                          <a:cs typeface="メイリオ" pitchFamily="50" charset="-128"/>
                        </a:rPr>
                        <a:t>　</a:t>
                      </a:r>
                      <a:r>
                        <a:rPr kumimoji="1" lang="ja-JP" altLang="en-US" sz="1600" b="1" dirty="0" smtClean="0">
                          <a:solidFill>
                            <a:srgbClr val="0070C0"/>
                          </a:solidFill>
                          <a:latin typeface="メイリオ" pitchFamily="50" charset="-128"/>
                          <a:ea typeface="メイリオ" pitchFamily="50" charset="-128"/>
                          <a:cs typeface="メイリオ" pitchFamily="50" charset="-128"/>
                        </a:rPr>
                        <a:t>  </a:t>
                      </a:r>
                      <a:r>
                        <a:rPr kumimoji="1" lang="en-US" altLang="ja-JP" sz="1600" b="1" dirty="0" smtClean="0">
                          <a:solidFill>
                            <a:srgbClr val="0070C0"/>
                          </a:solidFill>
                          <a:latin typeface="メイリオ" pitchFamily="50" charset="-128"/>
                          <a:ea typeface="メイリオ" pitchFamily="50" charset="-128"/>
                          <a:cs typeface="メイリオ" pitchFamily="50" charset="-128"/>
                        </a:rPr>
                        <a:t>389</a:t>
                      </a:r>
                      <a:r>
                        <a:rPr kumimoji="1" lang="ja-JP" altLang="en-US" sz="1600" b="1" dirty="0" smtClean="0">
                          <a:solidFill>
                            <a:srgbClr val="0070C0"/>
                          </a:solidFill>
                          <a:latin typeface="メイリオ" pitchFamily="50" charset="-128"/>
                          <a:ea typeface="メイリオ" pitchFamily="50" charset="-128"/>
                          <a:cs typeface="メイリオ" pitchFamily="50" charset="-128"/>
                        </a:rPr>
                        <a:t>単位</a:t>
                      </a:r>
                      <a:endParaRPr kumimoji="1" lang="ja-JP" altLang="en-US" sz="1600" b="1" dirty="0">
                        <a:solidFill>
                          <a:srgbClr val="0070C0"/>
                        </a:solidFill>
                        <a:latin typeface="メイリオ" pitchFamily="50" charset="-128"/>
                        <a:ea typeface="メイリオ" pitchFamily="50" charset="-128"/>
                        <a:cs typeface="メイリオ" pitchFamily="50" charset="-128"/>
                      </a:endParaRPr>
                    </a:p>
                  </a:txBody>
                  <a:tcPr anchor="ctr">
                    <a:solidFill>
                      <a:schemeClr val="bg1">
                        <a:lumMod val="85000"/>
                      </a:schemeClr>
                    </a:solidFill>
                  </a:tcPr>
                </a:tc>
              </a:tr>
            </a:tbl>
          </a:graphicData>
        </a:graphic>
      </p:graphicFrame>
      <p:sp>
        <p:nvSpPr>
          <p:cNvPr id="7" name="角丸四角形 6"/>
          <p:cNvSpPr/>
          <p:nvPr/>
        </p:nvSpPr>
        <p:spPr>
          <a:xfrm>
            <a:off x="323528" y="5517232"/>
            <a:ext cx="8568952" cy="720080"/>
          </a:xfrm>
          <a:prstGeom prst="roundRect">
            <a:avLst>
              <a:gd name="adj" fmla="val 477"/>
            </a:avLst>
          </a:prstGeom>
          <a:ln w="12700">
            <a:noFill/>
          </a:ln>
        </p:spPr>
        <p:style>
          <a:lnRef idx="2">
            <a:schemeClr val="dk1"/>
          </a:lnRef>
          <a:fillRef idx="1">
            <a:schemeClr val="lt1"/>
          </a:fillRef>
          <a:effectRef idx="0">
            <a:schemeClr val="dk1"/>
          </a:effectRef>
          <a:fontRef idx="minor">
            <a:schemeClr val="dk1"/>
          </a:fontRef>
        </p:style>
        <p:txBody>
          <a:bodyPr rtlCol="0" anchor="ctr"/>
          <a:lstStyle/>
          <a:p>
            <a:pPr algn="ctr">
              <a:lnSpc>
                <a:spcPts val="3000"/>
              </a:lnSpc>
            </a:pPr>
            <a:r>
              <a:rPr lang="ja-JP" altLang="en-US" sz="1400" b="1" dirty="0" smtClean="0">
                <a:solidFill>
                  <a:srgbClr val="FF0000"/>
                </a:solidFill>
                <a:latin typeface="メイリオ" pitchFamily="50" charset="-128"/>
                <a:ea typeface="メイリオ" pitchFamily="50" charset="-128"/>
                <a:cs typeface="メイリオ" pitchFamily="50" charset="-128"/>
              </a:rPr>
              <a:t>　</a:t>
            </a:r>
            <a:r>
              <a:rPr lang="en-US" altLang="ja-JP" sz="1400" b="1" u="sng" dirty="0" smtClean="0">
                <a:solidFill>
                  <a:srgbClr val="FF0000"/>
                </a:solidFill>
                <a:latin typeface="メイリオ" pitchFamily="50" charset="-128"/>
                <a:ea typeface="メイリオ" pitchFamily="50" charset="-128"/>
                <a:cs typeface="メイリオ" pitchFamily="50" charset="-128"/>
              </a:rPr>
              <a:t>1</a:t>
            </a:r>
            <a:r>
              <a:rPr lang="ja-JP" altLang="en-US" sz="1400" b="1" u="sng" dirty="0" smtClean="0">
                <a:solidFill>
                  <a:srgbClr val="FF0000"/>
                </a:solidFill>
                <a:latin typeface="メイリオ" pitchFamily="50" charset="-128"/>
                <a:ea typeface="メイリオ" pitchFamily="50" charset="-128"/>
                <a:cs typeface="メイリオ" pitchFamily="50" charset="-128"/>
              </a:rPr>
              <a:t>月の利用実績に基づいた</a:t>
            </a:r>
            <a:r>
              <a:rPr lang="en-US" altLang="ja-JP" sz="1400" b="1" u="sng" dirty="0" smtClean="0">
                <a:solidFill>
                  <a:srgbClr val="FF0000"/>
                </a:solidFill>
                <a:latin typeface="メイリオ" pitchFamily="50" charset="-128"/>
                <a:ea typeface="メイリオ" pitchFamily="50" charset="-128"/>
                <a:cs typeface="メイリオ" pitchFamily="50" charset="-128"/>
              </a:rPr>
              <a:t>1</a:t>
            </a:r>
            <a:r>
              <a:rPr lang="ja-JP" altLang="en-US" sz="1400" b="1" u="sng" dirty="0" smtClean="0">
                <a:solidFill>
                  <a:srgbClr val="FF0000"/>
                </a:solidFill>
                <a:latin typeface="メイリオ" pitchFamily="50" charset="-128"/>
                <a:ea typeface="メイリオ" pitchFamily="50" charset="-128"/>
                <a:cs typeface="メイリオ" pitchFamily="50" charset="-128"/>
              </a:rPr>
              <a:t>回あたりの単位が追加されました</a:t>
            </a:r>
            <a:r>
              <a:rPr lang="ja-JP" altLang="en-US" sz="1400" b="1" u="sng" dirty="0">
                <a:solidFill>
                  <a:srgbClr val="FF0000"/>
                </a:solidFill>
                <a:latin typeface="メイリオ" pitchFamily="50" charset="-128"/>
                <a:ea typeface="メイリオ" pitchFamily="50" charset="-128"/>
                <a:cs typeface="メイリオ" pitchFamily="50" charset="-128"/>
              </a:rPr>
              <a:t>が</a:t>
            </a:r>
            <a:r>
              <a:rPr lang="ja-JP" altLang="en-US" sz="1400" b="1" u="sng" dirty="0" smtClean="0">
                <a:solidFill>
                  <a:srgbClr val="FF0000"/>
                </a:solidFill>
                <a:latin typeface="メイリオ" pitchFamily="50" charset="-128"/>
                <a:ea typeface="メイリオ" pitchFamily="50" charset="-128"/>
                <a:cs typeface="メイリオ" pitchFamily="50" charset="-128"/>
              </a:rPr>
              <a:t>、</a:t>
            </a:r>
            <a:endParaRPr lang="en-US" altLang="ja-JP" sz="1400" b="1" u="sng" dirty="0" smtClean="0">
              <a:solidFill>
                <a:srgbClr val="FF0000"/>
              </a:solidFill>
              <a:latin typeface="メイリオ" pitchFamily="50" charset="-128"/>
              <a:ea typeface="メイリオ" pitchFamily="50" charset="-128"/>
              <a:cs typeface="メイリオ" pitchFamily="50" charset="-128"/>
            </a:endParaRPr>
          </a:p>
          <a:p>
            <a:pPr algn="ctr">
              <a:lnSpc>
                <a:spcPts val="3000"/>
              </a:lnSpc>
            </a:pPr>
            <a:r>
              <a:rPr lang="ja-JP" altLang="en-US" sz="1400" b="1" u="sng" dirty="0" smtClean="0">
                <a:solidFill>
                  <a:srgbClr val="FF0000"/>
                </a:solidFill>
                <a:latin typeface="メイリオ" pitchFamily="50" charset="-128"/>
                <a:ea typeface="メイリオ" pitchFamily="50" charset="-128"/>
                <a:cs typeface="メイリオ" pitchFamily="50" charset="-128"/>
              </a:rPr>
              <a:t>美幌町</a:t>
            </a:r>
            <a:r>
              <a:rPr lang="ja-JP" altLang="en-US" sz="1400" b="1" u="sng" dirty="0">
                <a:solidFill>
                  <a:srgbClr val="FF0000"/>
                </a:solidFill>
                <a:latin typeface="メイリオ" pitchFamily="50" charset="-128"/>
                <a:ea typeface="メイリオ" pitchFamily="50" charset="-128"/>
                <a:cs typeface="メイリオ" pitchFamily="50" charset="-128"/>
              </a:rPr>
              <a:t>では、従来からの</a:t>
            </a:r>
            <a:r>
              <a:rPr lang="ja-JP" altLang="en-US" b="1" u="sng" dirty="0">
                <a:solidFill>
                  <a:srgbClr val="FF000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「包括報酬」のみ適用</a:t>
            </a:r>
            <a:r>
              <a:rPr lang="ja-JP" altLang="en-US" sz="1400" b="1" u="sng" dirty="0">
                <a:solidFill>
                  <a:srgbClr val="FF0000"/>
                </a:solidFill>
                <a:latin typeface="メイリオ" pitchFamily="50" charset="-128"/>
                <a:ea typeface="メイリオ" pitchFamily="50" charset="-128"/>
                <a:cs typeface="メイリオ" pitchFamily="50" charset="-128"/>
              </a:rPr>
              <a:t>とします</a:t>
            </a:r>
            <a:r>
              <a:rPr lang="ja-JP" altLang="en-US" sz="1400" b="1" u="sng" dirty="0" smtClean="0">
                <a:solidFill>
                  <a:srgbClr val="FF0000"/>
                </a:solidFill>
                <a:latin typeface="メイリオ" pitchFamily="50" charset="-128"/>
                <a:ea typeface="メイリオ" pitchFamily="50" charset="-128"/>
                <a:cs typeface="メイリオ" pitchFamily="50" charset="-128"/>
              </a:rPr>
              <a:t>。</a:t>
            </a:r>
            <a:endParaRPr lang="en-US" altLang="ja-JP" sz="1400" b="1" dirty="0" smtClean="0">
              <a:solidFill>
                <a:srgbClr val="00B050"/>
              </a:solidFill>
              <a:latin typeface="メイリオ" pitchFamily="50" charset="-128"/>
              <a:ea typeface="メイリオ" pitchFamily="50" charset="-128"/>
              <a:cs typeface="メイリオ" pitchFamily="50" charset="-128"/>
            </a:endParaRPr>
          </a:p>
        </p:txBody>
      </p:sp>
      <p:sp>
        <p:nvSpPr>
          <p:cNvPr id="8" name="角丸四角形 7"/>
          <p:cNvSpPr/>
          <p:nvPr/>
        </p:nvSpPr>
        <p:spPr>
          <a:xfrm>
            <a:off x="323528" y="2996952"/>
            <a:ext cx="8748972" cy="1152128"/>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スライド番号プレースホルダー 11"/>
          <p:cNvSpPr>
            <a:spLocks noGrp="1"/>
          </p:cNvSpPr>
          <p:nvPr>
            <p:ph type="sldNum" sz="quarter" idx="12"/>
          </p:nvPr>
        </p:nvSpPr>
        <p:spPr>
          <a:xfrm>
            <a:off x="3419872" y="6592267"/>
            <a:ext cx="2133600" cy="365125"/>
          </a:xfrm>
        </p:spPr>
        <p:txBody>
          <a:bodyPr/>
          <a:lstStyle/>
          <a:p>
            <a:pPr algn="ctr"/>
            <a:r>
              <a:rPr kumimoji="1" lang="ja-JP" altLang="en-US" sz="1600" b="1" dirty="0" smtClean="0">
                <a:solidFill>
                  <a:schemeClr val="tx1"/>
                </a:solidFill>
              </a:rPr>
              <a:t>１５</a:t>
            </a:r>
            <a:endParaRPr kumimoji="1" lang="ja-JP" altLang="en-US" sz="1600" b="1" dirty="0">
              <a:solidFill>
                <a:schemeClr val="tx1"/>
              </a:solidFill>
            </a:endParaRPr>
          </a:p>
        </p:txBody>
      </p:sp>
    </p:spTree>
    <p:extLst>
      <p:ext uri="{BB962C8B-B14F-4D97-AF65-F5344CB8AC3E}">
        <p14:creationId xmlns:p14="http://schemas.microsoft.com/office/powerpoint/2010/main" val="8675202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0" y="-27384"/>
            <a:ext cx="9144000" cy="648072"/>
          </a:xfrm>
          <a:prstGeom prst="roundRect">
            <a:avLst>
              <a:gd name="adj" fmla="val 0"/>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spcAft>
                <a:spcPts val="0"/>
              </a:spcAft>
            </a:pPr>
            <a:r>
              <a:rPr lang="ja-JP" altLang="en-US" sz="2000" b="1" kern="100" dirty="0" smtClean="0">
                <a:latin typeface="メイリオ" pitchFamily="50" charset="-128"/>
                <a:ea typeface="メイリオ" pitchFamily="50" charset="-128"/>
                <a:cs typeface="メイリオ" pitchFamily="50" charset="-128"/>
              </a:rPr>
              <a:t>利用者負担・利用限度額</a:t>
            </a:r>
            <a:endParaRPr lang="ja-JP" sz="2000" b="1" kern="100" dirty="0">
              <a:latin typeface="メイリオ" pitchFamily="50" charset="-128"/>
              <a:ea typeface="メイリオ" pitchFamily="50" charset="-128"/>
              <a:cs typeface="メイリオ" pitchFamily="50" charset="-128"/>
            </a:endParaRPr>
          </a:p>
        </p:txBody>
      </p:sp>
      <p:sp>
        <p:nvSpPr>
          <p:cNvPr id="3" name="角丸四角形 2"/>
          <p:cNvSpPr/>
          <p:nvPr/>
        </p:nvSpPr>
        <p:spPr>
          <a:xfrm>
            <a:off x="270667" y="1340768"/>
            <a:ext cx="8748972" cy="1008112"/>
          </a:xfrm>
          <a:prstGeom prst="roundRect">
            <a:avLst>
              <a:gd name="adj" fmla="val 477"/>
            </a:avLst>
          </a:prstGeom>
          <a:ln w="12700">
            <a:no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ja-JP" altLang="en-US" sz="1600" dirty="0" smtClean="0">
                <a:solidFill>
                  <a:schemeClr val="tx1"/>
                </a:solidFill>
                <a:latin typeface="メイリオ" pitchFamily="50" charset="-128"/>
                <a:ea typeface="メイリオ" pitchFamily="50" charset="-128"/>
                <a:cs typeface="メイリオ" pitchFamily="50" charset="-128"/>
              </a:rPr>
              <a:t>○予防給付の利用者負担と同様に</a:t>
            </a:r>
            <a:endParaRPr lang="en-US" altLang="ja-JP" sz="16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600" dirty="0">
                <a:solidFill>
                  <a:schemeClr val="tx1"/>
                </a:solidFill>
                <a:latin typeface="メイリオ" pitchFamily="50" charset="-128"/>
                <a:ea typeface="メイリオ" pitchFamily="50" charset="-128"/>
                <a:cs typeface="メイリオ" pitchFamily="50" charset="-128"/>
              </a:rPr>
              <a:t>　</a:t>
            </a:r>
            <a:r>
              <a:rPr lang="ja-JP" altLang="en-US" sz="1600" dirty="0" smtClean="0">
                <a:solidFill>
                  <a:schemeClr val="tx1"/>
                </a:solidFill>
                <a:latin typeface="メイリオ" pitchFamily="50" charset="-128"/>
                <a:ea typeface="メイリオ" pitchFamily="50" charset="-128"/>
                <a:cs typeface="メイリオ" pitchFamily="50" charset="-128"/>
              </a:rPr>
              <a:t>　　　　　　　</a:t>
            </a:r>
            <a:r>
              <a:rPr lang="ja-JP" altLang="en-US" b="1" dirty="0" smtClean="0">
                <a:solidFill>
                  <a:srgbClr val="FF0000"/>
                </a:solidFill>
                <a:latin typeface="メイリオ" pitchFamily="50" charset="-128"/>
                <a:ea typeface="メイリオ" pitchFamily="50" charset="-128"/>
                <a:cs typeface="メイリオ" pitchFamily="50" charset="-128"/>
              </a:rPr>
              <a:t>原則１割、一定以上所得者は２割と同じとします。</a:t>
            </a:r>
            <a:endParaRPr lang="en-US" altLang="ja-JP" b="1" dirty="0" smtClean="0">
              <a:solidFill>
                <a:srgbClr val="FF0000"/>
              </a:solidFill>
              <a:latin typeface="メイリオ" pitchFamily="50" charset="-128"/>
              <a:ea typeface="メイリオ" pitchFamily="50" charset="-128"/>
              <a:cs typeface="メイリオ" pitchFamily="50" charset="-128"/>
            </a:endParaRPr>
          </a:p>
        </p:txBody>
      </p:sp>
      <p:sp>
        <p:nvSpPr>
          <p:cNvPr id="8" name="角丸四角形 7"/>
          <p:cNvSpPr/>
          <p:nvPr/>
        </p:nvSpPr>
        <p:spPr>
          <a:xfrm>
            <a:off x="283569" y="908720"/>
            <a:ext cx="2200198" cy="504056"/>
          </a:xfrm>
          <a:prstGeom prst="roundRect">
            <a:avLst>
              <a:gd name="adj" fmla="val 10482"/>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lnSpc>
                <a:spcPts val="2500"/>
              </a:lnSpc>
            </a:pPr>
            <a:r>
              <a:rPr lang="ja-JP" altLang="en-US" sz="1600" b="1" dirty="0" smtClean="0">
                <a:solidFill>
                  <a:schemeClr val="tx1"/>
                </a:solidFill>
                <a:latin typeface="メイリオ" pitchFamily="50" charset="-128"/>
                <a:ea typeface="メイリオ" pitchFamily="50" charset="-128"/>
                <a:cs typeface="メイリオ" pitchFamily="50" charset="-128"/>
              </a:rPr>
              <a:t>利用者負担</a:t>
            </a:r>
            <a:endParaRPr lang="ja-JP" altLang="en-US" sz="1600" b="1" dirty="0">
              <a:solidFill>
                <a:schemeClr val="tx1"/>
              </a:solidFill>
              <a:latin typeface="メイリオ" pitchFamily="50" charset="-128"/>
              <a:ea typeface="メイリオ" pitchFamily="50" charset="-128"/>
              <a:cs typeface="メイリオ" pitchFamily="50" charset="-128"/>
            </a:endParaRPr>
          </a:p>
        </p:txBody>
      </p:sp>
      <p:sp>
        <p:nvSpPr>
          <p:cNvPr id="9" name="角丸四角形 8"/>
          <p:cNvSpPr/>
          <p:nvPr/>
        </p:nvSpPr>
        <p:spPr>
          <a:xfrm>
            <a:off x="283568" y="2276872"/>
            <a:ext cx="2200199" cy="504056"/>
          </a:xfrm>
          <a:prstGeom prst="roundRect">
            <a:avLst>
              <a:gd name="adj" fmla="val 10482"/>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lnSpc>
                <a:spcPts val="2500"/>
              </a:lnSpc>
            </a:pPr>
            <a:r>
              <a:rPr lang="ja-JP" altLang="en-US" sz="1600" b="1" dirty="0" smtClean="0">
                <a:solidFill>
                  <a:schemeClr val="tx1"/>
                </a:solidFill>
                <a:latin typeface="メイリオ" pitchFamily="50" charset="-128"/>
                <a:ea typeface="メイリオ" pitchFamily="50" charset="-128"/>
                <a:cs typeface="メイリオ" pitchFamily="50" charset="-128"/>
              </a:rPr>
              <a:t>利用者負担限度額</a:t>
            </a:r>
            <a:endParaRPr lang="ja-JP" altLang="en-US" sz="1600" b="1" dirty="0">
              <a:solidFill>
                <a:schemeClr val="tx1"/>
              </a:solidFill>
              <a:latin typeface="メイリオ" pitchFamily="50" charset="-128"/>
              <a:ea typeface="メイリオ" pitchFamily="50" charset="-128"/>
              <a:cs typeface="メイリオ" pitchFamily="50" charset="-128"/>
            </a:endParaRPr>
          </a:p>
        </p:txBody>
      </p:sp>
      <p:sp>
        <p:nvSpPr>
          <p:cNvPr id="10" name="角丸四角形 9"/>
          <p:cNvSpPr/>
          <p:nvPr/>
        </p:nvSpPr>
        <p:spPr>
          <a:xfrm>
            <a:off x="251520" y="2852936"/>
            <a:ext cx="8748972" cy="1944216"/>
          </a:xfrm>
          <a:prstGeom prst="roundRect">
            <a:avLst>
              <a:gd name="adj" fmla="val 477"/>
            </a:avLst>
          </a:prstGeom>
          <a:ln w="12700">
            <a:no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ja-JP" altLang="en-US" sz="1600" dirty="0" smtClean="0">
                <a:solidFill>
                  <a:schemeClr val="tx1"/>
                </a:solidFill>
                <a:latin typeface="メイリオ" pitchFamily="50" charset="-128"/>
                <a:ea typeface="メイリオ" pitchFamily="50" charset="-128"/>
                <a:cs typeface="メイリオ" pitchFamily="50" charset="-128"/>
              </a:rPr>
              <a:t>○指定事業者のサービスを利用する場合にのみ、給付管理を行います。</a:t>
            </a:r>
            <a:endParaRPr lang="en-US" altLang="ja-JP" sz="1600" dirty="0" smtClean="0">
              <a:solidFill>
                <a:schemeClr val="tx1"/>
              </a:solidFill>
              <a:latin typeface="メイリオ" pitchFamily="50" charset="-128"/>
              <a:ea typeface="メイリオ" pitchFamily="50" charset="-128"/>
              <a:cs typeface="メイリオ" pitchFamily="50" charset="-128"/>
            </a:endParaRPr>
          </a:p>
          <a:p>
            <a:pPr>
              <a:lnSpc>
                <a:spcPts val="2500"/>
              </a:lnSpc>
            </a:pP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400" dirty="0" smtClean="0">
                <a:solidFill>
                  <a:schemeClr val="tx1"/>
                </a:solidFill>
                <a:latin typeface="メイリオ" pitchFamily="50" charset="-128"/>
                <a:ea typeface="メイリオ" pitchFamily="50" charset="-128"/>
                <a:cs typeface="メイリオ" pitchFamily="50" charset="-128"/>
              </a:rPr>
              <a:t>○要支援認定を受けた方が総合事業を利用する場合には、現在適用されている予防給付の利用限度額の</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400" dirty="0">
                <a:solidFill>
                  <a:schemeClr val="tx1"/>
                </a:solidFill>
                <a:latin typeface="メイリオ" pitchFamily="50" charset="-128"/>
                <a:ea typeface="メイリオ" pitchFamily="50" charset="-128"/>
                <a:cs typeface="メイリオ" pitchFamily="50" charset="-128"/>
              </a:rPr>
              <a:t>　</a:t>
            </a:r>
            <a:r>
              <a:rPr lang="ja-JP" altLang="en-US" sz="1400" dirty="0" smtClean="0">
                <a:solidFill>
                  <a:schemeClr val="tx1"/>
                </a:solidFill>
                <a:latin typeface="メイリオ" pitchFamily="50" charset="-128"/>
                <a:ea typeface="メイリオ" pitchFamily="50" charset="-128"/>
                <a:cs typeface="メイリオ" pitchFamily="50" charset="-128"/>
              </a:rPr>
              <a:t>範囲内で、</a:t>
            </a:r>
            <a:r>
              <a:rPr lang="ja-JP" altLang="en-US" sz="1600" b="1" dirty="0" smtClean="0">
                <a:solidFill>
                  <a:srgbClr val="FF0000"/>
                </a:solidFill>
                <a:latin typeface="メイリオ" pitchFamily="50" charset="-128"/>
                <a:ea typeface="メイリオ" pitchFamily="50" charset="-128"/>
                <a:cs typeface="メイリオ" pitchFamily="50" charset="-128"/>
              </a:rPr>
              <a:t>給付と総合事業を一体的に給付管理</a:t>
            </a:r>
            <a:r>
              <a:rPr lang="ja-JP" altLang="en-US" sz="1400" dirty="0" smtClean="0">
                <a:solidFill>
                  <a:schemeClr val="tx1"/>
                </a:solidFill>
                <a:latin typeface="メイリオ" pitchFamily="50" charset="-128"/>
                <a:ea typeface="メイリオ" pitchFamily="50" charset="-128"/>
                <a:cs typeface="メイリオ" pitchFamily="50" charset="-128"/>
              </a:rPr>
              <a:t>します。</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500"/>
              </a:lnSpc>
            </a:pP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400" dirty="0" smtClean="0">
                <a:solidFill>
                  <a:schemeClr val="tx1"/>
                </a:solidFill>
                <a:latin typeface="メイリオ" pitchFamily="50" charset="-128"/>
                <a:ea typeface="メイリオ" pitchFamily="50" charset="-128"/>
                <a:cs typeface="メイリオ" pitchFamily="50" charset="-128"/>
              </a:rPr>
              <a:t>○</a:t>
            </a:r>
            <a:r>
              <a:rPr lang="ja-JP" altLang="en-US" sz="1600" b="1" dirty="0" smtClean="0">
                <a:solidFill>
                  <a:srgbClr val="FF0000"/>
                </a:solidFill>
                <a:latin typeface="メイリオ" pitchFamily="50" charset="-128"/>
                <a:ea typeface="メイリオ" pitchFamily="50" charset="-128"/>
                <a:cs typeface="メイリオ" pitchFamily="50" charset="-128"/>
              </a:rPr>
              <a:t>事業対象者</a:t>
            </a:r>
            <a:r>
              <a:rPr lang="ja-JP" altLang="en-US" sz="1400" dirty="0" smtClean="0">
                <a:solidFill>
                  <a:schemeClr val="tx1"/>
                </a:solidFill>
                <a:latin typeface="メイリオ" pitchFamily="50" charset="-128"/>
                <a:ea typeface="メイリオ" pitchFamily="50" charset="-128"/>
                <a:cs typeface="メイリオ" pitchFamily="50" charset="-128"/>
              </a:rPr>
              <a:t>と判断された方については、予防給付の</a:t>
            </a:r>
            <a:r>
              <a:rPr lang="ja-JP" altLang="en-US" sz="1600" b="1" dirty="0" smtClean="0">
                <a:solidFill>
                  <a:srgbClr val="FF0000"/>
                </a:solidFill>
                <a:latin typeface="メイリオ" pitchFamily="50" charset="-128"/>
                <a:ea typeface="メイリオ" pitchFamily="50" charset="-128"/>
                <a:cs typeface="メイリオ" pitchFamily="50" charset="-128"/>
              </a:rPr>
              <a:t>要支援１の利用限度額と同じ</a:t>
            </a:r>
            <a:r>
              <a:rPr lang="ja-JP" altLang="en-US" sz="1400" dirty="0" smtClean="0">
                <a:solidFill>
                  <a:schemeClr val="tx1"/>
                </a:solidFill>
                <a:latin typeface="メイリオ" pitchFamily="50" charset="-128"/>
                <a:ea typeface="メイリオ" pitchFamily="50" charset="-128"/>
                <a:cs typeface="メイリオ" pitchFamily="50" charset="-128"/>
              </a:rPr>
              <a:t>とします。</a:t>
            </a:r>
          </a:p>
        </p:txBody>
      </p:sp>
      <p:graphicFrame>
        <p:nvGraphicFramePr>
          <p:cNvPr id="11" name="表 10"/>
          <p:cNvGraphicFramePr>
            <a:graphicFrameLocks noGrp="1"/>
          </p:cNvGraphicFramePr>
          <p:nvPr>
            <p:extLst>
              <p:ext uri="{D42A27DB-BD31-4B8C-83A1-F6EECF244321}">
                <p14:modId xmlns:p14="http://schemas.microsoft.com/office/powerpoint/2010/main" val="4083937340"/>
              </p:ext>
            </p:extLst>
          </p:nvPr>
        </p:nvGraphicFramePr>
        <p:xfrm>
          <a:off x="1598235" y="4930258"/>
          <a:ext cx="5940660" cy="1739102"/>
        </p:xfrm>
        <a:graphic>
          <a:graphicData uri="http://schemas.openxmlformats.org/drawingml/2006/table">
            <a:tbl>
              <a:tblPr firstRow="1" bandRow="1">
                <a:tableStyleId>{5940675A-B579-460E-94D1-54222C63F5DA}</a:tableStyleId>
              </a:tblPr>
              <a:tblGrid>
                <a:gridCol w="2970330"/>
                <a:gridCol w="2970330"/>
              </a:tblGrid>
              <a:tr h="586974">
                <a:tc>
                  <a:txBody>
                    <a:bodyPr/>
                    <a:lstStyle/>
                    <a:p>
                      <a:pPr algn="ctr"/>
                      <a:endParaRPr kumimoji="1" lang="ja-JP" altLang="en-US" sz="14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algn="ctr"/>
                      <a:r>
                        <a:rPr kumimoji="1" lang="ja-JP" altLang="en-US" sz="1400" dirty="0" smtClean="0">
                          <a:latin typeface="メイリオ" pitchFamily="50" charset="-128"/>
                          <a:ea typeface="メイリオ" pitchFamily="50" charset="-128"/>
                          <a:cs typeface="メイリオ" pitchFamily="50" charset="-128"/>
                        </a:rPr>
                        <a:t>利用限度額</a:t>
                      </a:r>
                      <a:endParaRPr kumimoji="1" lang="ja-JP" altLang="en-US" sz="14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r>
              <a:tr h="576064">
                <a:tc>
                  <a:txBody>
                    <a:bodyPr/>
                    <a:lstStyle/>
                    <a:p>
                      <a:r>
                        <a:rPr kumimoji="1" lang="ja-JP" altLang="en-US" sz="1400" dirty="0" smtClean="0">
                          <a:latin typeface="メイリオ" pitchFamily="50" charset="-128"/>
                          <a:ea typeface="メイリオ" pitchFamily="50" charset="-128"/>
                          <a:cs typeface="メイリオ" pitchFamily="50" charset="-128"/>
                        </a:rPr>
                        <a:t>　要支援１・</a:t>
                      </a:r>
                      <a:r>
                        <a:rPr kumimoji="1" lang="ja-JP" altLang="en-US" sz="1400" b="0" dirty="0" smtClean="0">
                          <a:latin typeface="メイリオ" pitchFamily="50" charset="-128"/>
                          <a:ea typeface="メイリオ" pitchFamily="50" charset="-128"/>
                          <a:cs typeface="メイリオ" pitchFamily="50" charset="-128"/>
                        </a:rPr>
                        <a:t>事業対象者</a:t>
                      </a:r>
                      <a:endParaRPr kumimoji="1" lang="ja-JP" altLang="en-US" sz="1400" b="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algn="just"/>
                      <a:r>
                        <a:rPr kumimoji="1" lang="ja-JP" altLang="en-US" sz="1400" dirty="0" smtClean="0">
                          <a:latin typeface="メイリオ" pitchFamily="50" charset="-128"/>
                          <a:ea typeface="メイリオ" pitchFamily="50" charset="-128"/>
                          <a:cs typeface="メイリオ" pitchFamily="50" charset="-128"/>
                        </a:rPr>
                        <a:t>　　　　　　</a:t>
                      </a:r>
                      <a:r>
                        <a:rPr kumimoji="1" lang="en-US" altLang="ja-JP" sz="1600" b="1" dirty="0" smtClean="0">
                          <a:latin typeface="メイリオ" pitchFamily="50" charset="-128"/>
                          <a:ea typeface="メイリオ" pitchFamily="50" charset="-128"/>
                          <a:cs typeface="メイリオ" pitchFamily="50" charset="-128"/>
                        </a:rPr>
                        <a:t>5,003</a:t>
                      </a:r>
                      <a:r>
                        <a:rPr kumimoji="1" lang="ja-JP" altLang="en-US" sz="1600" b="1" dirty="0" smtClean="0">
                          <a:latin typeface="メイリオ" pitchFamily="50" charset="-128"/>
                          <a:ea typeface="メイリオ" pitchFamily="50" charset="-128"/>
                          <a:cs typeface="メイリオ" pitchFamily="50" charset="-128"/>
                        </a:rPr>
                        <a:t>単位</a:t>
                      </a:r>
                    </a:p>
                  </a:txBody>
                  <a:tcPr anchor="ctr"/>
                </a:tc>
              </a:tr>
              <a:tr h="576064">
                <a:tc>
                  <a:txBody>
                    <a:bodyPr/>
                    <a:lstStyle/>
                    <a:p>
                      <a:r>
                        <a:rPr kumimoji="1" lang="ja-JP" altLang="en-US" sz="1400" dirty="0" smtClean="0">
                          <a:latin typeface="メイリオ" pitchFamily="50" charset="-128"/>
                          <a:ea typeface="メイリオ" pitchFamily="50" charset="-128"/>
                          <a:cs typeface="メイリオ" pitchFamily="50" charset="-128"/>
                        </a:rPr>
                        <a:t>　要支援２</a:t>
                      </a:r>
                      <a:endParaRPr kumimoji="1" lang="ja-JP" altLang="en-US" sz="14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algn="just"/>
                      <a:r>
                        <a:rPr kumimoji="1" lang="ja-JP" altLang="en-US" sz="1400" dirty="0" smtClean="0">
                          <a:latin typeface="メイリオ" pitchFamily="50" charset="-128"/>
                          <a:ea typeface="メイリオ" pitchFamily="50" charset="-128"/>
                          <a:cs typeface="メイリオ" pitchFamily="50" charset="-128"/>
                        </a:rPr>
                        <a:t>　　　　　 </a:t>
                      </a:r>
                      <a:r>
                        <a:rPr kumimoji="1" lang="en-US" altLang="ja-JP" sz="1600" b="1" dirty="0" smtClean="0">
                          <a:latin typeface="メイリオ" pitchFamily="50" charset="-128"/>
                          <a:ea typeface="メイリオ" pitchFamily="50" charset="-128"/>
                          <a:cs typeface="メイリオ" pitchFamily="50" charset="-128"/>
                        </a:rPr>
                        <a:t>10,473</a:t>
                      </a:r>
                      <a:r>
                        <a:rPr kumimoji="1" lang="ja-JP" altLang="en-US" sz="1600" b="1" dirty="0" smtClean="0">
                          <a:latin typeface="メイリオ" pitchFamily="50" charset="-128"/>
                          <a:ea typeface="メイリオ" pitchFamily="50" charset="-128"/>
                          <a:cs typeface="メイリオ" pitchFamily="50" charset="-128"/>
                        </a:rPr>
                        <a:t>単位</a:t>
                      </a:r>
                    </a:p>
                  </a:txBody>
                  <a:tcPr anchor="ctr"/>
                </a:tc>
              </a:tr>
            </a:tbl>
          </a:graphicData>
        </a:graphic>
      </p:graphicFrame>
      <p:cxnSp>
        <p:nvCxnSpPr>
          <p:cNvPr id="12" name="直線コネクタ 11"/>
          <p:cNvCxnSpPr/>
          <p:nvPr/>
        </p:nvCxnSpPr>
        <p:spPr>
          <a:xfrm>
            <a:off x="1592319" y="4930258"/>
            <a:ext cx="2952328" cy="5040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53726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0" y="-27384"/>
            <a:ext cx="9144000" cy="648072"/>
          </a:xfrm>
          <a:prstGeom prst="roundRect">
            <a:avLst>
              <a:gd name="adj" fmla="val 0"/>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spcAft>
                <a:spcPts val="0"/>
              </a:spcAft>
            </a:pPr>
            <a:r>
              <a:rPr lang="ja-JP" altLang="en-US" sz="2000" b="1" kern="100" dirty="0" smtClean="0">
                <a:latin typeface="メイリオ" pitchFamily="50" charset="-128"/>
                <a:ea typeface="メイリオ" pitchFamily="50" charset="-128"/>
                <a:cs typeface="メイリオ" pitchFamily="50" charset="-128"/>
              </a:rPr>
              <a:t>給付制限・その他</a:t>
            </a:r>
            <a:endParaRPr lang="ja-JP" sz="2000" b="1" kern="100" dirty="0">
              <a:latin typeface="メイリオ" pitchFamily="50" charset="-128"/>
              <a:ea typeface="メイリオ" pitchFamily="50" charset="-128"/>
              <a:cs typeface="メイリオ" pitchFamily="50" charset="-128"/>
            </a:endParaRPr>
          </a:p>
        </p:txBody>
      </p:sp>
      <p:sp>
        <p:nvSpPr>
          <p:cNvPr id="3" name="角丸四角形 2"/>
          <p:cNvSpPr/>
          <p:nvPr/>
        </p:nvSpPr>
        <p:spPr>
          <a:xfrm>
            <a:off x="283569" y="1547486"/>
            <a:ext cx="8748972" cy="720080"/>
          </a:xfrm>
          <a:prstGeom prst="roundRect">
            <a:avLst>
              <a:gd name="adj" fmla="val 477"/>
            </a:avLst>
          </a:prstGeom>
          <a:ln w="12700">
            <a:no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ja-JP" altLang="en-US" sz="1400" b="1" dirty="0" smtClean="0">
                <a:solidFill>
                  <a:schemeClr val="tx1"/>
                </a:solidFill>
                <a:latin typeface="メイリオ" pitchFamily="50" charset="-128"/>
                <a:ea typeface="メイリオ" pitchFamily="50" charset="-128"/>
                <a:cs typeface="メイリオ" pitchFamily="50" charset="-128"/>
              </a:rPr>
              <a:t>○保険料を滞納している方が介護保険サービスを受けた時にとられる給付制限と同様の措置については、</a:t>
            </a:r>
            <a:endParaRPr lang="en-US" altLang="ja-JP" sz="1400" b="1"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400" b="1" dirty="0">
                <a:solidFill>
                  <a:schemeClr val="tx1"/>
                </a:solidFill>
                <a:latin typeface="メイリオ" pitchFamily="50" charset="-128"/>
                <a:ea typeface="メイリオ" pitchFamily="50" charset="-128"/>
                <a:cs typeface="メイリオ" pitchFamily="50" charset="-128"/>
              </a:rPr>
              <a:t>　</a:t>
            </a:r>
            <a:r>
              <a:rPr lang="ja-JP" altLang="en-US" sz="1400" b="1" dirty="0" smtClean="0">
                <a:solidFill>
                  <a:srgbClr val="FF0000"/>
                </a:solidFill>
                <a:latin typeface="メイリオ" pitchFamily="50" charset="-128"/>
                <a:ea typeface="メイリオ" pitchFamily="50" charset="-128"/>
                <a:cs typeface="メイリオ" pitchFamily="50" charset="-128"/>
              </a:rPr>
              <a:t>当面見合わせします</a:t>
            </a:r>
            <a:r>
              <a:rPr lang="ja-JP" altLang="en-US" sz="1400" b="1" dirty="0" smtClean="0">
                <a:solidFill>
                  <a:schemeClr val="tx1"/>
                </a:solidFill>
                <a:latin typeface="メイリオ" pitchFamily="50" charset="-128"/>
                <a:ea typeface="メイリオ" pitchFamily="50" charset="-128"/>
                <a:cs typeface="メイリオ" pitchFamily="50" charset="-128"/>
              </a:rPr>
              <a:t>。</a:t>
            </a:r>
          </a:p>
        </p:txBody>
      </p:sp>
      <p:graphicFrame>
        <p:nvGraphicFramePr>
          <p:cNvPr id="5" name="表 4"/>
          <p:cNvGraphicFramePr>
            <a:graphicFrameLocks noGrp="1"/>
          </p:cNvGraphicFramePr>
          <p:nvPr>
            <p:extLst>
              <p:ext uri="{D42A27DB-BD31-4B8C-83A1-F6EECF244321}">
                <p14:modId xmlns:p14="http://schemas.microsoft.com/office/powerpoint/2010/main" val="1267383360"/>
              </p:ext>
            </p:extLst>
          </p:nvPr>
        </p:nvGraphicFramePr>
        <p:xfrm>
          <a:off x="971600" y="2348880"/>
          <a:ext cx="7560840" cy="2160240"/>
        </p:xfrm>
        <a:graphic>
          <a:graphicData uri="http://schemas.openxmlformats.org/drawingml/2006/table">
            <a:tbl>
              <a:tblPr firstRow="1" bandRow="1">
                <a:tableStyleId>{5940675A-B579-460E-94D1-54222C63F5DA}</a:tableStyleId>
              </a:tblPr>
              <a:tblGrid>
                <a:gridCol w="2221484"/>
                <a:gridCol w="2603052"/>
                <a:gridCol w="2736304"/>
              </a:tblGrid>
              <a:tr h="483136">
                <a:tc rowSpan="2">
                  <a:txBody>
                    <a:bodyPr/>
                    <a:lstStyle/>
                    <a:p>
                      <a:pPr algn="ctr"/>
                      <a:endParaRPr kumimoji="1" lang="ja-JP" altLang="en-US" sz="14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gridSpan="2">
                  <a:txBody>
                    <a:bodyPr/>
                    <a:lstStyle/>
                    <a:p>
                      <a:pPr algn="ctr"/>
                      <a:r>
                        <a:rPr kumimoji="1" lang="ja-JP" altLang="en-US" sz="1400" dirty="0" smtClean="0">
                          <a:latin typeface="メイリオ" pitchFamily="50" charset="-128"/>
                          <a:ea typeface="メイリオ" pitchFamily="50" charset="-128"/>
                          <a:cs typeface="メイリオ" pitchFamily="50" charset="-128"/>
                        </a:rPr>
                        <a:t>利用するサービス</a:t>
                      </a:r>
                      <a:endParaRPr kumimoji="1" lang="ja-JP" altLang="en-US" sz="14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hMerge="1">
                  <a:txBody>
                    <a:bodyPr/>
                    <a:lstStyle/>
                    <a:p>
                      <a:pPr algn="ctr"/>
                      <a:endParaRPr kumimoji="1" lang="ja-JP" altLang="en-US" sz="14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r>
              <a:tr h="524976">
                <a:tc vMerge="1">
                  <a:txBody>
                    <a:bodyPr/>
                    <a:lstStyle/>
                    <a:p>
                      <a:endParaRPr kumimoji="1" lang="ja-JP" altLang="en-US" sz="14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algn="ctr"/>
                      <a:r>
                        <a:rPr kumimoji="1" lang="ja-JP" altLang="en-US" sz="1400" dirty="0" smtClean="0">
                          <a:latin typeface="メイリオ" pitchFamily="50" charset="-128"/>
                          <a:ea typeface="メイリオ" pitchFamily="50" charset="-128"/>
                          <a:cs typeface="メイリオ" pitchFamily="50" charset="-128"/>
                        </a:rPr>
                        <a:t>予防給付</a:t>
                      </a:r>
                      <a:endParaRPr kumimoji="1" lang="ja-JP" altLang="en-US" sz="14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algn="ctr"/>
                      <a:r>
                        <a:rPr kumimoji="1" lang="ja-JP" altLang="en-US" sz="1400" dirty="0" smtClean="0">
                          <a:latin typeface="メイリオ" pitchFamily="50" charset="-128"/>
                          <a:ea typeface="メイリオ" pitchFamily="50" charset="-128"/>
                          <a:cs typeface="メイリオ" pitchFamily="50" charset="-128"/>
                        </a:rPr>
                        <a:t>総合事業</a:t>
                      </a:r>
                      <a:endParaRPr kumimoji="1" lang="ja-JP" altLang="en-US" sz="14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r>
              <a:tr h="576064">
                <a:tc>
                  <a:txBody>
                    <a:bodyPr/>
                    <a:lstStyle/>
                    <a:p>
                      <a:r>
                        <a:rPr kumimoji="1" lang="ja-JP" altLang="en-US" sz="1400" dirty="0" smtClean="0">
                          <a:latin typeface="メイリオ" pitchFamily="50" charset="-128"/>
                          <a:ea typeface="メイリオ" pitchFamily="50" charset="-128"/>
                          <a:cs typeface="メイリオ" pitchFamily="50" charset="-128"/>
                        </a:rPr>
                        <a:t>要支援１・２</a:t>
                      </a:r>
                      <a:endParaRPr kumimoji="1" lang="ja-JP" altLang="en-US" sz="14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algn="ctr"/>
                      <a:r>
                        <a:rPr kumimoji="1" lang="ja-JP" altLang="en-US" sz="1400" dirty="0" smtClean="0">
                          <a:latin typeface="メイリオ" pitchFamily="50" charset="-128"/>
                          <a:ea typeface="メイリオ" pitchFamily="50" charset="-128"/>
                          <a:cs typeface="メイリオ" pitchFamily="50" charset="-128"/>
                        </a:rPr>
                        <a:t>給付制限あり</a:t>
                      </a:r>
                    </a:p>
                  </a:txBody>
                  <a:tcPr anchor="ctr"/>
                </a:tc>
                <a:tc>
                  <a:txBody>
                    <a:bodyPr/>
                    <a:lstStyle/>
                    <a:p>
                      <a:pPr algn="ctr"/>
                      <a:r>
                        <a:rPr kumimoji="1" lang="ja-JP" altLang="en-US" sz="1400" dirty="0" smtClean="0">
                          <a:latin typeface="メイリオ" pitchFamily="50" charset="-128"/>
                          <a:ea typeface="メイリオ" pitchFamily="50" charset="-128"/>
                          <a:cs typeface="メイリオ" pitchFamily="50" charset="-128"/>
                        </a:rPr>
                        <a:t>検討中（当面見合わせ）</a:t>
                      </a:r>
                      <a:endParaRPr kumimoji="1" lang="en-US" altLang="ja-JP" sz="1400" dirty="0" smtClean="0">
                        <a:latin typeface="メイリオ" pitchFamily="50" charset="-128"/>
                        <a:ea typeface="メイリオ" pitchFamily="50" charset="-128"/>
                        <a:cs typeface="メイリオ" pitchFamily="50" charset="-128"/>
                      </a:endParaRPr>
                    </a:p>
                  </a:txBody>
                  <a:tcPr anchor="ctr"/>
                </a:tc>
              </a:tr>
              <a:tr h="576064">
                <a:tc>
                  <a:txBody>
                    <a:bodyPr/>
                    <a:lstStyle/>
                    <a:p>
                      <a:r>
                        <a:rPr kumimoji="1" lang="ja-JP" altLang="en-US" sz="1400" dirty="0" smtClean="0">
                          <a:latin typeface="メイリオ" pitchFamily="50" charset="-128"/>
                          <a:ea typeface="メイリオ" pitchFamily="50" charset="-128"/>
                          <a:cs typeface="メイリオ" pitchFamily="50" charset="-128"/>
                        </a:rPr>
                        <a:t>事業対象者</a:t>
                      </a:r>
                      <a:endParaRPr kumimoji="1" lang="ja-JP" altLang="en-US" sz="14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algn="ctr"/>
                      <a:r>
                        <a:rPr kumimoji="1" lang="ja-JP" altLang="en-US" sz="1400" dirty="0" err="1" smtClean="0">
                          <a:latin typeface="メイリオ" pitchFamily="50" charset="-128"/>
                          <a:ea typeface="メイリオ" pitchFamily="50" charset="-128"/>
                          <a:cs typeface="メイリオ" pitchFamily="50" charset="-128"/>
                        </a:rPr>
                        <a:t>ー</a:t>
                      </a:r>
                      <a:endParaRPr kumimoji="1" lang="ja-JP" altLang="en-US" sz="1400" dirty="0" smtClean="0">
                        <a:latin typeface="メイリオ" pitchFamily="50" charset="-128"/>
                        <a:ea typeface="メイリオ" pitchFamily="50" charset="-128"/>
                        <a:cs typeface="メイリオ" pitchFamily="50" charset="-128"/>
                      </a:endParaRPr>
                    </a:p>
                  </a:txBody>
                  <a:tcPr anchor="ctr"/>
                </a:tc>
                <a:tc>
                  <a:txBody>
                    <a:bodyPr/>
                    <a:lstStyle/>
                    <a:p>
                      <a:pPr algn="ctr"/>
                      <a:r>
                        <a:rPr kumimoji="1" lang="ja-JP" altLang="en-US" sz="1400" dirty="0" smtClean="0">
                          <a:latin typeface="メイリオ" pitchFamily="50" charset="-128"/>
                          <a:ea typeface="メイリオ" pitchFamily="50" charset="-128"/>
                          <a:cs typeface="メイリオ" pitchFamily="50" charset="-128"/>
                        </a:rPr>
                        <a:t>検討中（当面見合わせ）</a:t>
                      </a:r>
                    </a:p>
                  </a:txBody>
                  <a:tcPr anchor="ctr"/>
                </a:tc>
              </a:tr>
            </a:tbl>
          </a:graphicData>
        </a:graphic>
      </p:graphicFrame>
      <p:cxnSp>
        <p:nvCxnSpPr>
          <p:cNvPr id="6" name="直線コネクタ 5"/>
          <p:cNvCxnSpPr/>
          <p:nvPr/>
        </p:nvCxnSpPr>
        <p:spPr>
          <a:xfrm>
            <a:off x="971600" y="2339574"/>
            <a:ext cx="2232248" cy="100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角丸四角形 7"/>
          <p:cNvSpPr/>
          <p:nvPr/>
        </p:nvSpPr>
        <p:spPr>
          <a:xfrm>
            <a:off x="350640" y="5445224"/>
            <a:ext cx="8488560" cy="711696"/>
          </a:xfrm>
          <a:prstGeom prst="roundRect">
            <a:avLst>
              <a:gd name="adj" fmla="val 477"/>
            </a:avLst>
          </a:prstGeom>
          <a:ln w="12700">
            <a:no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ja-JP" altLang="en-US" sz="1400" dirty="0" smtClean="0">
                <a:solidFill>
                  <a:schemeClr val="tx1"/>
                </a:solidFill>
                <a:latin typeface="メイリオ" pitchFamily="50" charset="-128"/>
                <a:ea typeface="メイリオ" pitchFamily="50" charset="-128"/>
                <a:cs typeface="メイリオ" pitchFamily="50" charset="-128"/>
              </a:rPr>
              <a:t>○給付における利用者負担額の軽減制度に相当する</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400" dirty="0">
                <a:solidFill>
                  <a:schemeClr val="tx1"/>
                </a:solidFill>
                <a:latin typeface="メイリオ" pitchFamily="50" charset="-128"/>
                <a:ea typeface="メイリオ" pitchFamily="50" charset="-128"/>
                <a:cs typeface="メイリオ" pitchFamily="50" charset="-128"/>
              </a:rPr>
              <a:t>　</a:t>
            </a:r>
            <a:r>
              <a:rPr lang="ja-JP" altLang="en-US" sz="1400" dirty="0" smtClean="0">
                <a:solidFill>
                  <a:schemeClr val="tx1"/>
                </a:solidFill>
                <a:latin typeface="メイリオ" pitchFamily="50" charset="-128"/>
                <a:ea typeface="メイリオ" pitchFamily="50" charset="-128"/>
                <a:cs typeface="メイリオ" pitchFamily="50" charset="-128"/>
              </a:rPr>
              <a:t>　</a:t>
            </a:r>
            <a:r>
              <a:rPr lang="ja-JP" altLang="en-US" sz="1600" b="1" dirty="0" smtClean="0">
                <a:solidFill>
                  <a:schemeClr val="tx1"/>
                </a:solidFill>
                <a:latin typeface="メイリオ" pitchFamily="50" charset="-128"/>
                <a:ea typeface="メイリオ" pitchFamily="50" charset="-128"/>
                <a:cs typeface="メイリオ" pitchFamily="50" charset="-128"/>
              </a:rPr>
              <a:t>高額介護（介護予防）サービス費相当事業等</a:t>
            </a:r>
            <a:r>
              <a:rPr lang="ja-JP" altLang="en-US" sz="1400" dirty="0" smtClean="0">
                <a:solidFill>
                  <a:schemeClr val="tx1"/>
                </a:solidFill>
                <a:latin typeface="メイリオ" pitchFamily="50" charset="-128"/>
                <a:ea typeface="メイリオ" pitchFamily="50" charset="-128"/>
                <a:cs typeface="メイリオ" pitchFamily="50" charset="-128"/>
              </a:rPr>
              <a:t>を実施します。</a:t>
            </a:r>
            <a:endParaRPr lang="en-US" altLang="ja-JP" sz="1400" dirty="0" smtClean="0">
              <a:solidFill>
                <a:schemeClr val="tx1"/>
              </a:solidFill>
              <a:latin typeface="メイリオ" pitchFamily="50" charset="-128"/>
              <a:ea typeface="メイリオ" pitchFamily="50" charset="-128"/>
              <a:cs typeface="メイリオ" pitchFamily="50" charset="-128"/>
            </a:endParaRPr>
          </a:p>
        </p:txBody>
      </p:sp>
      <p:sp>
        <p:nvSpPr>
          <p:cNvPr id="9" name="角丸四角形 8"/>
          <p:cNvSpPr/>
          <p:nvPr/>
        </p:nvSpPr>
        <p:spPr>
          <a:xfrm>
            <a:off x="283569" y="908720"/>
            <a:ext cx="2200198" cy="504056"/>
          </a:xfrm>
          <a:prstGeom prst="roundRect">
            <a:avLst>
              <a:gd name="adj" fmla="val 10482"/>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lnSpc>
                <a:spcPts val="2500"/>
              </a:lnSpc>
            </a:pPr>
            <a:r>
              <a:rPr lang="ja-JP" altLang="en-US" sz="1600" b="1" dirty="0" smtClean="0">
                <a:solidFill>
                  <a:schemeClr val="tx1"/>
                </a:solidFill>
                <a:latin typeface="メイリオ" pitchFamily="50" charset="-128"/>
                <a:ea typeface="メイリオ" pitchFamily="50" charset="-128"/>
                <a:cs typeface="メイリオ" pitchFamily="50" charset="-128"/>
              </a:rPr>
              <a:t>給付制限</a:t>
            </a:r>
            <a:endParaRPr lang="ja-JP" altLang="en-US" sz="1600" b="1" dirty="0">
              <a:solidFill>
                <a:schemeClr val="tx1"/>
              </a:solidFill>
              <a:latin typeface="メイリオ" pitchFamily="50" charset="-128"/>
              <a:ea typeface="メイリオ" pitchFamily="50" charset="-128"/>
              <a:cs typeface="メイリオ" pitchFamily="50" charset="-128"/>
            </a:endParaRPr>
          </a:p>
        </p:txBody>
      </p:sp>
      <p:sp>
        <p:nvSpPr>
          <p:cNvPr id="10" name="角丸四角形 9"/>
          <p:cNvSpPr/>
          <p:nvPr/>
        </p:nvSpPr>
        <p:spPr>
          <a:xfrm>
            <a:off x="403920" y="4797152"/>
            <a:ext cx="2200198" cy="504056"/>
          </a:xfrm>
          <a:prstGeom prst="roundRect">
            <a:avLst>
              <a:gd name="adj" fmla="val 10482"/>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lnSpc>
                <a:spcPts val="2500"/>
              </a:lnSpc>
            </a:pPr>
            <a:r>
              <a:rPr lang="ja-JP" altLang="en-US" sz="1600" b="1" dirty="0" smtClean="0">
                <a:solidFill>
                  <a:schemeClr val="tx1"/>
                </a:solidFill>
                <a:latin typeface="メイリオ" pitchFamily="50" charset="-128"/>
                <a:ea typeface="メイリオ" pitchFamily="50" charset="-128"/>
                <a:cs typeface="メイリオ" pitchFamily="50" charset="-128"/>
              </a:rPr>
              <a:t>その他</a:t>
            </a:r>
            <a:endParaRPr lang="ja-JP" altLang="en-US" sz="1600" b="1" dirty="0">
              <a:solidFill>
                <a:schemeClr val="tx1"/>
              </a:solidFill>
              <a:latin typeface="メイリオ" pitchFamily="50" charset="-128"/>
              <a:ea typeface="メイリオ" pitchFamily="50" charset="-128"/>
              <a:cs typeface="メイリオ" pitchFamily="50" charset="-128"/>
            </a:endParaRPr>
          </a:p>
        </p:txBody>
      </p:sp>
      <p:sp>
        <p:nvSpPr>
          <p:cNvPr id="14" name="スライド番号プレースホルダー 13"/>
          <p:cNvSpPr>
            <a:spLocks noGrp="1"/>
          </p:cNvSpPr>
          <p:nvPr>
            <p:ph type="sldNum" sz="quarter" idx="12"/>
          </p:nvPr>
        </p:nvSpPr>
        <p:spPr>
          <a:xfrm>
            <a:off x="3446512" y="6592267"/>
            <a:ext cx="2133600" cy="365125"/>
          </a:xfrm>
        </p:spPr>
        <p:txBody>
          <a:bodyPr/>
          <a:lstStyle/>
          <a:p>
            <a:pPr algn="ctr"/>
            <a:r>
              <a:rPr kumimoji="1" lang="ja-JP" altLang="en-US" sz="1600" b="1" dirty="0" smtClean="0">
                <a:solidFill>
                  <a:schemeClr val="tx1"/>
                </a:solidFill>
              </a:rPr>
              <a:t>１６</a:t>
            </a:r>
            <a:endParaRPr kumimoji="1" lang="ja-JP" altLang="en-US" sz="1600" b="1" dirty="0">
              <a:solidFill>
                <a:schemeClr val="tx1"/>
              </a:solidFill>
            </a:endParaRPr>
          </a:p>
        </p:txBody>
      </p:sp>
    </p:spTree>
    <p:extLst>
      <p:ext uri="{BB962C8B-B14F-4D97-AF65-F5344CB8AC3E}">
        <p14:creationId xmlns:p14="http://schemas.microsoft.com/office/powerpoint/2010/main" val="41359926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0" y="-27384"/>
            <a:ext cx="9144000" cy="648072"/>
          </a:xfrm>
          <a:prstGeom prst="roundRect">
            <a:avLst>
              <a:gd name="adj" fmla="val 0"/>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spcAft>
                <a:spcPts val="0"/>
              </a:spcAft>
            </a:pPr>
            <a:r>
              <a:rPr lang="ja-JP" altLang="en-US" sz="2000" b="1" kern="100" dirty="0" smtClean="0">
                <a:latin typeface="メイリオ" pitchFamily="50" charset="-128"/>
                <a:ea typeface="メイリオ" pitchFamily="50" charset="-128"/>
                <a:cs typeface="メイリオ" pitchFamily="50" charset="-128"/>
              </a:rPr>
              <a:t>契約書・重要事項説明書等について</a:t>
            </a:r>
            <a:endParaRPr lang="ja-JP" sz="2000" b="1" kern="100" dirty="0">
              <a:latin typeface="メイリオ" pitchFamily="50" charset="-128"/>
              <a:ea typeface="メイリオ" pitchFamily="50" charset="-128"/>
              <a:cs typeface="メイリオ" pitchFamily="50" charset="-128"/>
            </a:endParaRPr>
          </a:p>
        </p:txBody>
      </p:sp>
      <p:sp>
        <p:nvSpPr>
          <p:cNvPr id="3" name="角丸四角形 2"/>
          <p:cNvSpPr/>
          <p:nvPr/>
        </p:nvSpPr>
        <p:spPr>
          <a:xfrm>
            <a:off x="121581" y="692696"/>
            <a:ext cx="8748972" cy="2010545"/>
          </a:xfrm>
          <a:prstGeom prst="roundRect">
            <a:avLst>
              <a:gd name="adj" fmla="val 477"/>
            </a:avLst>
          </a:prstGeom>
          <a:ln w="12700">
            <a:no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ja-JP" altLang="en-US" b="1" dirty="0" smtClean="0">
                <a:solidFill>
                  <a:srgbClr val="FF0000"/>
                </a:solidFill>
                <a:latin typeface="メイリオ" pitchFamily="50" charset="-128"/>
                <a:ea typeface="メイリオ" pitchFamily="50" charset="-128"/>
                <a:cs typeface="メイリオ" pitchFamily="50" charset="-128"/>
              </a:rPr>
              <a:t>契約書・重要事項説明書等</a:t>
            </a:r>
            <a:r>
              <a:rPr lang="ja-JP" altLang="en-US" sz="1400" b="1" dirty="0" smtClean="0">
                <a:solidFill>
                  <a:schemeClr val="tx1"/>
                </a:solidFill>
                <a:latin typeface="メイリオ" pitchFamily="50" charset="-128"/>
                <a:ea typeface="メイリオ" pitchFamily="50" charset="-128"/>
                <a:cs typeface="メイリオ" pitchFamily="50" charset="-128"/>
              </a:rPr>
              <a:t>の利用者個人と取り交わすものについては、当該利用者が総合事業のサービスを開始するときに合わせて作成・変更が必要になります。</a:t>
            </a:r>
            <a:endParaRPr lang="en-US" altLang="ja-JP" sz="1400" b="1"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400" dirty="0" smtClean="0">
                <a:solidFill>
                  <a:schemeClr val="tx1"/>
                </a:solidFill>
                <a:latin typeface="メイリオ" pitchFamily="50" charset="-128"/>
                <a:ea typeface="メイリオ" pitchFamily="50" charset="-128"/>
                <a:cs typeface="メイリオ" pitchFamily="50" charset="-128"/>
              </a:rPr>
              <a:t>　　現在の予防給付等と同様に、指定事業者は、利用者に対して重要事項を記した文書を交付して</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400" dirty="0">
                <a:solidFill>
                  <a:schemeClr val="tx1"/>
                </a:solidFill>
                <a:latin typeface="メイリオ" pitchFamily="50" charset="-128"/>
                <a:ea typeface="メイリオ" pitchFamily="50" charset="-128"/>
                <a:cs typeface="メイリオ" pitchFamily="50" charset="-128"/>
              </a:rPr>
              <a:t>　</a:t>
            </a:r>
            <a:r>
              <a:rPr lang="ja-JP" altLang="en-US" sz="1400" dirty="0" smtClean="0">
                <a:solidFill>
                  <a:schemeClr val="tx1"/>
                </a:solidFill>
                <a:latin typeface="メイリオ" pitchFamily="50" charset="-128"/>
                <a:ea typeface="メイリオ" pitchFamily="50" charset="-128"/>
                <a:cs typeface="メイリオ" pitchFamily="50" charset="-128"/>
              </a:rPr>
              <a:t>　説明を行い、利用者の同意を得ていただいた上で、サービス提供が開始されます。</a:t>
            </a:r>
          </a:p>
        </p:txBody>
      </p:sp>
      <p:sp>
        <p:nvSpPr>
          <p:cNvPr id="4" name="角丸四角形 3"/>
          <p:cNvSpPr/>
          <p:nvPr/>
        </p:nvSpPr>
        <p:spPr>
          <a:xfrm>
            <a:off x="675719" y="2420888"/>
            <a:ext cx="7640697" cy="2813991"/>
          </a:xfrm>
          <a:prstGeom prst="roundRect">
            <a:avLst>
              <a:gd name="adj" fmla="val 477"/>
            </a:avLst>
          </a:prstGeom>
          <a:ln w="1270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ja-JP" altLang="en-US" sz="1400" dirty="0" smtClean="0">
                <a:solidFill>
                  <a:schemeClr val="tx1"/>
                </a:solidFill>
                <a:latin typeface="メイリオ" pitchFamily="50" charset="-128"/>
                <a:ea typeface="メイリオ" pitchFamily="50" charset="-128"/>
                <a:cs typeface="メイリオ" pitchFamily="50" charset="-128"/>
              </a:rPr>
              <a:t>○事業名称については、介護保険法で使用されている用語にて記載していただくことが適当</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400" dirty="0">
                <a:solidFill>
                  <a:schemeClr val="tx1"/>
                </a:solidFill>
                <a:latin typeface="メイリオ" pitchFamily="50" charset="-128"/>
                <a:ea typeface="メイリオ" pitchFamily="50" charset="-128"/>
                <a:cs typeface="メイリオ" pitchFamily="50" charset="-128"/>
              </a:rPr>
              <a:t>　</a:t>
            </a:r>
            <a:r>
              <a:rPr lang="ja-JP" altLang="en-US" sz="1400" dirty="0" smtClean="0">
                <a:solidFill>
                  <a:schemeClr val="tx1"/>
                </a:solidFill>
                <a:latin typeface="メイリオ" pitchFamily="50" charset="-128"/>
                <a:ea typeface="メイリオ" pitchFamily="50" charset="-128"/>
                <a:cs typeface="メイリオ" pitchFamily="50" charset="-128"/>
              </a:rPr>
              <a:t>であると考えます。</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600" b="1" dirty="0" smtClean="0">
                <a:solidFill>
                  <a:schemeClr val="tx1"/>
                </a:solidFill>
                <a:latin typeface="メイリオ" pitchFamily="50" charset="-128"/>
                <a:ea typeface="メイリオ" pitchFamily="50" charset="-128"/>
                <a:cs typeface="メイリオ" pitchFamily="50" charset="-128"/>
              </a:rPr>
              <a:t>　　　　　　</a:t>
            </a:r>
            <a:r>
              <a:rPr lang="en-US" altLang="ja-JP" sz="1600" b="1" dirty="0" smtClean="0">
                <a:solidFill>
                  <a:schemeClr val="tx1"/>
                </a:solidFill>
                <a:latin typeface="メイリオ" pitchFamily="50" charset="-128"/>
                <a:ea typeface="メイリオ" pitchFamily="50" charset="-128"/>
                <a:cs typeface="メイリオ" pitchFamily="50" charset="-128"/>
              </a:rPr>
              <a:t>【</a:t>
            </a:r>
            <a:r>
              <a:rPr lang="ja-JP" altLang="en-US" sz="1600" b="1" dirty="0" smtClean="0">
                <a:solidFill>
                  <a:schemeClr val="tx1"/>
                </a:solidFill>
                <a:latin typeface="メイリオ" pitchFamily="50" charset="-128"/>
                <a:ea typeface="メイリオ" pitchFamily="50" charset="-128"/>
                <a:cs typeface="メイリオ" pitchFamily="50" charset="-128"/>
              </a:rPr>
              <a:t>例</a:t>
            </a:r>
            <a:r>
              <a:rPr lang="en-US" altLang="ja-JP" sz="1600" b="1" dirty="0" smtClean="0">
                <a:solidFill>
                  <a:schemeClr val="tx1"/>
                </a:solidFill>
                <a:latin typeface="メイリオ" pitchFamily="50" charset="-128"/>
                <a:ea typeface="メイリオ" pitchFamily="50" charset="-128"/>
                <a:cs typeface="メイリオ" pitchFamily="50" charset="-128"/>
              </a:rPr>
              <a:t>】   </a:t>
            </a:r>
            <a:r>
              <a:rPr lang="ja-JP" altLang="en-US" sz="1600" b="1" dirty="0" smtClean="0">
                <a:solidFill>
                  <a:srgbClr val="0070C0"/>
                </a:solidFill>
                <a:latin typeface="メイリオ" pitchFamily="50" charset="-128"/>
                <a:ea typeface="メイリオ" pitchFamily="50" charset="-128"/>
                <a:cs typeface="メイリオ" pitchFamily="50" charset="-128"/>
              </a:rPr>
              <a:t>第１号訪問事業</a:t>
            </a:r>
            <a:r>
              <a:rPr lang="ja-JP" altLang="en-US" sz="1400" b="1" dirty="0" smtClean="0">
                <a:solidFill>
                  <a:srgbClr val="0070C0"/>
                </a:solidFill>
                <a:latin typeface="メイリオ" pitchFamily="50" charset="-128"/>
                <a:ea typeface="メイリオ" pitchFamily="50" charset="-128"/>
                <a:cs typeface="メイリオ" pitchFamily="50" charset="-128"/>
              </a:rPr>
              <a:t>（介護予防訪問介護相当サービス）</a:t>
            </a:r>
            <a:endParaRPr lang="en-US" altLang="ja-JP" sz="1600" b="1" dirty="0" smtClean="0">
              <a:solidFill>
                <a:srgbClr val="0070C0"/>
              </a:solidFill>
              <a:latin typeface="メイリオ" pitchFamily="50" charset="-128"/>
              <a:ea typeface="メイリオ" pitchFamily="50" charset="-128"/>
              <a:cs typeface="メイリオ" pitchFamily="50" charset="-128"/>
            </a:endParaRPr>
          </a:p>
          <a:p>
            <a:pPr>
              <a:lnSpc>
                <a:spcPts val="2500"/>
              </a:lnSpc>
            </a:pPr>
            <a:r>
              <a:rPr lang="ja-JP" altLang="en-US" sz="1600" b="1" dirty="0">
                <a:solidFill>
                  <a:srgbClr val="0070C0"/>
                </a:solidFill>
                <a:latin typeface="メイリオ" pitchFamily="50" charset="-128"/>
                <a:ea typeface="メイリオ" pitchFamily="50" charset="-128"/>
                <a:cs typeface="メイリオ" pitchFamily="50" charset="-128"/>
              </a:rPr>
              <a:t>　</a:t>
            </a:r>
            <a:r>
              <a:rPr lang="ja-JP" altLang="en-US" sz="1600" b="1" dirty="0" smtClean="0">
                <a:solidFill>
                  <a:srgbClr val="0070C0"/>
                </a:solidFill>
                <a:latin typeface="メイリオ" pitchFamily="50" charset="-128"/>
                <a:ea typeface="メイリオ" pitchFamily="50" charset="-128"/>
                <a:cs typeface="メイリオ" pitchFamily="50" charset="-128"/>
              </a:rPr>
              <a:t>　　　　　　　　   第１号通所事業</a:t>
            </a:r>
            <a:r>
              <a:rPr lang="ja-JP" altLang="en-US" sz="1400" b="1" dirty="0" smtClean="0">
                <a:solidFill>
                  <a:srgbClr val="0070C0"/>
                </a:solidFill>
                <a:latin typeface="メイリオ" pitchFamily="50" charset="-128"/>
                <a:ea typeface="メイリオ" pitchFamily="50" charset="-128"/>
                <a:cs typeface="メイリオ" pitchFamily="50" charset="-128"/>
              </a:rPr>
              <a:t>（介護予防通所介護相当サービス）</a:t>
            </a:r>
            <a:r>
              <a:rPr lang="ja-JP" altLang="en-US" sz="1600" b="1" dirty="0" smtClean="0">
                <a:solidFill>
                  <a:srgbClr val="0070C0"/>
                </a:solidFill>
                <a:latin typeface="メイリオ" pitchFamily="50" charset="-128"/>
                <a:ea typeface="メイリオ" pitchFamily="50" charset="-128"/>
                <a:cs typeface="メイリオ" pitchFamily="50" charset="-128"/>
              </a:rPr>
              <a:t>　など</a:t>
            </a:r>
            <a:endParaRPr lang="en-US" altLang="ja-JP" sz="1600" b="1" dirty="0" smtClean="0">
              <a:solidFill>
                <a:srgbClr val="0070C0"/>
              </a:solidFill>
              <a:latin typeface="メイリオ" pitchFamily="50" charset="-128"/>
              <a:ea typeface="メイリオ" pitchFamily="50" charset="-128"/>
              <a:cs typeface="メイリオ" pitchFamily="50" charset="-128"/>
            </a:endParaRPr>
          </a:p>
          <a:p>
            <a:pPr>
              <a:lnSpc>
                <a:spcPts val="2500"/>
              </a:lnSpc>
            </a:pPr>
            <a:endParaRPr lang="en-US" altLang="ja-JP" sz="1600" b="1"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400" dirty="0" smtClean="0">
                <a:solidFill>
                  <a:schemeClr val="tx1"/>
                </a:solidFill>
                <a:latin typeface="メイリオ" pitchFamily="50" charset="-128"/>
                <a:ea typeface="メイリオ" pitchFamily="50" charset="-128"/>
                <a:cs typeface="メイリオ" pitchFamily="50" charset="-128"/>
              </a:rPr>
              <a:t>○契約書の内容については、提供されるサービスの内容、その他の契約の内容について、誤</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400" dirty="0">
                <a:solidFill>
                  <a:schemeClr val="tx1"/>
                </a:solidFill>
                <a:latin typeface="メイリオ" pitchFamily="50" charset="-128"/>
                <a:ea typeface="メイリオ" pitchFamily="50" charset="-128"/>
                <a:cs typeface="メイリオ" pitchFamily="50" charset="-128"/>
              </a:rPr>
              <a:t>　</a:t>
            </a:r>
            <a:r>
              <a:rPr lang="ja-JP" altLang="en-US" sz="1400" dirty="0" smtClean="0">
                <a:solidFill>
                  <a:schemeClr val="tx1"/>
                </a:solidFill>
                <a:latin typeface="メイリオ" pitchFamily="50" charset="-128"/>
                <a:ea typeface="メイリオ" pitchFamily="50" charset="-128"/>
                <a:cs typeface="メイリオ" pitchFamily="50" charset="-128"/>
              </a:rPr>
              <a:t>解が生じない記載であれば、</a:t>
            </a:r>
            <a:r>
              <a:rPr lang="ja-JP" altLang="en-US" sz="1400" dirty="0" smtClean="0">
                <a:solidFill>
                  <a:srgbClr val="FF0000"/>
                </a:solidFill>
                <a:latin typeface="メイリオ" pitchFamily="50" charset="-128"/>
                <a:ea typeface="メイリオ" pitchFamily="50" charset="-128"/>
                <a:cs typeface="メイリオ" pitchFamily="50" charset="-128"/>
              </a:rPr>
              <a:t>介護給付によるサービスと総合事業のサービスの内容も併せ</a:t>
            </a:r>
            <a:endParaRPr lang="en-US" altLang="ja-JP" sz="1400" dirty="0" smtClean="0">
              <a:solidFill>
                <a:srgbClr val="FF0000"/>
              </a:solidFill>
              <a:latin typeface="メイリオ" pitchFamily="50" charset="-128"/>
              <a:ea typeface="メイリオ" pitchFamily="50" charset="-128"/>
              <a:cs typeface="メイリオ" pitchFamily="50" charset="-128"/>
            </a:endParaRPr>
          </a:p>
          <a:p>
            <a:pPr>
              <a:lnSpc>
                <a:spcPts val="2500"/>
              </a:lnSpc>
            </a:pPr>
            <a:r>
              <a:rPr lang="ja-JP" altLang="en-US" sz="1400" dirty="0">
                <a:solidFill>
                  <a:srgbClr val="FF0000"/>
                </a:solidFill>
                <a:latin typeface="メイリオ" pitchFamily="50" charset="-128"/>
                <a:ea typeface="メイリオ" pitchFamily="50" charset="-128"/>
                <a:cs typeface="メイリオ" pitchFamily="50" charset="-128"/>
              </a:rPr>
              <a:t>　</a:t>
            </a:r>
            <a:r>
              <a:rPr lang="ja-JP" altLang="en-US" sz="1400" dirty="0" err="1" smtClean="0">
                <a:solidFill>
                  <a:srgbClr val="FF0000"/>
                </a:solidFill>
                <a:latin typeface="メイリオ" pitchFamily="50" charset="-128"/>
                <a:ea typeface="メイリオ" pitchFamily="50" charset="-128"/>
                <a:cs typeface="メイリオ" pitchFamily="50" charset="-128"/>
              </a:rPr>
              <a:t>た契</a:t>
            </a:r>
            <a:r>
              <a:rPr lang="ja-JP" altLang="en-US" sz="1400" dirty="0" smtClean="0">
                <a:solidFill>
                  <a:srgbClr val="FF0000"/>
                </a:solidFill>
                <a:latin typeface="メイリオ" pitchFamily="50" charset="-128"/>
                <a:ea typeface="メイリオ" pitchFamily="50" charset="-128"/>
                <a:cs typeface="メイリオ" pitchFamily="50" charset="-128"/>
              </a:rPr>
              <a:t>約書様式</a:t>
            </a:r>
            <a:r>
              <a:rPr lang="ja-JP" altLang="en-US" sz="1400" dirty="0" smtClean="0">
                <a:solidFill>
                  <a:schemeClr val="tx1"/>
                </a:solidFill>
                <a:latin typeface="メイリオ" pitchFamily="50" charset="-128"/>
                <a:ea typeface="メイリオ" pitchFamily="50" charset="-128"/>
                <a:cs typeface="メイリオ" pitchFamily="50" charset="-128"/>
              </a:rPr>
              <a:t>として差し支えないと考えます。</a:t>
            </a:r>
          </a:p>
        </p:txBody>
      </p:sp>
      <p:sp>
        <p:nvSpPr>
          <p:cNvPr id="8" name="角丸四角形 7"/>
          <p:cNvSpPr/>
          <p:nvPr/>
        </p:nvSpPr>
        <p:spPr>
          <a:xfrm>
            <a:off x="49827" y="5517232"/>
            <a:ext cx="8892480" cy="792088"/>
          </a:xfrm>
          <a:prstGeom prst="roundRect">
            <a:avLst>
              <a:gd name="adj" fmla="val 477"/>
            </a:avLst>
          </a:prstGeom>
          <a:ln w="1270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ja-JP" altLang="en-US" b="1" dirty="0" smtClean="0">
                <a:solidFill>
                  <a:srgbClr val="FF0000"/>
                </a:solidFill>
                <a:latin typeface="メイリオ" pitchFamily="50" charset="-128"/>
                <a:ea typeface="メイリオ" pitchFamily="50" charset="-128"/>
                <a:cs typeface="メイリオ" pitchFamily="50" charset="-128"/>
              </a:rPr>
              <a:t>その他　</a:t>
            </a:r>
            <a:endParaRPr lang="en-US" altLang="ja-JP" b="1" dirty="0" smtClean="0">
              <a:solidFill>
                <a:srgbClr val="FF0000"/>
              </a:solidFill>
              <a:latin typeface="メイリオ" pitchFamily="50" charset="-128"/>
              <a:ea typeface="メイリオ" pitchFamily="50" charset="-128"/>
              <a:cs typeface="メイリオ" pitchFamily="50" charset="-128"/>
            </a:endParaRPr>
          </a:p>
          <a:p>
            <a:pPr>
              <a:lnSpc>
                <a:spcPts val="2500"/>
              </a:lnSpc>
            </a:pPr>
            <a:r>
              <a:rPr lang="ja-JP" altLang="en-US" sz="1600" b="1" dirty="0">
                <a:solidFill>
                  <a:srgbClr val="FF0000"/>
                </a:solidFill>
                <a:latin typeface="メイリオ" pitchFamily="50" charset="-128"/>
                <a:ea typeface="メイリオ" pitchFamily="50" charset="-128"/>
                <a:cs typeface="メイリオ" pitchFamily="50" charset="-128"/>
              </a:rPr>
              <a:t>　</a:t>
            </a:r>
            <a:r>
              <a:rPr lang="ja-JP" altLang="en-US" sz="1400" b="1" dirty="0" smtClean="0">
                <a:solidFill>
                  <a:schemeClr val="tx1"/>
                </a:solidFill>
                <a:latin typeface="メイリオ" pitchFamily="50" charset="-128"/>
                <a:ea typeface="メイリオ" pitchFamily="50" charset="-128"/>
                <a:cs typeface="メイリオ" pitchFamily="50" charset="-128"/>
              </a:rPr>
              <a:t>例えば個人情報に関する同意書などにサービス名称がある場合など、作成が必要になる場合があります。</a:t>
            </a:r>
            <a:endParaRPr lang="ja-JP" altLang="en-US" sz="1200" dirty="0" smtClean="0">
              <a:solidFill>
                <a:schemeClr val="tx1"/>
              </a:solidFill>
              <a:latin typeface="メイリオ" pitchFamily="50" charset="-128"/>
              <a:ea typeface="メイリオ" pitchFamily="50" charset="-128"/>
              <a:cs typeface="メイリオ" pitchFamily="50" charset="-128"/>
            </a:endParaRPr>
          </a:p>
        </p:txBody>
      </p:sp>
      <p:sp>
        <p:nvSpPr>
          <p:cNvPr id="5" name="正方形/長方形 4"/>
          <p:cNvSpPr/>
          <p:nvPr/>
        </p:nvSpPr>
        <p:spPr>
          <a:xfrm>
            <a:off x="49827" y="692696"/>
            <a:ext cx="8892480" cy="4752528"/>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960756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0" y="-27384"/>
            <a:ext cx="9144000" cy="504056"/>
          </a:xfrm>
          <a:prstGeom prst="roundRect">
            <a:avLst>
              <a:gd name="adj" fmla="val 0"/>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spcAft>
                <a:spcPts val="0"/>
              </a:spcAft>
            </a:pPr>
            <a:r>
              <a:rPr lang="ja-JP" altLang="en-US" sz="2000" b="1" kern="100" dirty="0" smtClean="0">
                <a:latin typeface="メイリオ" pitchFamily="50" charset="-128"/>
                <a:ea typeface="メイリオ" pitchFamily="50" charset="-128"/>
                <a:cs typeface="メイリオ" pitchFamily="50" charset="-128"/>
              </a:rPr>
              <a:t>定　款・運営規定の変更等について</a:t>
            </a:r>
            <a:endParaRPr lang="ja-JP" sz="2000" b="1" kern="100" dirty="0">
              <a:latin typeface="メイリオ" pitchFamily="50" charset="-128"/>
              <a:ea typeface="メイリオ" pitchFamily="50" charset="-128"/>
              <a:cs typeface="メイリオ" pitchFamily="50" charset="-128"/>
            </a:endParaRPr>
          </a:p>
        </p:txBody>
      </p:sp>
      <p:sp>
        <p:nvSpPr>
          <p:cNvPr id="7" name="角丸四角形 6"/>
          <p:cNvSpPr/>
          <p:nvPr/>
        </p:nvSpPr>
        <p:spPr>
          <a:xfrm>
            <a:off x="107504" y="476672"/>
            <a:ext cx="8964488" cy="4392488"/>
          </a:xfrm>
          <a:prstGeom prst="roundRect">
            <a:avLst>
              <a:gd name="adj" fmla="val 477"/>
            </a:avLst>
          </a:prstGeom>
          <a:ln w="1270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ja-JP" altLang="en-US" b="1" dirty="0" smtClean="0">
                <a:solidFill>
                  <a:srgbClr val="FF0000"/>
                </a:solidFill>
                <a:latin typeface="メイリオ" pitchFamily="50" charset="-128"/>
                <a:ea typeface="メイリオ" pitchFamily="50" charset="-128"/>
                <a:cs typeface="メイリオ" pitchFamily="50" charset="-128"/>
              </a:rPr>
              <a:t>定款</a:t>
            </a:r>
            <a:r>
              <a:rPr lang="ja-JP" altLang="en-US" sz="1400" b="1" dirty="0" smtClean="0">
                <a:solidFill>
                  <a:schemeClr val="tx1"/>
                </a:solidFill>
                <a:latin typeface="メイリオ" pitchFamily="50" charset="-128"/>
                <a:ea typeface="メイリオ" pitchFamily="50" charset="-128"/>
                <a:cs typeface="メイリオ" pitchFamily="50" charset="-128"/>
              </a:rPr>
              <a:t>については、総合事業第１号事業を実施する場合、定款に事業名の追加等が必要となる場合があります。</a:t>
            </a:r>
            <a:r>
              <a:rPr lang="ja-JP" altLang="en-US" sz="1400" dirty="0" smtClean="0"/>
              <a:t>　　</a:t>
            </a:r>
            <a:endParaRPr lang="en-US" altLang="ja-JP" sz="1400" dirty="0" smtClean="0"/>
          </a:p>
          <a:p>
            <a:pPr>
              <a:lnSpc>
                <a:spcPts val="2200"/>
              </a:lnSpc>
            </a:pPr>
            <a:r>
              <a:rPr lang="ja-JP" altLang="en-US" sz="1400" dirty="0"/>
              <a:t>　</a:t>
            </a:r>
            <a:r>
              <a:rPr lang="ja-JP" altLang="en-US" sz="1400" dirty="0" smtClean="0"/>
              <a:t>　</a:t>
            </a:r>
            <a:r>
              <a:rPr lang="ja-JP" altLang="en-US" sz="1400" dirty="0" smtClean="0">
                <a:latin typeface="メイリオ" pitchFamily="50" charset="-128"/>
                <a:ea typeface="メイリオ" pitchFamily="50" charset="-128"/>
                <a:cs typeface="メイリオ" pitchFamily="50" charset="-128"/>
              </a:rPr>
              <a:t>総合</a:t>
            </a:r>
            <a:r>
              <a:rPr lang="ja-JP" altLang="en-US" sz="1400" dirty="0">
                <a:latin typeface="メイリオ" pitchFamily="50" charset="-128"/>
                <a:ea typeface="メイリオ" pitchFamily="50" charset="-128"/>
                <a:cs typeface="メイリオ" pitchFamily="50" charset="-128"/>
              </a:rPr>
              <a:t>事業への移行に伴い，法人の定款の事業目的に，下記のような事業の記載がない場合は，定款</a:t>
            </a:r>
            <a:r>
              <a:rPr lang="ja-JP" altLang="en-US" sz="1400" dirty="0" smtClean="0">
                <a:latin typeface="メイリオ" pitchFamily="50" charset="-128"/>
                <a:ea typeface="メイリオ" pitchFamily="50" charset="-128"/>
                <a:cs typeface="メイリオ" pitchFamily="50" charset="-128"/>
              </a:rPr>
              <a:t>変更</a:t>
            </a:r>
            <a:endParaRPr lang="en-US" altLang="ja-JP" sz="1400" dirty="0" smtClean="0">
              <a:latin typeface="メイリオ" pitchFamily="50" charset="-128"/>
              <a:ea typeface="メイリオ" pitchFamily="50" charset="-128"/>
              <a:cs typeface="メイリオ" pitchFamily="50" charset="-128"/>
            </a:endParaRPr>
          </a:p>
          <a:p>
            <a:pPr>
              <a:lnSpc>
                <a:spcPts val="2200"/>
              </a:lnSpc>
            </a:pPr>
            <a:r>
              <a:rPr lang="ja-JP" altLang="en-US" sz="1400" dirty="0">
                <a:latin typeface="メイリオ" pitchFamily="50" charset="-128"/>
                <a:ea typeface="メイリオ" pitchFamily="50" charset="-128"/>
                <a:cs typeface="メイリオ" pitchFamily="50" charset="-128"/>
              </a:rPr>
              <a:t>　</a:t>
            </a:r>
            <a:r>
              <a:rPr lang="ja-JP" altLang="en-US" sz="1400" dirty="0" smtClean="0">
                <a:latin typeface="メイリオ" pitchFamily="50" charset="-128"/>
                <a:ea typeface="メイリオ" pitchFamily="50" charset="-128"/>
                <a:cs typeface="メイリオ" pitchFamily="50" charset="-128"/>
              </a:rPr>
              <a:t>を行っていただく</a:t>
            </a:r>
            <a:r>
              <a:rPr lang="ja-JP" altLang="en-US" sz="1400" dirty="0">
                <a:latin typeface="メイリオ" pitchFamily="50" charset="-128"/>
                <a:ea typeface="メイリオ" pitchFamily="50" charset="-128"/>
                <a:cs typeface="メイリオ" pitchFamily="50" charset="-128"/>
              </a:rPr>
              <a:t>必要があります</a:t>
            </a:r>
            <a:r>
              <a:rPr lang="ja-JP" altLang="en-US" sz="1400" dirty="0" smtClean="0">
                <a:latin typeface="メイリオ" pitchFamily="50" charset="-128"/>
                <a:ea typeface="メイリオ" pitchFamily="50" charset="-128"/>
                <a:cs typeface="メイリオ" pitchFamily="50" charset="-128"/>
              </a:rPr>
              <a:t>。（</a:t>
            </a:r>
            <a:r>
              <a:rPr lang="en-US" altLang="ja-JP" sz="1400" dirty="0" smtClean="0">
                <a:latin typeface="メイリオ" pitchFamily="50" charset="-128"/>
                <a:ea typeface="メイリオ" pitchFamily="50" charset="-128"/>
                <a:cs typeface="メイリオ" pitchFamily="50" charset="-128"/>
              </a:rPr>
              <a:t>※</a:t>
            </a:r>
            <a:r>
              <a:rPr lang="ja-JP" altLang="en-US" sz="1400" dirty="0" smtClean="0">
                <a:latin typeface="メイリオ" pitchFamily="50" charset="-128"/>
                <a:ea typeface="メイリオ" pitchFamily="50" charset="-128"/>
                <a:cs typeface="メイリオ" pitchFamily="50" charset="-128"/>
              </a:rPr>
              <a:t>みなし指定事業者は平成</a:t>
            </a:r>
            <a:r>
              <a:rPr lang="en-US" altLang="ja-JP" sz="1400" dirty="0" smtClean="0">
                <a:latin typeface="メイリオ" pitchFamily="50" charset="-128"/>
                <a:ea typeface="メイリオ" pitchFamily="50" charset="-128"/>
                <a:cs typeface="メイリオ" pitchFamily="50" charset="-128"/>
              </a:rPr>
              <a:t>30</a:t>
            </a:r>
            <a:r>
              <a:rPr lang="ja-JP" altLang="en-US" sz="1400" dirty="0" smtClean="0">
                <a:latin typeface="メイリオ" pitchFamily="50" charset="-128"/>
                <a:ea typeface="メイリオ" pitchFamily="50" charset="-128"/>
                <a:cs typeface="メイリオ" pitchFamily="50" charset="-128"/>
              </a:rPr>
              <a:t>年</a:t>
            </a:r>
            <a:r>
              <a:rPr lang="en-US" altLang="ja-JP" sz="1400" dirty="0" smtClean="0">
                <a:latin typeface="メイリオ" pitchFamily="50" charset="-128"/>
                <a:ea typeface="メイリオ" pitchFamily="50" charset="-128"/>
                <a:cs typeface="メイリオ" pitchFamily="50" charset="-128"/>
              </a:rPr>
              <a:t>3</a:t>
            </a:r>
            <a:r>
              <a:rPr lang="ja-JP" altLang="en-US" sz="1400" dirty="0" smtClean="0">
                <a:latin typeface="メイリオ" pitchFamily="50" charset="-128"/>
                <a:ea typeface="メイリオ" pitchFamily="50" charset="-128"/>
                <a:cs typeface="メイリオ" pitchFamily="50" charset="-128"/>
              </a:rPr>
              <a:t>月までの変更でよい）</a:t>
            </a:r>
            <a:endParaRPr lang="en-US" altLang="ja-JP" sz="1400" dirty="0" smtClean="0">
              <a:latin typeface="メイリオ" pitchFamily="50" charset="-128"/>
              <a:ea typeface="メイリオ" pitchFamily="50" charset="-128"/>
              <a:cs typeface="メイリオ" pitchFamily="50" charset="-128"/>
            </a:endParaRPr>
          </a:p>
          <a:p>
            <a:pPr>
              <a:lnSpc>
                <a:spcPts val="2200"/>
              </a:lnSpc>
            </a:pPr>
            <a:r>
              <a:rPr lang="ja-JP" altLang="en-US" sz="1400" dirty="0">
                <a:latin typeface="メイリオ" pitchFamily="50" charset="-128"/>
                <a:ea typeface="メイリオ" pitchFamily="50" charset="-128"/>
                <a:cs typeface="メイリオ" pitchFamily="50" charset="-128"/>
              </a:rPr>
              <a:t>　</a:t>
            </a:r>
            <a:r>
              <a:rPr lang="ja-JP" altLang="en-US" sz="1400" dirty="0" smtClean="0">
                <a:latin typeface="メイリオ" pitchFamily="50" charset="-128"/>
                <a:ea typeface="メイリオ" pitchFamily="50" charset="-128"/>
                <a:cs typeface="メイリオ" pitchFamily="50" charset="-128"/>
              </a:rPr>
              <a:t>（定款に総合事業の追加記載の場合の介護保険事業指定権者への「変更届出は不要」です</a:t>
            </a:r>
            <a:r>
              <a:rPr lang="ja-JP" altLang="en-US" sz="1400" dirty="0">
                <a:latin typeface="メイリオ" pitchFamily="50" charset="-128"/>
                <a:ea typeface="メイリオ" pitchFamily="50" charset="-128"/>
                <a:cs typeface="メイリオ" pitchFamily="50" charset="-128"/>
              </a:rPr>
              <a:t>）</a:t>
            </a:r>
          </a:p>
          <a:p>
            <a:endParaRPr lang="en-US" altLang="ja-JP" sz="1400" b="1" dirty="0" smtClean="0">
              <a:latin typeface="メイリオ" pitchFamily="50" charset="-128"/>
              <a:ea typeface="メイリオ" pitchFamily="50" charset="-128"/>
              <a:cs typeface="メイリオ" pitchFamily="50" charset="-128"/>
            </a:endParaRPr>
          </a:p>
          <a:p>
            <a:r>
              <a:rPr lang="ja-JP" altLang="en-US" sz="1400" b="1" dirty="0">
                <a:latin typeface="メイリオ" pitchFamily="50" charset="-128"/>
                <a:ea typeface="メイリオ" pitchFamily="50" charset="-128"/>
                <a:cs typeface="メイリオ" pitchFamily="50" charset="-128"/>
              </a:rPr>
              <a:t>　</a:t>
            </a:r>
            <a:r>
              <a:rPr lang="ja-JP" altLang="en-US" sz="1400" b="1" dirty="0" smtClean="0">
                <a:latin typeface="メイリオ" pitchFamily="50" charset="-128"/>
                <a:ea typeface="メイリオ" pitchFamily="50" charset="-128"/>
                <a:cs typeface="メイリオ" pitchFamily="50" charset="-128"/>
              </a:rPr>
              <a:t>　　　　　　　　例</a:t>
            </a:r>
            <a:r>
              <a:rPr lang="en-US" altLang="ja-JP" sz="1400" b="1" dirty="0">
                <a:latin typeface="メイリオ" pitchFamily="50" charset="-128"/>
                <a:ea typeface="メイリオ" pitchFamily="50" charset="-128"/>
                <a:cs typeface="メイリオ" pitchFamily="50" charset="-128"/>
              </a:rPr>
              <a:t>1</a:t>
            </a:r>
            <a:r>
              <a:rPr lang="ja-JP" altLang="en-US" sz="1400" b="1" dirty="0">
                <a:latin typeface="メイリオ" pitchFamily="50" charset="-128"/>
                <a:ea typeface="メイリオ" pitchFamily="50" charset="-128"/>
                <a:cs typeface="メイリオ" pitchFamily="50" charset="-128"/>
              </a:rPr>
              <a:t>　</a:t>
            </a:r>
            <a:r>
              <a:rPr lang="ja-JP" altLang="en-US" sz="1400" b="1" dirty="0">
                <a:solidFill>
                  <a:srgbClr val="0070C0"/>
                </a:solidFill>
                <a:latin typeface="メイリオ" pitchFamily="50" charset="-128"/>
                <a:ea typeface="メイリオ" pitchFamily="50" charset="-128"/>
                <a:cs typeface="メイリオ" pitchFamily="50" charset="-128"/>
              </a:rPr>
              <a:t>「介護保険法に基づく介護予防訪問介護事業又は第</a:t>
            </a:r>
            <a:r>
              <a:rPr lang="en-US" altLang="ja-JP" sz="1400" b="1" dirty="0">
                <a:solidFill>
                  <a:srgbClr val="0070C0"/>
                </a:solidFill>
                <a:latin typeface="メイリオ" pitchFamily="50" charset="-128"/>
                <a:ea typeface="メイリオ" pitchFamily="50" charset="-128"/>
                <a:cs typeface="メイリオ" pitchFamily="50" charset="-128"/>
              </a:rPr>
              <a:t>1</a:t>
            </a:r>
            <a:r>
              <a:rPr lang="ja-JP" altLang="en-US" sz="1400" b="1" dirty="0">
                <a:solidFill>
                  <a:srgbClr val="0070C0"/>
                </a:solidFill>
                <a:latin typeface="メイリオ" pitchFamily="50" charset="-128"/>
                <a:ea typeface="メイリオ" pitchFamily="50" charset="-128"/>
                <a:cs typeface="メイリオ" pitchFamily="50" charset="-128"/>
              </a:rPr>
              <a:t>号訪問事業」</a:t>
            </a:r>
            <a:endParaRPr lang="ja-JP" altLang="en-US" sz="1400" dirty="0">
              <a:solidFill>
                <a:srgbClr val="0070C0"/>
              </a:solidFill>
              <a:latin typeface="メイリオ" pitchFamily="50" charset="-128"/>
              <a:ea typeface="メイリオ" pitchFamily="50" charset="-128"/>
              <a:cs typeface="メイリオ" pitchFamily="50" charset="-128"/>
            </a:endParaRPr>
          </a:p>
          <a:p>
            <a:pPr>
              <a:lnSpc>
                <a:spcPts val="2000"/>
              </a:lnSpc>
            </a:pPr>
            <a:r>
              <a:rPr lang="ja-JP" altLang="en-US" sz="1400" b="1" dirty="0" smtClean="0">
                <a:latin typeface="メイリオ" pitchFamily="50" charset="-128"/>
                <a:ea typeface="メイリオ" pitchFamily="50" charset="-128"/>
                <a:cs typeface="メイリオ" pitchFamily="50" charset="-128"/>
              </a:rPr>
              <a:t>　　　　　　　　　例</a:t>
            </a:r>
            <a:r>
              <a:rPr lang="en-US" altLang="ja-JP" sz="1400" b="1" dirty="0">
                <a:latin typeface="メイリオ" pitchFamily="50" charset="-128"/>
                <a:ea typeface="メイリオ" pitchFamily="50" charset="-128"/>
                <a:cs typeface="メイリオ" pitchFamily="50" charset="-128"/>
              </a:rPr>
              <a:t>2</a:t>
            </a:r>
            <a:r>
              <a:rPr lang="ja-JP" altLang="en-US" sz="1400" b="1" dirty="0">
                <a:latin typeface="メイリオ" pitchFamily="50" charset="-128"/>
                <a:ea typeface="メイリオ" pitchFamily="50" charset="-128"/>
                <a:cs typeface="メイリオ" pitchFamily="50" charset="-128"/>
              </a:rPr>
              <a:t>　</a:t>
            </a:r>
            <a:r>
              <a:rPr lang="ja-JP" altLang="en-US" sz="1400" b="1" dirty="0">
                <a:solidFill>
                  <a:srgbClr val="0070C0"/>
                </a:solidFill>
                <a:latin typeface="メイリオ" pitchFamily="50" charset="-128"/>
                <a:ea typeface="メイリオ" pitchFamily="50" charset="-128"/>
                <a:cs typeface="メイリオ" pitchFamily="50" charset="-128"/>
              </a:rPr>
              <a:t>「介護保険法に基づく介護予防通所介護事業又は第</a:t>
            </a:r>
            <a:r>
              <a:rPr lang="en-US" altLang="ja-JP" sz="1400" b="1" dirty="0">
                <a:solidFill>
                  <a:srgbClr val="0070C0"/>
                </a:solidFill>
                <a:latin typeface="メイリオ" pitchFamily="50" charset="-128"/>
                <a:ea typeface="メイリオ" pitchFamily="50" charset="-128"/>
                <a:cs typeface="メイリオ" pitchFamily="50" charset="-128"/>
              </a:rPr>
              <a:t>1</a:t>
            </a:r>
            <a:r>
              <a:rPr lang="ja-JP" altLang="en-US" sz="1400" b="1" dirty="0">
                <a:solidFill>
                  <a:srgbClr val="0070C0"/>
                </a:solidFill>
                <a:latin typeface="メイリオ" pitchFamily="50" charset="-128"/>
                <a:ea typeface="メイリオ" pitchFamily="50" charset="-128"/>
                <a:cs typeface="メイリオ" pitchFamily="50" charset="-128"/>
              </a:rPr>
              <a:t>号通所事業」</a:t>
            </a:r>
            <a:endParaRPr lang="ja-JP" altLang="en-US" sz="1400" dirty="0">
              <a:solidFill>
                <a:srgbClr val="0070C0"/>
              </a:solidFill>
              <a:latin typeface="メイリオ" pitchFamily="50" charset="-128"/>
              <a:ea typeface="メイリオ" pitchFamily="50" charset="-128"/>
              <a:cs typeface="メイリオ" pitchFamily="50" charset="-128"/>
            </a:endParaRPr>
          </a:p>
          <a:p>
            <a:endParaRPr lang="en-US" altLang="ja-JP" sz="1400" dirty="0" smtClean="0">
              <a:latin typeface="メイリオ" pitchFamily="50" charset="-128"/>
              <a:ea typeface="メイリオ" pitchFamily="50" charset="-128"/>
              <a:cs typeface="メイリオ" pitchFamily="50" charset="-128"/>
            </a:endParaRPr>
          </a:p>
          <a:p>
            <a:pPr>
              <a:lnSpc>
                <a:spcPts val="2000"/>
              </a:lnSpc>
            </a:pPr>
            <a:r>
              <a:rPr lang="ja-JP" altLang="en-US" sz="1400" dirty="0">
                <a:latin typeface="メイリオ" pitchFamily="50" charset="-128"/>
                <a:ea typeface="メイリオ" pitchFamily="50" charset="-128"/>
                <a:cs typeface="メイリオ" pitchFamily="50" charset="-128"/>
              </a:rPr>
              <a:t>　</a:t>
            </a:r>
            <a:r>
              <a:rPr lang="ja-JP" altLang="en-US" sz="1400" dirty="0" smtClean="0">
                <a:latin typeface="メイリオ" pitchFamily="50" charset="-128"/>
                <a:ea typeface="メイリオ" pitchFamily="50" charset="-128"/>
                <a:cs typeface="メイリオ" pitchFamily="50" charset="-128"/>
              </a:rPr>
              <a:t>　</a:t>
            </a:r>
            <a:r>
              <a:rPr lang="en-US" altLang="ja-JP" sz="1400" dirty="0" smtClean="0">
                <a:latin typeface="メイリオ" pitchFamily="50" charset="-128"/>
                <a:ea typeface="メイリオ" pitchFamily="50" charset="-128"/>
                <a:cs typeface="メイリオ" pitchFamily="50" charset="-128"/>
              </a:rPr>
              <a:t>※</a:t>
            </a:r>
            <a:r>
              <a:rPr lang="ja-JP" altLang="en-US" sz="1400" dirty="0">
                <a:latin typeface="メイリオ" pitchFamily="50" charset="-128"/>
                <a:ea typeface="メイリオ" pitchFamily="50" charset="-128"/>
                <a:cs typeface="メイリオ" pitchFamily="50" charset="-128"/>
              </a:rPr>
              <a:t>医療法人や社会福祉法人等</a:t>
            </a:r>
            <a:r>
              <a:rPr lang="ja-JP" altLang="en-US" sz="1400" dirty="0" smtClean="0">
                <a:latin typeface="メイリオ" pitchFamily="50" charset="-128"/>
                <a:ea typeface="メイリオ" pitchFamily="50" charset="-128"/>
                <a:cs typeface="メイリオ" pitchFamily="50" charset="-128"/>
              </a:rPr>
              <a:t>の所管庁</a:t>
            </a:r>
            <a:r>
              <a:rPr lang="ja-JP" altLang="en-US" sz="1400" dirty="0">
                <a:latin typeface="メイリオ" pitchFamily="50" charset="-128"/>
                <a:ea typeface="メイリオ" pitchFamily="50" charset="-128"/>
                <a:cs typeface="メイリオ" pitchFamily="50" charset="-128"/>
              </a:rPr>
              <a:t>，監督官庁のある法人は，定款の記載の文言や定款変更</a:t>
            </a:r>
            <a:r>
              <a:rPr lang="ja-JP" altLang="en-US" sz="1400" dirty="0" smtClean="0">
                <a:latin typeface="メイリオ" pitchFamily="50" charset="-128"/>
                <a:ea typeface="メイリオ" pitchFamily="50" charset="-128"/>
                <a:cs typeface="メイリオ" pitchFamily="50" charset="-128"/>
              </a:rPr>
              <a:t>の</a:t>
            </a:r>
            <a:endParaRPr lang="en-US" altLang="ja-JP" sz="1400" dirty="0" smtClean="0">
              <a:latin typeface="メイリオ" pitchFamily="50" charset="-128"/>
              <a:ea typeface="メイリオ" pitchFamily="50" charset="-128"/>
              <a:cs typeface="メイリオ" pitchFamily="50" charset="-128"/>
            </a:endParaRPr>
          </a:p>
          <a:p>
            <a:pPr>
              <a:lnSpc>
                <a:spcPts val="2000"/>
              </a:lnSpc>
            </a:pPr>
            <a:r>
              <a:rPr lang="ja-JP" altLang="en-US" sz="1400" dirty="0">
                <a:latin typeface="メイリオ" pitchFamily="50" charset="-128"/>
                <a:ea typeface="メイリオ" pitchFamily="50" charset="-128"/>
                <a:cs typeface="メイリオ" pitchFamily="50" charset="-128"/>
              </a:rPr>
              <a:t>　</a:t>
            </a:r>
            <a:r>
              <a:rPr lang="ja-JP" altLang="en-US" sz="1400" dirty="0" smtClean="0">
                <a:latin typeface="メイリオ" pitchFamily="50" charset="-128"/>
                <a:ea typeface="メイリオ" pitchFamily="50" charset="-128"/>
                <a:cs typeface="メイリオ" pitchFamily="50" charset="-128"/>
              </a:rPr>
              <a:t>　　認可</a:t>
            </a:r>
            <a:r>
              <a:rPr lang="ja-JP" altLang="en-US" sz="1400" dirty="0">
                <a:latin typeface="メイリオ" pitchFamily="50" charset="-128"/>
                <a:ea typeface="メイリオ" pitchFamily="50" charset="-128"/>
                <a:cs typeface="メイリオ" pitchFamily="50" charset="-128"/>
              </a:rPr>
              <a:t>の手続について，各所管庁，監督官庁へご確認ください</a:t>
            </a:r>
            <a:r>
              <a:rPr lang="ja-JP" altLang="en-US" sz="1400" dirty="0" smtClean="0">
                <a:latin typeface="メイリオ" pitchFamily="50" charset="-128"/>
                <a:ea typeface="メイリオ" pitchFamily="50" charset="-128"/>
                <a:cs typeface="メイリオ" pitchFamily="50" charset="-128"/>
              </a:rPr>
              <a:t>。</a:t>
            </a:r>
            <a:endParaRPr lang="en-US" altLang="ja-JP" sz="1400" dirty="0" smtClean="0">
              <a:latin typeface="メイリオ" pitchFamily="50" charset="-128"/>
              <a:ea typeface="メイリオ" pitchFamily="50" charset="-128"/>
              <a:cs typeface="メイリオ" pitchFamily="50" charset="-128"/>
            </a:endParaRPr>
          </a:p>
          <a:p>
            <a:pPr>
              <a:lnSpc>
                <a:spcPts val="2000"/>
              </a:lnSpc>
            </a:pPr>
            <a:r>
              <a:rPr lang="ja-JP" altLang="en-US" sz="1400" dirty="0">
                <a:latin typeface="メイリオ" pitchFamily="50" charset="-128"/>
                <a:ea typeface="メイリオ" pitchFamily="50" charset="-128"/>
                <a:cs typeface="メイリオ" pitchFamily="50" charset="-128"/>
              </a:rPr>
              <a:t>　</a:t>
            </a:r>
            <a:r>
              <a:rPr lang="ja-JP" altLang="en-US" sz="1400" dirty="0" smtClean="0">
                <a:latin typeface="メイリオ" pitchFamily="50" charset="-128"/>
                <a:ea typeface="メイリオ" pitchFamily="50" charset="-128"/>
                <a:cs typeface="メイリオ" pitchFamily="50" charset="-128"/>
              </a:rPr>
              <a:t>　　（株式会社や有限会社等の営利法人の場合、所轄官庁はありません）</a:t>
            </a:r>
            <a:endParaRPr lang="en-US" altLang="ja-JP" sz="1400" dirty="0" smtClean="0">
              <a:latin typeface="メイリオ" pitchFamily="50" charset="-128"/>
              <a:ea typeface="メイリオ" pitchFamily="50" charset="-128"/>
              <a:cs typeface="メイリオ" pitchFamily="50" charset="-128"/>
            </a:endParaRPr>
          </a:p>
          <a:p>
            <a:pPr>
              <a:lnSpc>
                <a:spcPts val="2000"/>
              </a:lnSpc>
            </a:pPr>
            <a:endParaRPr lang="en-US" altLang="ja-JP" sz="1400" dirty="0">
              <a:solidFill>
                <a:schemeClr val="tx1"/>
              </a:solidFill>
              <a:latin typeface="メイリオ" pitchFamily="50" charset="-128"/>
              <a:ea typeface="メイリオ" pitchFamily="50" charset="-128"/>
              <a:cs typeface="メイリオ" pitchFamily="50" charset="-128"/>
            </a:endParaRPr>
          </a:p>
          <a:p>
            <a:pPr>
              <a:lnSpc>
                <a:spcPts val="2000"/>
              </a:lnSpc>
            </a:pPr>
            <a:r>
              <a:rPr lang="ja-JP" altLang="en-US" sz="1400" dirty="0" smtClean="0">
                <a:solidFill>
                  <a:schemeClr val="tx1"/>
                </a:solidFill>
                <a:latin typeface="メイリオ" pitchFamily="50" charset="-128"/>
                <a:ea typeface="メイリオ" pitchFamily="50" charset="-128"/>
                <a:cs typeface="メイリオ" pitchFamily="50" charset="-128"/>
              </a:rPr>
              <a:t>　　</a:t>
            </a:r>
            <a:r>
              <a:rPr lang="en-US" altLang="ja-JP" sz="1400" dirty="0" smtClean="0">
                <a:solidFill>
                  <a:schemeClr val="tx1"/>
                </a:solidFill>
                <a:latin typeface="メイリオ" pitchFamily="50" charset="-128"/>
                <a:ea typeface="メイリオ" pitchFamily="50" charset="-128"/>
                <a:cs typeface="メイリオ" pitchFamily="50" charset="-128"/>
              </a:rPr>
              <a:t>※</a:t>
            </a:r>
            <a:r>
              <a:rPr lang="ja-JP" altLang="en-US" sz="1400" dirty="0" smtClean="0">
                <a:solidFill>
                  <a:schemeClr val="tx1"/>
                </a:solidFill>
                <a:latin typeface="メイリオ" pitchFamily="50" charset="-128"/>
                <a:ea typeface="メイリオ" pitchFamily="50" charset="-128"/>
                <a:cs typeface="メイリオ" pitchFamily="50" charset="-128"/>
              </a:rPr>
              <a:t>なお第二種社会福祉事業として「老人居宅介護等事業」「老人デーサービス事業」という老人福</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000"/>
              </a:lnSpc>
            </a:pPr>
            <a:r>
              <a:rPr lang="ja-JP" altLang="en-US" sz="1400" dirty="0">
                <a:solidFill>
                  <a:schemeClr val="tx1"/>
                </a:solidFill>
                <a:latin typeface="メイリオ" pitchFamily="50" charset="-128"/>
                <a:ea typeface="メイリオ" pitchFamily="50" charset="-128"/>
                <a:cs typeface="メイリオ" pitchFamily="50" charset="-128"/>
              </a:rPr>
              <a:t>　</a:t>
            </a:r>
            <a:r>
              <a:rPr lang="ja-JP" altLang="en-US" sz="1400" dirty="0" smtClean="0">
                <a:solidFill>
                  <a:schemeClr val="tx1"/>
                </a:solidFill>
                <a:latin typeface="メイリオ" pitchFamily="50" charset="-128"/>
                <a:ea typeface="メイリオ" pitchFamily="50" charset="-128"/>
                <a:cs typeface="メイリオ" pitchFamily="50" charset="-128"/>
              </a:rPr>
              <a:t>　　祉法の名称で規定している場合は、老人福祉法が改正され「老人居宅介護事業」の定義には「第</a:t>
            </a:r>
            <a:r>
              <a:rPr lang="en-US" altLang="ja-JP" sz="1400" dirty="0" smtClean="0">
                <a:solidFill>
                  <a:schemeClr val="tx1"/>
                </a:solidFill>
                <a:latin typeface="メイリオ" pitchFamily="50" charset="-128"/>
                <a:ea typeface="メイリオ" pitchFamily="50" charset="-128"/>
                <a:cs typeface="メイリオ" pitchFamily="50" charset="-128"/>
              </a:rPr>
              <a:t>1</a:t>
            </a:r>
          </a:p>
          <a:p>
            <a:pPr>
              <a:lnSpc>
                <a:spcPts val="2000"/>
              </a:lnSpc>
            </a:pPr>
            <a:r>
              <a:rPr lang="ja-JP" altLang="en-US" sz="1400" dirty="0">
                <a:solidFill>
                  <a:schemeClr val="tx1"/>
                </a:solidFill>
                <a:latin typeface="メイリオ" pitchFamily="50" charset="-128"/>
                <a:ea typeface="メイリオ" pitchFamily="50" charset="-128"/>
                <a:cs typeface="メイリオ" pitchFamily="50" charset="-128"/>
              </a:rPr>
              <a:t>　</a:t>
            </a:r>
            <a:r>
              <a:rPr lang="ja-JP" altLang="en-US" sz="1400" dirty="0" smtClean="0">
                <a:solidFill>
                  <a:schemeClr val="tx1"/>
                </a:solidFill>
                <a:latin typeface="メイリオ" pitchFamily="50" charset="-128"/>
                <a:ea typeface="メイリオ" pitchFamily="50" charset="-128"/>
                <a:cs typeface="メイリオ" pitchFamily="50" charset="-128"/>
              </a:rPr>
              <a:t>　　号訪問事業」、「老人デーサービス事業」の定義には「第</a:t>
            </a:r>
            <a:r>
              <a:rPr lang="en-US" altLang="ja-JP" sz="1400" dirty="0" smtClean="0">
                <a:solidFill>
                  <a:schemeClr val="tx1"/>
                </a:solidFill>
                <a:latin typeface="メイリオ" pitchFamily="50" charset="-128"/>
                <a:ea typeface="メイリオ" pitchFamily="50" charset="-128"/>
                <a:cs typeface="メイリオ" pitchFamily="50" charset="-128"/>
              </a:rPr>
              <a:t>1</a:t>
            </a:r>
            <a:r>
              <a:rPr lang="ja-JP" altLang="en-US" sz="1400" dirty="0" smtClean="0">
                <a:solidFill>
                  <a:schemeClr val="tx1"/>
                </a:solidFill>
                <a:latin typeface="メイリオ" pitchFamily="50" charset="-128"/>
                <a:ea typeface="メイリオ" pitchFamily="50" charset="-128"/>
                <a:cs typeface="メイリオ" pitchFamily="50" charset="-128"/>
              </a:rPr>
              <a:t>号通所事業」が</a:t>
            </a:r>
            <a:r>
              <a:rPr lang="ja-JP" altLang="en-US" sz="1400" dirty="0">
                <a:solidFill>
                  <a:schemeClr val="tx1"/>
                </a:solidFill>
                <a:latin typeface="メイリオ" pitchFamily="50" charset="-128"/>
                <a:ea typeface="メイリオ" pitchFamily="50" charset="-128"/>
                <a:cs typeface="メイリオ" pitchFamily="50" charset="-128"/>
              </a:rPr>
              <a:t>含まれている</a:t>
            </a:r>
            <a:r>
              <a:rPr lang="ja-JP" altLang="en-US" sz="1400" dirty="0" smtClean="0">
                <a:solidFill>
                  <a:schemeClr val="tx1"/>
                </a:solidFill>
                <a:latin typeface="メイリオ" pitchFamily="50" charset="-128"/>
                <a:ea typeface="メイリオ" pitchFamily="50" charset="-128"/>
                <a:cs typeface="メイリオ" pitchFamily="50" charset="-128"/>
              </a:rPr>
              <a:t>ため、</a:t>
            </a:r>
            <a:r>
              <a:rPr lang="ja-JP" altLang="en-US" sz="1400" dirty="0" err="1" smtClean="0">
                <a:solidFill>
                  <a:schemeClr val="tx1"/>
                </a:solidFill>
                <a:latin typeface="メイリオ" pitchFamily="50" charset="-128"/>
                <a:ea typeface="メイリオ" pitchFamily="50" charset="-128"/>
                <a:cs typeface="メイリオ" pitchFamily="50" charset="-128"/>
              </a:rPr>
              <a:t>こ</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000"/>
              </a:lnSpc>
            </a:pPr>
            <a:r>
              <a:rPr lang="ja-JP" altLang="en-US" sz="1400" dirty="0">
                <a:solidFill>
                  <a:schemeClr val="tx1"/>
                </a:solidFill>
                <a:latin typeface="メイリオ" pitchFamily="50" charset="-128"/>
                <a:ea typeface="メイリオ" pitchFamily="50" charset="-128"/>
                <a:cs typeface="メイリオ" pitchFamily="50" charset="-128"/>
              </a:rPr>
              <a:t>　</a:t>
            </a:r>
            <a:r>
              <a:rPr lang="ja-JP" altLang="en-US" sz="1400" dirty="0" smtClean="0">
                <a:solidFill>
                  <a:schemeClr val="tx1"/>
                </a:solidFill>
                <a:latin typeface="メイリオ" pitchFamily="50" charset="-128"/>
                <a:ea typeface="メイリオ" pitchFamily="50" charset="-128"/>
                <a:cs typeface="メイリオ" pitchFamily="50" charset="-128"/>
              </a:rPr>
              <a:t>　　の場合、定款変更の必要はありません。</a:t>
            </a:r>
          </a:p>
        </p:txBody>
      </p:sp>
      <p:sp>
        <p:nvSpPr>
          <p:cNvPr id="8" name="角丸四角形 7"/>
          <p:cNvSpPr/>
          <p:nvPr/>
        </p:nvSpPr>
        <p:spPr>
          <a:xfrm>
            <a:off x="107504" y="4941168"/>
            <a:ext cx="8964488" cy="1512168"/>
          </a:xfrm>
          <a:prstGeom prst="roundRect">
            <a:avLst>
              <a:gd name="adj" fmla="val 477"/>
            </a:avLst>
          </a:prstGeom>
          <a:ln w="1270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ja-JP" altLang="en-US" b="1" dirty="0" smtClean="0">
                <a:solidFill>
                  <a:srgbClr val="FF0000"/>
                </a:solidFill>
                <a:latin typeface="メイリオ" pitchFamily="50" charset="-128"/>
                <a:ea typeface="メイリオ" pitchFamily="50" charset="-128"/>
                <a:cs typeface="メイリオ" pitchFamily="50" charset="-128"/>
              </a:rPr>
              <a:t>運営規定</a:t>
            </a:r>
            <a:r>
              <a:rPr lang="ja-JP" altLang="en-US" sz="1400" b="1" dirty="0" smtClean="0">
                <a:solidFill>
                  <a:schemeClr val="tx1"/>
                </a:solidFill>
                <a:latin typeface="メイリオ" pitchFamily="50" charset="-128"/>
                <a:ea typeface="メイリオ" pitchFamily="50" charset="-128"/>
                <a:cs typeface="メイリオ" pitchFamily="50" charset="-128"/>
              </a:rPr>
              <a:t>については、事業者が当該事業を開始する時期までに作成・変更の必要があります。</a:t>
            </a:r>
            <a:endParaRPr lang="en-US" altLang="ja-JP" sz="1400" b="1"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400" dirty="0" smtClean="0">
                <a:solidFill>
                  <a:schemeClr val="tx1"/>
                </a:solidFill>
                <a:latin typeface="メイリオ" pitchFamily="50" charset="-128"/>
                <a:ea typeface="メイリオ" pitchFamily="50" charset="-128"/>
                <a:cs typeface="メイリオ" pitchFamily="50" charset="-128"/>
              </a:rPr>
              <a:t>　　　　　</a:t>
            </a:r>
            <a:r>
              <a:rPr lang="ja-JP" altLang="en-US" sz="1400" dirty="0">
                <a:latin typeface="メイリオ" pitchFamily="50" charset="-128"/>
                <a:ea typeface="メイリオ" pitchFamily="50" charset="-128"/>
                <a:cs typeface="メイリオ" pitchFamily="50" charset="-128"/>
              </a:rPr>
              <a:t>（</a:t>
            </a:r>
            <a:r>
              <a:rPr lang="en-US" altLang="ja-JP" sz="1400" dirty="0">
                <a:latin typeface="メイリオ" pitchFamily="50" charset="-128"/>
                <a:ea typeface="メイリオ" pitchFamily="50" charset="-128"/>
                <a:cs typeface="メイリオ" pitchFamily="50" charset="-128"/>
              </a:rPr>
              <a:t>※</a:t>
            </a:r>
            <a:r>
              <a:rPr lang="ja-JP" altLang="en-US" sz="1400" dirty="0">
                <a:latin typeface="メイリオ" pitchFamily="50" charset="-128"/>
                <a:ea typeface="メイリオ" pitchFamily="50" charset="-128"/>
                <a:cs typeface="メイリオ" pitchFamily="50" charset="-128"/>
              </a:rPr>
              <a:t>みなし指定事業者は平成</a:t>
            </a:r>
            <a:r>
              <a:rPr lang="en-US" altLang="ja-JP" sz="1400" dirty="0">
                <a:latin typeface="メイリオ" pitchFamily="50" charset="-128"/>
                <a:ea typeface="メイリオ" pitchFamily="50" charset="-128"/>
                <a:cs typeface="メイリオ" pitchFamily="50" charset="-128"/>
              </a:rPr>
              <a:t>30</a:t>
            </a:r>
            <a:r>
              <a:rPr lang="ja-JP" altLang="en-US" sz="1400" dirty="0">
                <a:latin typeface="メイリオ" pitchFamily="50" charset="-128"/>
                <a:ea typeface="メイリオ" pitchFamily="50" charset="-128"/>
                <a:cs typeface="メイリオ" pitchFamily="50" charset="-128"/>
              </a:rPr>
              <a:t>年</a:t>
            </a:r>
            <a:r>
              <a:rPr lang="en-US" altLang="ja-JP" sz="1400" dirty="0">
                <a:latin typeface="メイリオ" pitchFamily="50" charset="-128"/>
                <a:ea typeface="メイリオ" pitchFamily="50" charset="-128"/>
                <a:cs typeface="メイリオ" pitchFamily="50" charset="-128"/>
              </a:rPr>
              <a:t>3</a:t>
            </a:r>
            <a:r>
              <a:rPr lang="ja-JP" altLang="en-US" sz="1400" dirty="0">
                <a:latin typeface="メイリオ" pitchFamily="50" charset="-128"/>
                <a:ea typeface="メイリオ" pitchFamily="50" charset="-128"/>
                <a:cs typeface="メイリオ" pitchFamily="50" charset="-128"/>
              </a:rPr>
              <a:t>月</a:t>
            </a:r>
            <a:r>
              <a:rPr lang="ja-JP" altLang="en-US" sz="1400" dirty="0" smtClean="0">
                <a:latin typeface="メイリオ" pitchFamily="50" charset="-128"/>
                <a:ea typeface="メイリオ" pitchFamily="50" charset="-128"/>
                <a:cs typeface="メイリオ" pitchFamily="50" charset="-128"/>
              </a:rPr>
              <a:t>までの変更でよい）</a:t>
            </a:r>
            <a:endParaRPr lang="en-US" altLang="ja-JP" sz="1400" dirty="0">
              <a:latin typeface="メイリオ" pitchFamily="50" charset="-128"/>
              <a:ea typeface="メイリオ" pitchFamily="50" charset="-128"/>
              <a:cs typeface="メイリオ" pitchFamily="50" charset="-128"/>
            </a:endParaRPr>
          </a:p>
          <a:p>
            <a:pPr>
              <a:lnSpc>
                <a:spcPts val="2500"/>
              </a:lnSpc>
            </a:pPr>
            <a:r>
              <a:rPr lang="ja-JP" altLang="en-US" sz="1400" dirty="0" smtClean="0">
                <a:solidFill>
                  <a:schemeClr val="tx1"/>
                </a:solidFill>
                <a:latin typeface="メイリオ" pitchFamily="50" charset="-128"/>
                <a:ea typeface="メイリオ" pitchFamily="50" charset="-128"/>
                <a:cs typeface="メイリオ" pitchFamily="50" charset="-128"/>
              </a:rPr>
              <a:t>　　　</a:t>
            </a:r>
            <a:r>
              <a:rPr lang="en-US" altLang="ja-JP" sz="1400" dirty="0" smtClean="0">
                <a:solidFill>
                  <a:schemeClr val="tx1"/>
                </a:solidFill>
                <a:latin typeface="メイリオ" pitchFamily="50" charset="-128"/>
                <a:ea typeface="メイリオ" pitchFamily="50" charset="-128"/>
                <a:cs typeface="メイリオ" pitchFamily="50" charset="-128"/>
              </a:rPr>
              <a:t>※</a:t>
            </a:r>
            <a:r>
              <a:rPr lang="ja-JP" altLang="en-US" sz="1400" dirty="0" smtClean="0">
                <a:solidFill>
                  <a:schemeClr val="tx1"/>
                </a:solidFill>
                <a:latin typeface="メイリオ" pitchFamily="50" charset="-128"/>
                <a:ea typeface="メイリオ" pitchFamily="50" charset="-128"/>
                <a:cs typeface="メイリオ" pitchFamily="50" charset="-128"/>
              </a:rPr>
              <a:t>なお、既存の訪問介護、又は通所介護等の運営規定を変更した場合などは、</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400" dirty="0">
                <a:solidFill>
                  <a:schemeClr val="tx1"/>
                </a:solidFill>
                <a:latin typeface="メイリオ" pitchFamily="50" charset="-128"/>
                <a:ea typeface="メイリオ" pitchFamily="50" charset="-128"/>
                <a:cs typeface="メイリオ" pitchFamily="50" charset="-128"/>
              </a:rPr>
              <a:t>　</a:t>
            </a:r>
            <a:r>
              <a:rPr lang="ja-JP" altLang="en-US" sz="1400" dirty="0" smtClean="0">
                <a:solidFill>
                  <a:schemeClr val="tx1"/>
                </a:solidFill>
                <a:latin typeface="メイリオ" pitchFamily="50" charset="-128"/>
                <a:ea typeface="メイリオ" pitchFamily="50" charset="-128"/>
                <a:cs typeface="メイリオ" pitchFamily="50" charset="-128"/>
              </a:rPr>
              <a:t>　　　別途介護保険事業指定権者への変更届が必要です。</a:t>
            </a:r>
          </a:p>
        </p:txBody>
      </p:sp>
      <p:sp>
        <p:nvSpPr>
          <p:cNvPr id="10" name="スライド番号プレースホルダー 9"/>
          <p:cNvSpPr>
            <a:spLocks noGrp="1"/>
          </p:cNvSpPr>
          <p:nvPr>
            <p:ph type="sldNum" sz="quarter" idx="12"/>
          </p:nvPr>
        </p:nvSpPr>
        <p:spPr>
          <a:xfrm>
            <a:off x="3505200" y="6592267"/>
            <a:ext cx="2133600" cy="365125"/>
          </a:xfrm>
        </p:spPr>
        <p:txBody>
          <a:bodyPr/>
          <a:lstStyle/>
          <a:p>
            <a:pPr algn="ctr"/>
            <a:r>
              <a:rPr kumimoji="1" lang="ja-JP" altLang="en-US" sz="1600" b="1" dirty="0" smtClean="0">
                <a:solidFill>
                  <a:schemeClr val="tx1"/>
                </a:solidFill>
              </a:rPr>
              <a:t>１７</a:t>
            </a:r>
            <a:endParaRPr kumimoji="1" lang="ja-JP" altLang="en-US" sz="1600" b="1" dirty="0">
              <a:solidFill>
                <a:schemeClr val="tx1"/>
              </a:solidFill>
            </a:endParaRPr>
          </a:p>
        </p:txBody>
      </p:sp>
    </p:spTree>
    <p:extLst>
      <p:ext uri="{BB962C8B-B14F-4D97-AF65-F5344CB8AC3E}">
        <p14:creationId xmlns:p14="http://schemas.microsoft.com/office/powerpoint/2010/main" val="35198715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9778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268288" y="3429000"/>
            <a:ext cx="8496944" cy="3300860"/>
          </a:xfrm>
          <a:prstGeom prst="roundRect">
            <a:avLst>
              <a:gd name="adj" fmla="val 3164"/>
            </a:avLst>
          </a:prstGeom>
          <a:ln w="12700">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en-US" altLang="ja-JP" sz="1600" b="1" dirty="0" smtClean="0">
                <a:latin typeface="メイリオ" pitchFamily="50" charset="-128"/>
                <a:ea typeface="メイリオ" pitchFamily="50" charset="-128"/>
                <a:cs typeface="メイリオ" pitchFamily="50" charset="-128"/>
              </a:rPr>
              <a:t>〈</a:t>
            </a:r>
            <a:r>
              <a:rPr lang="ja-JP" altLang="en-US" sz="1600" b="1" dirty="0" smtClean="0">
                <a:latin typeface="メイリオ" pitchFamily="50" charset="-128"/>
                <a:ea typeface="メイリオ" pitchFamily="50" charset="-128"/>
                <a:cs typeface="メイリオ" pitchFamily="50" charset="-128"/>
              </a:rPr>
              <a:t>当面の基本チェックリストの取扱</a:t>
            </a:r>
            <a:r>
              <a:rPr lang="en-US" altLang="ja-JP" sz="1600" b="1" dirty="0" smtClean="0">
                <a:latin typeface="メイリオ" pitchFamily="50" charset="-128"/>
                <a:ea typeface="メイリオ" pitchFamily="50" charset="-128"/>
                <a:cs typeface="メイリオ" pitchFamily="50" charset="-128"/>
              </a:rPr>
              <a:t>〉</a:t>
            </a:r>
          </a:p>
          <a:p>
            <a:pPr>
              <a:lnSpc>
                <a:spcPts val="2500"/>
              </a:lnSpc>
            </a:pPr>
            <a:r>
              <a:rPr lang="ja-JP" altLang="en-US" sz="1600" dirty="0" smtClean="0">
                <a:latin typeface="メイリオ" pitchFamily="50" charset="-128"/>
                <a:ea typeface="メイリオ" pitchFamily="50" charset="-128"/>
                <a:cs typeface="メイリオ" pitchFamily="50" charset="-128"/>
              </a:rPr>
              <a:t>　</a:t>
            </a:r>
            <a:r>
              <a:rPr lang="ja-JP" altLang="ja-JP" sz="1600" u="sng" dirty="0" smtClean="0">
                <a:latin typeface="メイリオ" pitchFamily="50" charset="-128"/>
                <a:ea typeface="メイリオ" pitchFamily="50" charset="-128"/>
                <a:cs typeface="メイリオ" pitchFamily="50" charset="-128"/>
              </a:rPr>
              <a:t>原則</a:t>
            </a:r>
            <a:r>
              <a:rPr lang="ja-JP" altLang="ja-JP" sz="1600" u="sng" dirty="0">
                <a:latin typeface="メイリオ" pitchFamily="50" charset="-128"/>
                <a:ea typeface="メイリオ" pitchFamily="50" charset="-128"/>
                <a:cs typeface="メイリオ" pitchFamily="50" charset="-128"/>
              </a:rPr>
              <a:t>、</a:t>
            </a:r>
            <a:r>
              <a:rPr lang="ja-JP" altLang="ja-JP" sz="1600" u="sng" dirty="0" smtClean="0">
                <a:latin typeface="メイリオ" pitchFamily="50" charset="-128"/>
                <a:ea typeface="メイリオ" pitchFamily="50" charset="-128"/>
                <a:cs typeface="メイリオ" pitchFamily="50" charset="-128"/>
              </a:rPr>
              <a:t>新規</a:t>
            </a:r>
            <a:r>
              <a:rPr lang="ja-JP" altLang="en-US" sz="1600" u="sng" dirty="0" smtClean="0">
                <a:latin typeface="メイリオ" pitchFamily="50" charset="-128"/>
                <a:ea typeface="メイリオ" pitchFamily="50" charset="-128"/>
                <a:cs typeface="メイリオ" pitchFamily="50" charset="-128"/>
              </a:rPr>
              <a:t>の総合事業サービス</a:t>
            </a:r>
            <a:r>
              <a:rPr lang="ja-JP" altLang="ja-JP" sz="1600" u="sng" dirty="0" smtClean="0">
                <a:latin typeface="メイリオ" pitchFamily="50" charset="-128"/>
                <a:ea typeface="メイリオ" pitchFamily="50" charset="-128"/>
                <a:cs typeface="メイリオ" pitchFamily="50" charset="-128"/>
              </a:rPr>
              <a:t>利用</a:t>
            </a:r>
            <a:r>
              <a:rPr lang="ja-JP" altLang="en-US" sz="1600" u="sng" dirty="0" smtClean="0">
                <a:latin typeface="メイリオ" pitchFamily="50" charset="-128"/>
                <a:ea typeface="メイリオ" pitchFamily="50" charset="-128"/>
                <a:cs typeface="メイリオ" pitchFamily="50" charset="-128"/>
              </a:rPr>
              <a:t>希望</a:t>
            </a:r>
            <a:r>
              <a:rPr lang="ja-JP" altLang="ja-JP" sz="1600" u="sng" dirty="0" smtClean="0">
                <a:latin typeface="メイリオ" pitchFamily="50" charset="-128"/>
                <a:ea typeface="メイリオ" pitchFamily="50" charset="-128"/>
                <a:cs typeface="メイリオ" pitchFamily="50" charset="-128"/>
              </a:rPr>
              <a:t>者</a:t>
            </a:r>
            <a:r>
              <a:rPr lang="ja-JP" altLang="ja-JP" sz="1600" u="sng" dirty="0">
                <a:latin typeface="メイリオ" pitchFamily="50" charset="-128"/>
                <a:ea typeface="メイリオ" pitchFamily="50" charset="-128"/>
                <a:cs typeface="メイリオ" pitchFamily="50" charset="-128"/>
              </a:rPr>
              <a:t>については、要介護</a:t>
            </a:r>
            <a:r>
              <a:rPr lang="ja-JP" altLang="ja-JP" sz="1600" u="sng" dirty="0" smtClean="0">
                <a:latin typeface="メイリオ" pitchFamily="50" charset="-128"/>
                <a:ea typeface="メイリオ" pitchFamily="50" charset="-128"/>
                <a:cs typeface="メイリオ" pitchFamily="50" charset="-128"/>
              </a:rPr>
              <a:t>認定</a:t>
            </a:r>
            <a:r>
              <a:rPr lang="ja-JP" altLang="en-US" sz="1600" u="sng" dirty="0" smtClean="0">
                <a:latin typeface="メイリオ" pitchFamily="50" charset="-128"/>
                <a:ea typeface="メイリオ" pitchFamily="50" charset="-128"/>
                <a:cs typeface="メイリオ" pitchFamily="50" charset="-128"/>
              </a:rPr>
              <a:t>を行います</a:t>
            </a:r>
            <a:r>
              <a:rPr lang="ja-JP" altLang="ja-JP" sz="1600" u="sng" dirty="0" smtClean="0">
                <a:latin typeface="メイリオ" pitchFamily="50" charset="-128"/>
                <a:ea typeface="メイリオ" pitchFamily="50" charset="-128"/>
                <a:cs typeface="メイリオ" pitchFamily="50" charset="-128"/>
              </a:rPr>
              <a:t>。</a:t>
            </a:r>
            <a:endParaRPr lang="ja-JP" altLang="ja-JP" sz="1600" u="sng" dirty="0">
              <a:latin typeface="メイリオ" pitchFamily="50" charset="-128"/>
              <a:ea typeface="メイリオ" pitchFamily="50" charset="-128"/>
              <a:cs typeface="メイリオ" pitchFamily="50" charset="-128"/>
            </a:endParaRPr>
          </a:p>
          <a:p>
            <a:pPr>
              <a:lnSpc>
                <a:spcPts val="2500"/>
              </a:lnSpc>
            </a:pPr>
            <a:r>
              <a:rPr lang="ja-JP" altLang="en-US" sz="1600" dirty="0" smtClean="0">
                <a:latin typeface="メイリオ" pitchFamily="50" charset="-128"/>
                <a:ea typeface="メイリオ" pitchFamily="50" charset="-128"/>
                <a:cs typeface="メイリオ" pitchFamily="50" charset="-128"/>
              </a:rPr>
              <a:t>　</a:t>
            </a:r>
            <a:r>
              <a:rPr lang="ja-JP" altLang="ja-JP" sz="1600" dirty="0" smtClean="0">
                <a:latin typeface="メイリオ" pitchFamily="50" charset="-128"/>
                <a:ea typeface="メイリオ" pitchFamily="50" charset="-128"/>
                <a:cs typeface="メイリオ" pitchFamily="50" charset="-128"/>
              </a:rPr>
              <a:t>よって</a:t>
            </a:r>
            <a:r>
              <a:rPr lang="ja-JP" altLang="ja-JP" sz="1600" dirty="0">
                <a:latin typeface="メイリオ" pitchFamily="50" charset="-128"/>
                <a:ea typeface="メイリオ" pitchFamily="50" charset="-128"/>
                <a:cs typeface="メイリオ" pitchFamily="50" charset="-128"/>
              </a:rPr>
              <a:t>、</a:t>
            </a:r>
            <a:r>
              <a:rPr lang="ja-JP" altLang="ja-JP" sz="1600" u="sng" dirty="0">
                <a:latin typeface="メイリオ" pitchFamily="50" charset="-128"/>
                <a:ea typeface="メイリオ" pitchFamily="50" charset="-128"/>
                <a:cs typeface="メイリオ" pitchFamily="50" charset="-128"/>
              </a:rPr>
              <a:t>基本チェックリスト活用による事業対象者の決定については当面</a:t>
            </a:r>
            <a:r>
              <a:rPr lang="ja-JP" altLang="ja-JP" sz="1600" u="sng" dirty="0" smtClean="0">
                <a:latin typeface="メイリオ" pitchFamily="50" charset="-128"/>
                <a:ea typeface="メイリオ" pitchFamily="50" charset="-128"/>
                <a:cs typeface="メイリオ" pitchFamily="50" charset="-128"/>
              </a:rPr>
              <a:t>、</a:t>
            </a:r>
            <a:endParaRPr lang="en-US" altLang="ja-JP" sz="1600" u="sng" dirty="0" smtClean="0">
              <a:latin typeface="メイリオ" pitchFamily="50" charset="-128"/>
              <a:ea typeface="メイリオ" pitchFamily="50" charset="-128"/>
              <a:cs typeface="メイリオ" pitchFamily="50" charset="-128"/>
            </a:endParaRPr>
          </a:p>
          <a:p>
            <a:pPr>
              <a:lnSpc>
                <a:spcPts val="2500"/>
              </a:lnSpc>
            </a:pPr>
            <a:r>
              <a:rPr lang="ja-JP" altLang="en-US" sz="1600" b="1" dirty="0">
                <a:latin typeface="メイリオ" pitchFamily="50" charset="-128"/>
                <a:ea typeface="メイリオ" pitchFamily="50" charset="-128"/>
                <a:cs typeface="メイリオ" pitchFamily="50" charset="-128"/>
              </a:rPr>
              <a:t>　</a:t>
            </a:r>
            <a:r>
              <a:rPr lang="ja-JP" altLang="ja-JP" sz="1600" b="1" u="sng" dirty="0" smtClean="0">
                <a:latin typeface="メイリオ" pitchFamily="50" charset="-128"/>
                <a:ea typeface="メイリオ" pitchFamily="50" charset="-128"/>
                <a:cs typeface="メイリオ" pitchFamily="50" charset="-128"/>
              </a:rPr>
              <a:t>以下</a:t>
            </a:r>
            <a:r>
              <a:rPr lang="ja-JP" altLang="ja-JP" sz="1600" b="1" u="sng" dirty="0">
                <a:latin typeface="メイリオ" pitchFamily="50" charset="-128"/>
                <a:ea typeface="メイリオ" pitchFamily="50" charset="-128"/>
                <a:cs typeface="メイリオ" pitchFamily="50" charset="-128"/>
              </a:rPr>
              <a:t>の３つの場合</a:t>
            </a:r>
            <a:r>
              <a:rPr lang="ja-JP" altLang="ja-JP" sz="1600" u="sng" dirty="0">
                <a:latin typeface="メイリオ" pitchFamily="50" charset="-128"/>
                <a:ea typeface="メイリオ" pitchFamily="50" charset="-128"/>
                <a:cs typeface="メイリオ" pitchFamily="50" charset="-128"/>
              </a:rPr>
              <a:t>を</a:t>
            </a:r>
            <a:r>
              <a:rPr lang="ja-JP" altLang="ja-JP" sz="1600" u="sng" dirty="0" smtClean="0">
                <a:latin typeface="メイリオ" pitchFamily="50" charset="-128"/>
                <a:ea typeface="メイリオ" pitchFamily="50" charset="-128"/>
                <a:cs typeface="メイリオ" pitchFamily="50" charset="-128"/>
              </a:rPr>
              <a:t>想定</a:t>
            </a:r>
            <a:r>
              <a:rPr lang="ja-JP" altLang="en-US" sz="1600" u="sng" dirty="0" smtClean="0">
                <a:latin typeface="メイリオ" pitchFamily="50" charset="-128"/>
                <a:ea typeface="メイリオ" pitchFamily="50" charset="-128"/>
                <a:cs typeface="メイリオ" pitchFamily="50" charset="-128"/>
              </a:rPr>
              <a:t>しています</a:t>
            </a:r>
            <a:r>
              <a:rPr lang="ja-JP" altLang="ja-JP" sz="1600" u="sng" dirty="0" smtClean="0">
                <a:latin typeface="メイリオ" pitchFamily="50" charset="-128"/>
                <a:ea typeface="メイリオ" pitchFamily="50" charset="-128"/>
                <a:cs typeface="メイリオ" pitchFamily="50" charset="-128"/>
              </a:rPr>
              <a:t>。</a:t>
            </a:r>
            <a:endParaRPr lang="ja-JP" altLang="ja-JP" sz="1600" u="sng" dirty="0">
              <a:latin typeface="メイリオ" pitchFamily="50" charset="-128"/>
              <a:ea typeface="メイリオ" pitchFamily="50" charset="-128"/>
              <a:cs typeface="メイリオ" pitchFamily="50" charset="-128"/>
            </a:endParaRPr>
          </a:p>
          <a:p>
            <a:pPr>
              <a:lnSpc>
                <a:spcPts val="2500"/>
              </a:lnSpc>
            </a:pPr>
            <a:r>
              <a:rPr lang="ja-JP" altLang="ja-JP" sz="1600" dirty="0">
                <a:latin typeface="メイリオ" pitchFamily="50" charset="-128"/>
                <a:ea typeface="メイリオ" pitchFamily="50" charset="-128"/>
                <a:cs typeface="メイリオ" pitchFamily="50" charset="-128"/>
              </a:rPr>
              <a:t>　　　　　　</a:t>
            </a:r>
          </a:p>
          <a:p>
            <a:pPr>
              <a:lnSpc>
                <a:spcPts val="2500"/>
              </a:lnSpc>
            </a:pPr>
            <a:r>
              <a:rPr lang="ja-JP" altLang="ja-JP" sz="1600" dirty="0">
                <a:latin typeface="メイリオ" pitchFamily="50" charset="-128"/>
                <a:ea typeface="メイリオ" pitchFamily="50" charset="-128"/>
                <a:cs typeface="メイリオ" pitchFamily="50" charset="-128"/>
              </a:rPr>
              <a:t>　</a:t>
            </a:r>
            <a:r>
              <a:rPr lang="ja-JP" altLang="ja-JP" sz="1600" dirty="0" smtClean="0">
                <a:latin typeface="メイリオ" pitchFamily="50" charset="-128"/>
                <a:ea typeface="メイリオ" pitchFamily="50" charset="-128"/>
                <a:cs typeface="メイリオ" pitchFamily="50" charset="-128"/>
              </a:rPr>
              <a:t>①</a:t>
            </a:r>
            <a:r>
              <a:rPr lang="ja-JP" altLang="ja-JP" sz="1600" dirty="0">
                <a:latin typeface="メイリオ" pitchFamily="50" charset="-128"/>
                <a:ea typeface="メイリオ" pitchFamily="50" charset="-128"/>
                <a:cs typeface="メイリオ" pitchFamily="50" charset="-128"/>
              </a:rPr>
              <a:t>　</a:t>
            </a:r>
            <a:r>
              <a:rPr lang="ja-JP" altLang="en-US" sz="1600" dirty="0" smtClean="0">
                <a:latin typeface="メイリオ" pitchFamily="50" charset="-128"/>
                <a:ea typeface="メイリオ" pitchFamily="50" charset="-128"/>
                <a:cs typeface="メイリオ" pitchFamily="50" charset="-128"/>
              </a:rPr>
              <a:t>新規利用者で、</a:t>
            </a:r>
            <a:r>
              <a:rPr lang="ja-JP" altLang="ja-JP" sz="1600" u="sng" dirty="0" smtClean="0">
                <a:latin typeface="メイリオ" pitchFamily="50" charset="-128"/>
                <a:ea typeface="メイリオ" pitchFamily="50" charset="-128"/>
                <a:cs typeface="メイリオ" pitchFamily="50" charset="-128"/>
              </a:rPr>
              <a:t>早急</a:t>
            </a:r>
            <a:r>
              <a:rPr lang="ja-JP" altLang="ja-JP" sz="1600" dirty="0">
                <a:latin typeface="メイリオ" pitchFamily="50" charset="-128"/>
                <a:ea typeface="メイリオ" pitchFamily="50" charset="-128"/>
                <a:cs typeface="メイリオ" pitchFamily="50" charset="-128"/>
              </a:rPr>
              <a:t>な総合事業サービス利用が必要な場合</a:t>
            </a:r>
          </a:p>
          <a:p>
            <a:pPr>
              <a:lnSpc>
                <a:spcPts val="2500"/>
              </a:lnSpc>
            </a:pPr>
            <a:r>
              <a:rPr lang="ja-JP" altLang="ja-JP" sz="1600" dirty="0">
                <a:latin typeface="メイリオ" pitchFamily="50" charset="-128"/>
                <a:ea typeface="メイリオ" pitchFamily="50" charset="-128"/>
                <a:cs typeface="メイリオ" pitchFamily="50" charset="-128"/>
              </a:rPr>
              <a:t>　</a:t>
            </a:r>
            <a:r>
              <a:rPr lang="ja-JP" altLang="ja-JP" sz="1600" strike="sngStrike" dirty="0" smtClean="0">
                <a:solidFill>
                  <a:srgbClr val="FF0000"/>
                </a:solidFill>
                <a:latin typeface="メイリオ" pitchFamily="50" charset="-128"/>
                <a:ea typeface="メイリオ" pitchFamily="50" charset="-128"/>
                <a:cs typeface="メイリオ" pitchFamily="50" charset="-128"/>
              </a:rPr>
              <a:t>②</a:t>
            </a:r>
            <a:r>
              <a:rPr lang="ja-JP" altLang="ja-JP" sz="1600" strike="sngStrike" dirty="0">
                <a:solidFill>
                  <a:srgbClr val="FF0000"/>
                </a:solidFill>
                <a:latin typeface="メイリオ" pitchFamily="50" charset="-128"/>
                <a:ea typeface="メイリオ" pitchFamily="50" charset="-128"/>
                <a:cs typeface="メイリオ" pitchFamily="50" charset="-128"/>
              </a:rPr>
              <a:t>　新規利用者については原則、要介護認定を行うが、</a:t>
            </a:r>
            <a:r>
              <a:rPr lang="ja-JP" altLang="ja-JP" sz="1600" u="sng" strike="sngStrike" dirty="0">
                <a:solidFill>
                  <a:srgbClr val="FF0000"/>
                </a:solidFill>
                <a:latin typeface="メイリオ" pitchFamily="50" charset="-128"/>
                <a:ea typeface="メイリオ" pitchFamily="50" charset="-128"/>
                <a:cs typeface="メイリオ" pitchFamily="50" charset="-128"/>
              </a:rPr>
              <a:t>非該当の可能性が高い</a:t>
            </a:r>
            <a:r>
              <a:rPr lang="ja-JP" altLang="ja-JP" sz="1600" strike="sngStrike" dirty="0">
                <a:solidFill>
                  <a:srgbClr val="FF0000"/>
                </a:solidFill>
                <a:latin typeface="メイリオ" pitchFamily="50" charset="-128"/>
                <a:ea typeface="メイリオ" pitchFamily="50" charset="-128"/>
                <a:cs typeface="メイリオ" pitchFamily="50" charset="-128"/>
              </a:rPr>
              <a:t>と</a:t>
            </a:r>
            <a:r>
              <a:rPr lang="ja-JP" altLang="ja-JP" sz="1600" strike="sngStrike" dirty="0" smtClean="0">
                <a:solidFill>
                  <a:srgbClr val="FF0000"/>
                </a:solidFill>
                <a:latin typeface="メイリオ" pitchFamily="50" charset="-128"/>
                <a:ea typeface="メイリオ" pitchFamily="50" charset="-128"/>
                <a:cs typeface="メイリオ" pitchFamily="50" charset="-128"/>
              </a:rPr>
              <a:t>思われ</a:t>
            </a:r>
            <a:r>
              <a:rPr lang="ja-JP" altLang="en-US" sz="1600" strike="sngStrike" dirty="0" smtClean="0">
                <a:solidFill>
                  <a:srgbClr val="FF0000"/>
                </a:solidFill>
                <a:latin typeface="メイリオ" pitchFamily="50" charset="-128"/>
                <a:ea typeface="メイリオ" pitchFamily="50" charset="-128"/>
                <a:cs typeface="メイリオ" pitchFamily="50" charset="-128"/>
              </a:rPr>
              <a:t>　</a:t>
            </a:r>
            <a:endParaRPr lang="en-US" altLang="ja-JP" sz="1600" strike="sngStrike" dirty="0" smtClean="0">
              <a:solidFill>
                <a:srgbClr val="FF0000"/>
              </a:solidFill>
              <a:latin typeface="メイリオ" pitchFamily="50" charset="-128"/>
              <a:ea typeface="メイリオ" pitchFamily="50" charset="-128"/>
              <a:cs typeface="メイリオ" pitchFamily="50" charset="-128"/>
            </a:endParaRPr>
          </a:p>
          <a:p>
            <a:pPr>
              <a:lnSpc>
                <a:spcPts val="2500"/>
              </a:lnSpc>
            </a:pPr>
            <a:r>
              <a:rPr lang="ja-JP" altLang="en-US" sz="1600" strike="sngStrike" dirty="0">
                <a:solidFill>
                  <a:srgbClr val="FF0000"/>
                </a:solidFill>
                <a:latin typeface="メイリオ" pitchFamily="50" charset="-128"/>
                <a:ea typeface="メイリオ" pitchFamily="50" charset="-128"/>
                <a:cs typeface="メイリオ" pitchFamily="50" charset="-128"/>
              </a:rPr>
              <a:t>　</a:t>
            </a:r>
            <a:r>
              <a:rPr lang="ja-JP" altLang="en-US" sz="1600" strike="sngStrike" dirty="0" smtClean="0">
                <a:solidFill>
                  <a:srgbClr val="FF0000"/>
                </a:solidFill>
                <a:latin typeface="メイリオ" pitchFamily="50" charset="-128"/>
                <a:ea typeface="メイリオ" pitchFamily="50" charset="-128"/>
                <a:cs typeface="メイリオ" pitchFamily="50" charset="-128"/>
              </a:rPr>
              <a:t>　　</a:t>
            </a:r>
            <a:r>
              <a:rPr lang="ja-JP" altLang="ja-JP" sz="1600" strike="sngStrike" dirty="0" err="1" smtClean="0">
                <a:solidFill>
                  <a:srgbClr val="FF0000"/>
                </a:solidFill>
                <a:latin typeface="メイリオ" pitchFamily="50" charset="-128"/>
                <a:ea typeface="メイリオ" pitchFamily="50" charset="-128"/>
                <a:cs typeface="メイリオ" pitchFamily="50" charset="-128"/>
              </a:rPr>
              <a:t>る</a:t>
            </a:r>
            <a:r>
              <a:rPr lang="ja-JP" altLang="ja-JP" sz="1600" strike="sngStrike" dirty="0">
                <a:solidFill>
                  <a:srgbClr val="FF0000"/>
                </a:solidFill>
                <a:latin typeface="メイリオ" pitchFamily="50" charset="-128"/>
                <a:ea typeface="メイリオ" pitchFamily="50" charset="-128"/>
                <a:cs typeface="メイリオ" pitchFamily="50" charset="-128"/>
              </a:rPr>
              <a:t>場合（認定調査</a:t>
            </a:r>
            <a:r>
              <a:rPr lang="ja-JP" altLang="ja-JP" sz="1600" strike="sngStrike" dirty="0" smtClean="0">
                <a:solidFill>
                  <a:srgbClr val="FF0000"/>
                </a:solidFill>
                <a:latin typeface="メイリオ" pitchFamily="50" charset="-128"/>
                <a:ea typeface="メイリオ" pitchFamily="50" charset="-128"/>
                <a:cs typeface="メイリオ" pitchFamily="50" charset="-128"/>
              </a:rPr>
              <a:t>時</a:t>
            </a:r>
            <a:r>
              <a:rPr lang="ja-JP" altLang="en-US" sz="1600" strike="sngStrike" dirty="0" smtClean="0">
                <a:solidFill>
                  <a:srgbClr val="FF0000"/>
                </a:solidFill>
                <a:latin typeface="メイリオ" pitchFamily="50" charset="-128"/>
                <a:ea typeface="メイリオ" pitchFamily="50" charset="-128"/>
                <a:cs typeface="メイリオ" pitchFamily="50" charset="-128"/>
              </a:rPr>
              <a:t>など</a:t>
            </a:r>
            <a:r>
              <a:rPr lang="ja-JP" altLang="ja-JP" sz="1600" strike="sngStrike" dirty="0" smtClean="0">
                <a:solidFill>
                  <a:srgbClr val="FF0000"/>
                </a:solidFill>
                <a:latin typeface="メイリオ" pitchFamily="50" charset="-128"/>
                <a:ea typeface="メイリオ" pitchFamily="50" charset="-128"/>
                <a:cs typeface="メイリオ" pitchFamily="50" charset="-128"/>
              </a:rPr>
              <a:t>に</a:t>
            </a:r>
            <a:r>
              <a:rPr lang="ja-JP" altLang="ja-JP" sz="1600" strike="sngStrike" dirty="0">
                <a:solidFill>
                  <a:srgbClr val="FF0000"/>
                </a:solidFill>
                <a:latin typeface="メイリオ" pitchFamily="50" charset="-128"/>
                <a:ea typeface="メイリオ" pitchFamily="50" charset="-128"/>
                <a:cs typeface="メイリオ" pitchFamily="50" charset="-128"/>
              </a:rPr>
              <a:t>おいて基本チェックリストも併せてとっておき、</a:t>
            </a:r>
            <a:r>
              <a:rPr lang="ja-JP" altLang="ja-JP" sz="1600" strike="sngStrike" dirty="0" smtClean="0">
                <a:solidFill>
                  <a:srgbClr val="FF0000"/>
                </a:solidFill>
                <a:latin typeface="メイリオ" pitchFamily="50" charset="-128"/>
                <a:ea typeface="メイリオ" pitchFamily="50" charset="-128"/>
                <a:cs typeface="メイリオ" pitchFamily="50" charset="-128"/>
              </a:rPr>
              <a:t>非該当</a:t>
            </a:r>
            <a:r>
              <a:rPr lang="ja-JP" altLang="en-US" sz="1600" strike="sngStrike" dirty="0" smtClean="0">
                <a:solidFill>
                  <a:srgbClr val="FF0000"/>
                </a:solidFill>
                <a:latin typeface="メイリオ" pitchFamily="50" charset="-128"/>
                <a:ea typeface="メイリオ" pitchFamily="50" charset="-128"/>
                <a:cs typeface="メイリオ" pitchFamily="50" charset="-128"/>
              </a:rPr>
              <a:t>　　　</a:t>
            </a:r>
            <a:endParaRPr lang="en-US" altLang="ja-JP" sz="1600" strike="sngStrike" dirty="0" smtClean="0">
              <a:solidFill>
                <a:srgbClr val="FF0000"/>
              </a:solidFill>
              <a:latin typeface="メイリオ" pitchFamily="50" charset="-128"/>
              <a:ea typeface="メイリオ" pitchFamily="50" charset="-128"/>
              <a:cs typeface="メイリオ" pitchFamily="50" charset="-128"/>
            </a:endParaRPr>
          </a:p>
          <a:p>
            <a:pPr>
              <a:lnSpc>
                <a:spcPts val="2500"/>
              </a:lnSpc>
            </a:pPr>
            <a:r>
              <a:rPr lang="ja-JP" altLang="en-US" sz="1600" strike="sngStrike" dirty="0">
                <a:solidFill>
                  <a:srgbClr val="FF0000"/>
                </a:solidFill>
                <a:latin typeface="メイリオ" pitchFamily="50" charset="-128"/>
                <a:ea typeface="メイリオ" pitchFamily="50" charset="-128"/>
                <a:cs typeface="メイリオ" pitchFamily="50" charset="-128"/>
              </a:rPr>
              <a:t>　</a:t>
            </a:r>
            <a:r>
              <a:rPr lang="ja-JP" altLang="en-US" sz="1600" strike="sngStrike" dirty="0" smtClean="0">
                <a:solidFill>
                  <a:srgbClr val="FF0000"/>
                </a:solidFill>
                <a:latin typeface="メイリオ" pitchFamily="50" charset="-128"/>
                <a:ea typeface="メイリオ" pitchFamily="50" charset="-128"/>
                <a:cs typeface="メイリオ" pitchFamily="50" charset="-128"/>
              </a:rPr>
              <a:t>　　</a:t>
            </a:r>
            <a:r>
              <a:rPr lang="ja-JP" altLang="ja-JP" sz="1600" strike="sngStrike" dirty="0" smtClean="0">
                <a:solidFill>
                  <a:srgbClr val="FF0000"/>
                </a:solidFill>
                <a:latin typeface="メイリオ" pitchFamily="50" charset="-128"/>
                <a:ea typeface="メイリオ" pitchFamily="50" charset="-128"/>
                <a:cs typeface="メイリオ" pitchFamily="50" charset="-128"/>
              </a:rPr>
              <a:t>と</a:t>
            </a:r>
            <a:r>
              <a:rPr lang="ja-JP" altLang="en-US" sz="1600" strike="sngStrike" dirty="0" smtClean="0">
                <a:solidFill>
                  <a:srgbClr val="FF0000"/>
                </a:solidFill>
                <a:latin typeface="メイリオ" pitchFamily="50" charset="-128"/>
                <a:ea typeface="メイリオ" pitchFamily="50" charset="-128"/>
                <a:cs typeface="メイリオ" pitchFamily="50" charset="-128"/>
              </a:rPr>
              <a:t>な</a:t>
            </a:r>
            <a:r>
              <a:rPr lang="ja-JP" altLang="ja-JP" sz="1600" strike="sngStrike" dirty="0" smtClean="0">
                <a:solidFill>
                  <a:srgbClr val="FF0000"/>
                </a:solidFill>
                <a:latin typeface="メイリオ" pitchFamily="50" charset="-128"/>
                <a:ea typeface="メイリオ" pitchFamily="50" charset="-128"/>
                <a:cs typeface="メイリオ" pitchFamily="50" charset="-128"/>
              </a:rPr>
              <a:t>った</a:t>
            </a:r>
            <a:r>
              <a:rPr lang="ja-JP" altLang="ja-JP" sz="1600" strike="sngStrike" dirty="0">
                <a:solidFill>
                  <a:srgbClr val="FF0000"/>
                </a:solidFill>
                <a:latin typeface="メイリオ" pitchFamily="50" charset="-128"/>
                <a:ea typeface="メイリオ" pitchFamily="50" charset="-128"/>
                <a:cs typeface="メイリオ" pitchFamily="50" charset="-128"/>
              </a:rPr>
              <a:t>場合については、それを活用し事業対象者の判断とする）</a:t>
            </a:r>
          </a:p>
          <a:p>
            <a:pPr>
              <a:lnSpc>
                <a:spcPts val="2500"/>
              </a:lnSpc>
            </a:pPr>
            <a:r>
              <a:rPr lang="ja-JP" altLang="ja-JP" sz="1600" strike="sngStrike" dirty="0">
                <a:solidFill>
                  <a:srgbClr val="FF0000"/>
                </a:solidFill>
                <a:latin typeface="メイリオ" pitchFamily="50" charset="-128"/>
                <a:ea typeface="メイリオ" pitchFamily="50" charset="-128"/>
                <a:cs typeface="メイリオ" pitchFamily="50" charset="-128"/>
              </a:rPr>
              <a:t>　</a:t>
            </a:r>
            <a:r>
              <a:rPr lang="ja-JP" altLang="ja-JP" sz="1600" strike="sngStrike" dirty="0" smtClean="0">
                <a:solidFill>
                  <a:srgbClr val="FF0000"/>
                </a:solidFill>
                <a:latin typeface="メイリオ" pitchFamily="50" charset="-128"/>
                <a:ea typeface="メイリオ" pitchFamily="50" charset="-128"/>
                <a:cs typeface="メイリオ" pitchFamily="50" charset="-128"/>
              </a:rPr>
              <a:t>③</a:t>
            </a:r>
            <a:r>
              <a:rPr lang="ja-JP" altLang="ja-JP" sz="1600" strike="sngStrike" dirty="0">
                <a:solidFill>
                  <a:srgbClr val="FF0000"/>
                </a:solidFill>
                <a:latin typeface="メイリオ" pitchFamily="50" charset="-128"/>
                <a:ea typeface="メイリオ" pitchFamily="50" charset="-128"/>
                <a:cs typeface="メイリオ" pitchFamily="50" charset="-128"/>
              </a:rPr>
              <a:t>　</a:t>
            </a:r>
            <a:r>
              <a:rPr lang="ja-JP" altLang="en-US" sz="1600" u="sng" strike="sngStrike" dirty="0" smtClean="0">
                <a:solidFill>
                  <a:srgbClr val="FF0000"/>
                </a:solidFill>
                <a:latin typeface="メイリオ" pitchFamily="50" charset="-128"/>
                <a:ea typeface="メイリオ" pitchFamily="50" charset="-128"/>
                <a:cs typeface="メイリオ" pitchFamily="50" charset="-128"/>
              </a:rPr>
              <a:t>要支援</a:t>
            </a:r>
            <a:r>
              <a:rPr lang="ja-JP" altLang="ja-JP" sz="1600" u="sng" strike="sngStrike" dirty="0" smtClean="0">
                <a:solidFill>
                  <a:srgbClr val="FF0000"/>
                </a:solidFill>
                <a:latin typeface="メイリオ" pitchFamily="50" charset="-128"/>
                <a:ea typeface="メイリオ" pitchFamily="50" charset="-128"/>
                <a:cs typeface="メイリオ" pitchFamily="50" charset="-128"/>
              </a:rPr>
              <a:t>認定者</a:t>
            </a:r>
            <a:r>
              <a:rPr lang="ja-JP" altLang="ja-JP" sz="1600" u="sng" strike="sngStrike" dirty="0">
                <a:solidFill>
                  <a:srgbClr val="FF0000"/>
                </a:solidFill>
                <a:latin typeface="メイリオ" pitchFamily="50" charset="-128"/>
                <a:ea typeface="メイリオ" pitchFamily="50" charset="-128"/>
                <a:cs typeface="メイリオ" pitchFamily="50" charset="-128"/>
              </a:rPr>
              <a:t>の更新時</a:t>
            </a:r>
            <a:r>
              <a:rPr lang="ja-JP" altLang="ja-JP" sz="1600" strike="sngStrike" dirty="0">
                <a:solidFill>
                  <a:srgbClr val="FF0000"/>
                </a:solidFill>
                <a:latin typeface="メイリオ" pitchFamily="50" charset="-128"/>
                <a:ea typeface="メイリオ" pitchFamily="50" charset="-128"/>
                <a:cs typeface="メイリオ" pitchFamily="50" charset="-128"/>
              </a:rPr>
              <a:t>において、</a:t>
            </a:r>
            <a:r>
              <a:rPr lang="ja-JP" altLang="ja-JP" sz="1600" u="sng" strike="sngStrike" dirty="0">
                <a:solidFill>
                  <a:srgbClr val="FF0000"/>
                </a:solidFill>
                <a:latin typeface="メイリオ" pitchFamily="50" charset="-128"/>
                <a:ea typeface="メイリオ" pitchFamily="50" charset="-128"/>
                <a:cs typeface="メイリオ" pitchFamily="50" charset="-128"/>
              </a:rPr>
              <a:t>総合事業サービスのみ</a:t>
            </a:r>
            <a:r>
              <a:rPr lang="ja-JP" altLang="ja-JP" sz="1600" u="sng" strike="sngStrike" dirty="0" smtClean="0">
                <a:solidFill>
                  <a:srgbClr val="FF0000"/>
                </a:solidFill>
                <a:latin typeface="メイリオ" pitchFamily="50" charset="-128"/>
                <a:ea typeface="メイリオ" pitchFamily="50" charset="-128"/>
                <a:cs typeface="メイリオ" pitchFamily="50" charset="-128"/>
              </a:rPr>
              <a:t>利用</a:t>
            </a:r>
            <a:r>
              <a:rPr lang="ja-JP" altLang="en-US" sz="1600" u="sng" strike="sngStrike" dirty="0" smtClean="0">
                <a:solidFill>
                  <a:srgbClr val="FF0000"/>
                </a:solidFill>
                <a:latin typeface="メイリオ" pitchFamily="50" charset="-128"/>
                <a:ea typeface="メイリオ" pitchFamily="50" charset="-128"/>
                <a:cs typeface="メイリオ" pitchFamily="50" charset="-128"/>
              </a:rPr>
              <a:t>を</a:t>
            </a:r>
            <a:r>
              <a:rPr lang="ja-JP" altLang="ja-JP" sz="1600" u="sng" strike="sngStrike" dirty="0" smtClean="0">
                <a:solidFill>
                  <a:srgbClr val="FF0000"/>
                </a:solidFill>
                <a:latin typeface="メイリオ" pitchFamily="50" charset="-128"/>
                <a:ea typeface="メイリオ" pitchFamily="50" charset="-128"/>
                <a:cs typeface="メイリオ" pitchFamily="50" charset="-128"/>
              </a:rPr>
              <a:t>希望</a:t>
            </a:r>
            <a:r>
              <a:rPr lang="ja-JP" altLang="ja-JP" sz="1600" strike="sngStrike" dirty="0">
                <a:solidFill>
                  <a:srgbClr val="FF0000"/>
                </a:solidFill>
                <a:latin typeface="メイリオ" pitchFamily="50" charset="-128"/>
                <a:ea typeface="メイリオ" pitchFamily="50" charset="-128"/>
                <a:cs typeface="メイリオ" pitchFamily="50" charset="-128"/>
              </a:rPr>
              <a:t>の</a:t>
            </a:r>
            <a:r>
              <a:rPr lang="ja-JP" altLang="ja-JP" sz="1600" strike="sngStrike" dirty="0" smtClean="0">
                <a:solidFill>
                  <a:srgbClr val="FF0000"/>
                </a:solidFill>
                <a:latin typeface="メイリオ" pitchFamily="50" charset="-128"/>
                <a:ea typeface="メイリオ" pitchFamily="50" charset="-128"/>
                <a:cs typeface="メイリオ" pitchFamily="50" charset="-128"/>
              </a:rPr>
              <a:t>場合</a:t>
            </a:r>
            <a:endParaRPr lang="ja-JP" altLang="ja-JP" sz="1600" strike="sngStrike" dirty="0">
              <a:solidFill>
                <a:srgbClr val="FF0000"/>
              </a:solidFill>
              <a:latin typeface="メイリオ" pitchFamily="50" charset="-128"/>
              <a:ea typeface="メイリオ" pitchFamily="50" charset="-128"/>
              <a:cs typeface="メイリオ" pitchFamily="50" charset="-128"/>
            </a:endParaRPr>
          </a:p>
        </p:txBody>
      </p:sp>
      <p:graphicFrame>
        <p:nvGraphicFramePr>
          <p:cNvPr id="3" name="オブジェクト 2"/>
          <p:cNvGraphicFramePr>
            <a:graphicFrameLocks noChangeAspect="1"/>
          </p:cNvGraphicFramePr>
          <p:nvPr>
            <p:extLst>
              <p:ext uri="{D42A27DB-BD31-4B8C-83A1-F6EECF244321}">
                <p14:modId xmlns:p14="http://schemas.microsoft.com/office/powerpoint/2010/main" val="1597339433"/>
              </p:ext>
            </p:extLst>
          </p:nvPr>
        </p:nvGraphicFramePr>
        <p:xfrm>
          <a:off x="5220072" y="260648"/>
          <a:ext cx="3816424" cy="3024336"/>
        </p:xfrm>
        <a:graphic>
          <a:graphicData uri="http://schemas.openxmlformats.org/presentationml/2006/ole">
            <mc:AlternateContent xmlns:mc="http://schemas.openxmlformats.org/markup-compatibility/2006">
              <mc:Choice xmlns:v="urn:schemas-microsoft-com:vml" Requires="v">
                <p:oleObj spid="_x0000_s8255" name="Acrobat Document" r:id="rId4" imgW="8019943" imgH="5667255" progId="AcroExch.Document.7">
                  <p:embed/>
                </p:oleObj>
              </mc:Choice>
              <mc:Fallback>
                <p:oleObj name="Acrobat Document" r:id="rId4" imgW="8019943" imgH="5667255"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0072" y="260648"/>
                        <a:ext cx="3816424" cy="3024336"/>
                      </a:xfrm>
                      <a:prstGeom prst="rect">
                        <a:avLst/>
                      </a:prstGeom>
                      <a:noFill/>
                      <a:ln>
                        <a:noFill/>
                      </a:ln>
                    </p:spPr>
                  </p:pic>
                </p:oleObj>
              </mc:Fallback>
            </mc:AlternateContent>
          </a:graphicData>
        </a:graphic>
      </p:graphicFrame>
      <p:sp>
        <p:nvSpPr>
          <p:cNvPr id="5" name="角丸四角形 4"/>
          <p:cNvSpPr/>
          <p:nvPr/>
        </p:nvSpPr>
        <p:spPr>
          <a:xfrm>
            <a:off x="107504" y="836712"/>
            <a:ext cx="5760640" cy="2592287"/>
          </a:xfrm>
          <a:prstGeom prst="roundRect">
            <a:avLst>
              <a:gd name="adj" fmla="val 4423"/>
            </a:avLst>
          </a:prstGeom>
          <a:ln w="12700">
            <a:no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ja-JP" altLang="en-US" sz="2400" b="1" dirty="0" smtClean="0">
                <a:solidFill>
                  <a:srgbClr val="0070C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事業対象者</a:t>
            </a:r>
            <a:r>
              <a:rPr lang="ja-JP" altLang="en-US" sz="1600" b="1" dirty="0" smtClean="0">
                <a:solidFill>
                  <a:schemeClr val="tx1"/>
                </a:solidFill>
                <a:latin typeface="メイリオ" pitchFamily="50" charset="-128"/>
                <a:ea typeface="メイリオ" pitchFamily="50" charset="-128"/>
                <a:cs typeface="メイリオ" pitchFamily="50" charset="-128"/>
              </a:rPr>
              <a:t>とは、</a:t>
            </a:r>
            <a:r>
              <a:rPr lang="en-US" altLang="ja-JP" sz="1600" b="1" dirty="0" smtClean="0">
                <a:solidFill>
                  <a:schemeClr val="tx1"/>
                </a:solidFill>
                <a:latin typeface="メイリオ" pitchFamily="50" charset="-128"/>
                <a:ea typeface="メイリオ" pitchFamily="50" charset="-128"/>
                <a:cs typeface="メイリオ" pitchFamily="50" charset="-128"/>
              </a:rPr>
              <a:t>65</a:t>
            </a:r>
            <a:r>
              <a:rPr lang="ja-JP" altLang="en-US" sz="1600" b="1" dirty="0" smtClean="0">
                <a:solidFill>
                  <a:schemeClr val="tx1"/>
                </a:solidFill>
                <a:latin typeface="メイリオ" pitchFamily="50" charset="-128"/>
                <a:ea typeface="メイリオ" pitchFamily="50" charset="-128"/>
                <a:cs typeface="メイリオ" pitchFamily="50" charset="-128"/>
              </a:rPr>
              <a:t>歳以上の者（第</a:t>
            </a:r>
            <a:r>
              <a:rPr lang="en-US" altLang="ja-JP" sz="1600" b="1" dirty="0" smtClean="0">
                <a:solidFill>
                  <a:schemeClr val="tx1"/>
                </a:solidFill>
                <a:latin typeface="メイリオ" pitchFamily="50" charset="-128"/>
                <a:ea typeface="メイリオ" pitchFamily="50" charset="-128"/>
                <a:cs typeface="メイリオ" pitchFamily="50" charset="-128"/>
              </a:rPr>
              <a:t>1</a:t>
            </a:r>
            <a:r>
              <a:rPr lang="ja-JP" altLang="en-US" sz="1600" b="1" dirty="0" smtClean="0">
                <a:solidFill>
                  <a:schemeClr val="tx1"/>
                </a:solidFill>
                <a:latin typeface="メイリオ" pitchFamily="50" charset="-128"/>
                <a:ea typeface="メイリオ" pitchFamily="50" charset="-128"/>
                <a:cs typeface="メイリオ" pitchFamily="50" charset="-128"/>
              </a:rPr>
              <a:t>号被保険者）で、</a:t>
            </a:r>
            <a:endParaRPr lang="en-US" altLang="ja-JP" sz="1600" b="1" dirty="0" smtClean="0">
              <a:solidFill>
                <a:schemeClr val="tx1"/>
              </a:solidFill>
              <a:latin typeface="メイリオ" pitchFamily="50" charset="-128"/>
              <a:ea typeface="メイリオ" pitchFamily="50" charset="-128"/>
              <a:cs typeface="メイリオ" pitchFamily="50" charset="-128"/>
            </a:endParaRPr>
          </a:p>
          <a:p>
            <a:pPr>
              <a:lnSpc>
                <a:spcPts val="2500"/>
              </a:lnSpc>
            </a:pPr>
            <a:endParaRPr lang="en-US" altLang="ja-JP" sz="1600" b="1"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600" b="1" dirty="0">
                <a:solidFill>
                  <a:schemeClr val="tx1"/>
                </a:solidFill>
                <a:latin typeface="メイリオ" pitchFamily="50" charset="-128"/>
                <a:ea typeface="メイリオ" pitchFamily="50" charset="-128"/>
                <a:cs typeface="メイリオ" pitchFamily="50" charset="-128"/>
              </a:rPr>
              <a:t>　</a:t>
            </a:r>
            <a:r>
              <a:rPr lang="ja-JP" altLang="en-US" sz="1600" b="1" dirty="0" smtClean="0">
                <a:solidFill>
                  <a:srgbClr val="0070C0"/>
                </a:solidFill>
                <a:latin typeface="メイリオ" pitchFamily="50" charset="-128"/>
                <a:ea typeface="メイリオ" pitchFamily="50" charset="-128"/>
                <a:cs typeface="メイリオ" pitchFamily="50" charset="-128"/>
              </a:rPr>
              <a:t>基本チェックリスト</a:t>
            </a:r>
            <a:r>
              <a:rPr lang="ja-JP" altLang="en-US" sz="1600" dirty="0" smtClean="0">
                <a:solidFill>
                  <a:schemeClr val="tx1"/>
                </a:solidFill>
                <a:latin typeface="メイリオ" pitchFamily="50" charset="-128"/>
                <a:ea typeface="メイリオ" pitchFamily="50" charset="-128"/>
                <a:cs typeface="メイリオ" pitchFamily="50" charset="-128"/>
              </a:rPr>
              <a:t>の実施により、心身の状況、その置か</a:t>
            </a:r>
            <a:endParaRPr lang="en-US" altLang="ja-JP" sz="16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600" dirty="0" err="1" smtClean="0">
                <a:solidFill>
                  <a:schemeClr val="tx1"/>
                </a:solidFill>
                <a:latin typeface="メイリオ" pitchFamily="50" charset="-128"/>
                <a:ea typeface="メイリオ" pitchFamily="50" charset="-128"/>
                <a:cs typeface="メイリオ" pitchFamily="50" charset="-128"/>
              </a:rPr>
              <a:t>れて</a:t>
            </a:r>
            <a:r>
              <a:rPr lang="ja-JP" altLang="en-US" sz="1600" dirty="0" smtClean="0">
                <a:solidFill>
                  <a:schemeClr val="tx1"/>
                </a:solidFill>
                <a:latin typeface="メイリオ" pitchFamily="50" charset="-128"/>
                <a:ea typeface="メイリオ" pitchFamily="50" charset="-128"/>
                <a:cs typeface="メイリオ" pitchFamily="50" charset="-128"/>
              </a:rPr>
              <a:t>いる環境、その他の状況から、要支援（要介護）状態と</a:t>
            </a:r>
            <a:endParaRPr lang="en-US" altLang="ja-JP" sz="16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600" dirty="0" smtClean="0">
                <a:solidFill>
                  <a:schemeClr val="tx1"/>
                </a:solidFill>
                <a:latin typeface="メイリオ" pitchFamily="50" charset="-128"/>
                <a:ea typeface="メイリオ" pitchFamily="50" charset="-128"/>
                <a:cs typeface="メイリオ" pitchFamily="50" charset="-128"/>
              </a:rPr>
              <a:t>なることを予防するための援助を行う必要があると判定され</a:t>
            </a:r>
            <a:endParaRPr lang="en-US" altLang="ja-JP" sz="16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600" dirty="0" smtClean="0">
                <a:solidFill>
                  <a:schemeClr val="tx1"/>
                </a:solidFill>
                <a:latin typeface="メイリオ" pitchFamily="50" charset="-128"/>
                <a:ea typeface="メイリオ" pitchFamily="50" charset="-128"/>
                <a:cs typeface="メイリオ" pitchFamily="50" charset="-128"/>
              </a:rPr>
              <a:t>た者を言います。</a:t>
            </a:r>
            <a:endParaRPr lang="en-US" altLang="ja-JP" sz="1600" dirty="0" smtClean="0">
              <a:solidFill>
                <a:schemeClr val="tx1"/>
              </a:solidFill>
              <a:latin typeface="メイリオ" pitchFamily="50" charset="-128"/>
              <a:ea typeface="メイリオ" pitchFamily="50" charset="-128"/>
              <a:cs typeface="メイリオ" pitchFamily="50" charset="-128"/>
            </a:endParaRPr>
          </a:p>
          <a:p>
            <a:pPr>
              <a:lnSpc>
                <a:spcPts val="2500"/>
              </a:lnSpc>
            </a:pPr>
            <a:endParaRPr lang="en-US" altLang="ja-JP" sz="1600" dirty="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600" dirty="0" smtClean="0">
                <a:solidFill>
                  <a:schemeClr val="tx1"/>
                </a:solidFill>
                <a:latin typeface="メイリオ" pitchFamily="50" charset="-128"/>
                <a:ea typeface="メイリオ" pitchFamily="50" charset="-128"/>
                <a:cs typeface="メイリオ" pitchFamily="50" charset="-128"/>
              </a:rPr>
              <a:t>　有効期間は、判定日から原則２年間とします。</a:t>
            </a:r>
            <a:endParaRPr lang="en-US" altLang="ja-JP" sz="1600" dirty="0" smtClean="0">
              <a:solidFill>
                <a:schemeClr val="tx1"/>
              </a:solidFill>
              <a:latin typeface="メイリオ" pitchFamily="50" charset="-128"/>
              <a:ea typeface="メイリオ" pitchFamily="50" charset="-128"/>
              <a:cs typeface="メイリオ" pitchFamily="50" charset="-128"/>
            </a:endParaRPr>
          </a:p>
          <a:p>
            <a:pPr>
              <a:lnSpc>
                <a:spcPts val="2000"/>
              </a:lnSpc>
            </a:pPr>
            <a:endParaRPr lang="en-US" altLang="ja-JP" sz="1600" b="1" dirty="0">
              <a:solidFill>
                <a:schemeClr val="tx1"/>
              </a:solidFill>
              <a:latin typeface="メイリオ" pitchFamily="50" charset="-128"/>
              <a:ea typeface="メイリオ" pitchFamily="50" charset="-128"/>
              <a:cs typeface="メイリオ" pitchFamily="50" charset="-128"/>
            </a:endParaRPr>
          </a:p>
        </p:txBody>
      </p:sp>
      <p:sp>
        <p:nvSpPr>
          <p:cNvPr id="4" name="角丸四角形 3"/>
          <p:cNvSpPr/>
          <p:nvPr/>
        </p:nvSpPr>
        <p:spPr>
          <a:xfrm>
            <a:off x="0" y="-27384"/>
            <a:ext cx="9144000" cy="648072"/>
          </a:xfrm>
          <a:prstGeom prst="roundRect">
            <a:avLst>
              <a:gd name="adj" fmla="val 0"/>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spcAft>
                <a:spcPts val="0"/>
              </a:spcAft>
            </a:pPr>
            <a:r>
              <a:rPr lang="ja-JP" altLang="en-US" sz="2400" b="1" kern="100" dirty="0" smtClean="0">
                <a:latin typeface="メイリオ" pitchFamily="50" charset="-128"/>
                <a:ea typeface="メイリオ" pitchFamily="50" charset="-128"/>
                <a:cs typeface="メイリオ" pitchFamily="50" charset="-128"/>
              </a:rPr>
              <a:t>新しい状態区分（事業対象者）</a:t>
            </a:r>
            <a:endParaRPr lang="ja-JP" sz="2400" b="1" kern="100" dirty="0">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3965702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オブジェクト 3"/>
          <p:cNvGraphicFramePr>
            <a:graphicFrameLocks noChangeAspect="1"/>
          </p:cNvGraphicFramePr>
          <p:nvPr>
            <p:extLst>
              <p:ext uri="{D42A27DB-BD31-4B8C-83A1-F6EECF244321}">
                <p14:modId xmlns:p14="http://schemas.microsoft.com/office/powerpoint/2010/main" val="2101476835"/>
              </p:ext>
            </p:extLst>
          </p:nvPr>
        </p:nvGraphicFramePr>
        <p:xfrm>
          <a:off x="561975" y="595313"/>
          <a:ext cx="8020050" cy="5667375"/>
        </p:xfrm>
        <a:graphic>
          <a:graphicData uri="http://schemas.openxmlformats.org/presentationml/2006/ole">
            <mc:AlternateContent xmlns:mc="http://schemas.openxmlformats.org/markup-compatibility/2006">
              <mc:Choice xmlns:v="urn:schemas-microsoft-com:vml" Requires="v">
                <p:oleObj spid="_x0000_s7287" name="Acrobat Document" r:id="rId3" imgW="8019943" imgH="5667255" progId="AcroExch.Document.7">
                  <p:embed/>
                </p:oleObj>
              </mc:Choice>
              <mc:Fallback>
                <p:oleObj name="Acrobat Document" r:id="rId3" imgW="8019943" imgH="5667255" progId="AcroExch.Document.7">
                  <p:embed/>
                  <p:pic>
                    <p:nvPicPr>
                      <p:cNvPr id="0" name=""/>
                      <p:cNvPicPr/>
                      <p:nvPr/>
                    </p:nvPicPr>
                    <p:blipFill>
                      <a:blip r:embed="rId4"/>
                      <a:stretch>
                        <a:fillRect/>
                      </a:stretch>
                    </p:blipFill>
                    <p:spPr>
                      <a:xfrm>
                        <a:off x="561975" y="595313"/>
                        <a:ext cx="8020050" cy="5667375"/>
                      </a:xfrm>
                      <a:prstGeom prst="rect">
                        <a:avLst/>
                      </a:prstGeom>
                    </p:spPr>
                  </p:pic>
                </p:oleObj>
              </mc:Fallback>
            </mc:AlternateContent>
          </a:graphicData>
        </a:graphic>
      </p:graphicFrame>
      <p:sp>
        <p:nvSpPr>
          <p:cNvPr id="3" name="角丸四角形 2"/>
          <p:cNvSpPr/>
          <p:nvPr/>
        </p:nvSpPr>
        <p:spPr>
          <a:xfrm>
            <a:off x="0" y="-27384"/>
            <a:ext cx="9144000" cy="648072"/>
          </a:xfrm>
          <a:prstGeom prst="roundRect">
            <a:avLst>
              <a:gd name="adj" fmla="val 0"/>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spcAft>
                <a:spcPts val="0"/>
              </a:spcAft>
            </a:pPr>
            <a:r>
              <a:rPr lang="ja-JP" altLang="en-US" sz="2400" b="1" kern="100" dirty="0" smtClean="0">
                <a:latin typeface="メイリオ" pitchFamily="50" charset="-128"/>
                <a:ea typeface="メイリオ" pitchFamily="50" charset="-128"/>
                <a:cs typeface="メイリオ" pitchFamily="50" charset="-128"/>
              </a:rPr>
              <a:t>基本チェックリスト様式</a:t>
            </a:r>
            <a:endParaRPr lang="ja-JP" sz="2400" b="1" kern="100" dirty="0">
              <a:latin typeface="メイリオ" pitchFamily="50" charset="-128"/>
              <a:ea typeface="メイリオ" pitchFamily="50" charset="-128"/>
              <a:cs typeface="メイリオ" pitchFamily="50" charset="-128"/>
            </a:endParaRPr>
          </a:p>
        </p:txBody>
      </p:sp>
      <p:sp>
        <p:nvSpPr>
          <p:cNvPr id="5" name="角丸四角形 4"/>
          <p:cNvSpPr/>
          <p:nvPr/>
        </p:nvSpPr>
        <p:spPr>
          <a:xfrm>
            <a:off x="7164288" y="5589240"/>
            <a:ext cx="648072" cy="2880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494830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187624" y="548680"/>
            <a:ext cx="6624736" cy="861774"/>
          </a:xfrm>
          <a:prstGeom prst="rect">
            <a:avLst/>
          </a:prstGeom>
        </p:spPr>
        <p:txBody>
          <a:bodyPr wrap="square">
            <a:spAutoFit/>
          </a:bodyPr>
          <a:lstStyle/>
          <a:p>
            <a:pPr>
              <a:lnSpc>
                <a:spcPts val="3000"/>
              </a:lnSpc>
            </a:pPr>
            <a:r>
              <a:rPr lang="en-US" altLang="ja-JP" sz="2400" b="1" dirty="0" smtClean="0">
                <a:solidFill>
                  <a:srgbClr val="0070C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2015</a:t>
            </a:r>
            <a:r>
              <a:rPr lang="ja-JP" altLang="en-US" sz="2400" b="1" dirty="0" smtClean="0">
                <a:solidFill>
                  <a:srgbClr val="0070C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年</a:t>
            </a:r>
            <a:r>
              <a:rPr lang="ja-JP" altLang="en-US" sz="2000" b="1" dirty="0" smtClean="0">
                <a:solidFill>
                  <a:srgbClr val="0070C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に</a:t>
            </a:r>
            <a:r>
              <a:rPr lang="ja-JP" altLang="en-US" sz="2400" b="1" dirty="0" smtClean="0">
                <a:solidFill>
                  <a:srgbClr val="0070C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介護保険法</a:t>
            </a:r>
            <a:r>
              <a:rPr lang="ja-JP" altLang="en-US" sz="2000" b="1" dirty="0" smtClean="0">
                <a:solidFill>
                  <a:srgbClr val="0070C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の</a:t>
            </a:r>
            <a:r>
              <a:rPr lang="ja-JP" altLang="en-US" sz="2400" b="1" dirty="0" smtClean="0">
                <a:solidFill>
                  <a:srgbClr val="0070C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改正</a:t>
            </a:r>
            <a:endParaRPr lang="en-US" altLang="ja-JP" sz="2400" b="1" dirty="0">
              <a:solidFill>
                <a:srgbClr val="0070C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a:p>
            <a:pPr>
              <a:lnSpc>
                <a:spcPts val="3000"/>
              </a:lnSpc>
            </a:pPr>
            <a:r>
              <a:rPr lang="ja-JP" altLang="en-US" sz="2800" b="1" dirty="0">
                <a:solidFill>
                  <a:srgbClr val="0070C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　　　</a:t>
            </a:r>
            <a:r>
              <a:rPr lang="ja-JP" altLang="en-US" dirty="0">
                <a:latin typeface="メイリオ" pitchFamily="50" charset="-128"/>
                <a:ea typeface="メイリオ" pitchFamily="50" charset="-128"/>
                <a:cs typeface="メイリオ" pitchFamily="50" charset="-128"/>
              </a:rPr>
              <a:t>がなされ、理念的に抜本的改革が行われました。</a:t>
            </a:r>
            <a:endParaRPr lang="en-US" altLang="ja-JP" dirty="0">
              <a:latin typeface="メイリオ" pitchFamily="50" charset="-128"/>
              <a:ea typeface="メイリオ" pitchFamily="50" charset="-128"/>
              <a:cs typeface="メイリオ" pitchFamily="50" charset="-128"/>
            </a:endParaRPr>
          </a:p>
        </p:txBody>
      </p:sp>
      <p:sp>
        <p:nvSpPr>
          <p:cNvPr id="4" name="正方形/長方形 3"/>
          <p:cNvSpPr/>
          <p:nvPr/>
        </p:nvSpPr>
        <p:spPr>
          <a:xfrm>
            <a:off x="611560" y="1915085"/>
            <a:ext cx="7848872" cy="4196020"/>
          </a:xfrm>
          <a:prstGeom prst="rect">
            <a:avLst/>
          </a:prstGeom>
        </p:spPr>
        <p:txBody>
          <a:bodyPr wrap="square">
            <a:spAutoFit/>
          </a:bodyPr>
          <a:lstStyle/>
          <a:p>
            <a:pPr>
              <a:lnSpc>
                <a:spcPts val="4000"/>
              </a:lnSpc>
            </a:pPr>
            <a:r>
              <a:rPr lang="ja-JP" altLang="en-US" sz="2000" dirty="0" smtClean="0">
                <a:latin typeface="メイリオ" pitchFamily="50" charset="-128"/>
                <a:ea typeface="メイリオ" pitchFamily="50" charset="-128"/>
                <a:cs typeface="メイリオ" pitchFamily="50" charset="-128"/>
              </a:rPr>
              <a:t>  改定</a:t>
            </a:r>
            <a:r>
              <a:rPr lang="ja-JP" altLang="en-US" sz="2000" dirty="0">
                <a:latin typeface="メイリオ" pitchFamily="50" charset="-128"/>
                <a:ea typeface="メイリオ" pitchFamily="50" charset="-128"/>
                <a:cs typeface="メイリオ" pitchFamily="50" charset="-128"/>
              </a:rPr>
              <a:t>の骨子は、支援が必要な高齢者などを中心に、可能な限り住み慣れた町で、家族や近隣地域の社会資源または専門性とのネットワークによって豊かな生活</a:t>
            </a:r>
            <a:r>
              <a:rPr lang="ja-JP" altLang="en-US" sz="2000" dirty="0" smtClean="0">
                <a:latin typeface="メイリオ" pitchFamily="50" charset="-128"/>
                <a:ea typeface="メイリオ" pitchFamily="50" charset="-128"/>
                <a:cs typeface="メイリオ" pitchFamily="50" charset="-128"/>
              </a:rPr>
              <a:t>をおくる</a:t>
            </a:r>
            <a:r>
              <a:rPr lang="ja-JP" altLang="en-US" sz="2000" b="1" dirty="0" smtClean="0">
                <a:solidFill>
                  <a:srgbClr val="FF000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地域</a:t>
            </a:r>
            <a:r>
              <a:rPr lang="ja-JP" altLang="en-US" sz="2000" b="1" dirty="0">
                <a:solidFill>
                  <a:srgbClr val="FF000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包括</a:t>
            </a:r>
            <a:r>
              <a:rPr lang="ja-JP" altLang="en-US" sz="2000" b="1" dirty="0" smtClean="0">
                <a:solidFill>
                  <a:srgbClr val="FF000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ケアシステム</a:t>
            </a:r>
            <a:r>
              <a:rPr lang="ja-JP" altLang="en-US" sz="2000" dirty="0" smtClean="0">
                <a:latin typeface="メイリオ" pitchFamily="50" charset="-128"/>
                <a:ea typeface="メイリオ" pitchFamily="50" charset="-128"/>
                <a:cs typeface="メイリオ" pitchFamily="50" charset="-128"/>
              </a:rPr>
              <a:t>という、これ</a:t>
            </a:r>
            <a:r>
              <a:rPr lang="ja-JP" altLang="en-US" sz="2000" dirty="0">
                <a:latin typeface="メイリオ" pitchFamily="50" charset="-128"/>
                <a:ea typeface="メイリオ" pitchFamily="50" charset="-128"/>
                <a:cs typeface="メイリオ" pitchFamily="50" charset="-128"/>
              </a:rPr>
              <a:t>まで頻繁に発言されていた内容に</a:t>
            </a:r>
            <a:r>
              <a:rPr lang="ja-JP" altLang="en-US" sz="2000" dirty="0" smtClean="0">
                <a:latin typeface="メイリオ" pitchFamily="50" charset="-128"/>
                <a:ea typeface="メイリオ" pitchFamily="50" charset="-128"/>
                <a:cs typeface="メイリオ" pitchFamily="50" charset="-128"/>
              </a:rPr>
              <a:t>ついて、介護保険制度のなかの</a:t>
            </a:r>
            <a:r>
              <a:rPr lang="ja-JP" altLang="en-US" sz="2000" b="1" dirty="0" smtClean="0">
                <a:solidFill>
                  <a:srgbClr val="00B05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地域支援事業</a:t>
            </a:r>
            <a:r>
              <a:rPr lang="ja-JP" altLang="en-US" sz="2000" dirty="0" smtClean="0">
                <a:latin typeface="メイリオ" pitchFamily="50" charset="-128"/>
                <a:ea typeface="メイリオ" pitchFamily="50" charset="-128"/>
                <a:cs typeface="メイリオ" pitchFamily="50" charset="-128"/>
              </a:rPr>
              <a:t>に具体的</a:t>
            </a:r>
            <a:r>
              <a:rPr lang="ja-JP" altLang="en-US" sz="2000" dirty="0">
                <a:latin typeface="メイリオ" pitchFamily="50" charset="-128"/>
                <a:ea typeface="メイリオ" pitchFamily="50" charset="-128"/>
                <a:cs typeface="メイリオ" pitchFamily="50" charset="-128"/>
              </a:rPr>
              <a:t>な</a:t>
            </a:r>
            <a:r>
              <a:rPr lang="ja-JP" altLang="en-US" sz="2000" dirty="0" smtClean="0">
                <a:latin typeface="メイリオ" pitchFamily="50" charset="-128"/>
                <a:ea typeface="メイリオ" pitchFamily="50" charset="-128"/>
                <a:cs typeface="メイリオ" pitchFamily="50" charset="-128"/>
              </a:rPr>
              <a:t>事業として追加、拡充がなされました。</a:t>
            </a:r>
            <a:endParaRPr lang="en-US" altLang="ja-JP" sz="2000" dirty="0" smtClean="0">
              <a:latin typeface="メイリオ" pitchFamily="50" charset="-128"/>
              <a:ea typeface="メイリオ" pitchFamily="50" charset="-128"/>
              <a:cs typeface="メイリオ" pitchFamily="50" charset="-128"/>
            </a:endParaRPr>
          </a:p>
          <a:p>
            <a:pPr>
              <a:lnSpc>
                <a:spcPts val="4000"/>
              </a:lnSpc>
            </a:pPr>
            <a:r>
              <a:rPr lang="ja-JP" altLang="en-US" sz="2000" b="1" dirty="0">
                <a:solidFill>
                  <a:srgbClr val="FF000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　</a:t>
            </a:r>
            <a:endParaRPr lang="en-US" altLang="ja-JP" sz="2000" b="1" dirty="0" smtClean="0">
              <a:solidFill>
                <a:srgbClr val="FF000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a:p>
            <a:pPr>
              <a:lnSpc>
                <a:spcPts val="4000"/>
              </a:lnSpc>
            </a:pPr>
            <a:r>
              <a:rPr lang="ja-JP" altLang="en-US" sz="2000" b="1" dirty="0">
                <a:solidFill>
                  <a:srgbClr val="FF000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　</a:t>
            </a:r>
            <a:r>
              <a:rPr lang="ja-JP" altLang="en-US" sz="2000" b="1" dirty="0" smtClean="0">
                <a:latin typeface="メイリオ" pitchFamily="50" charset="-128"/>
                <a:ea typeface="メイリオ" pitchFamily="50" charset="-128"/>
                <a:cs typeface="メイリオ" pitchFamily="50" charset="-128"/>
              </a:rPr>
              <a:t>その一つが、</a:t>
            </a:r>
            <a:endParaRPr lang="en-US" altLang="ja-JP" sz="2000" b="1" dirty="0" smtClean="0">
              <a:latin typeface="メイリオ" pitchFamily="50" charset="-128"/>
              <a:ea typeface="メイリオ" pitchFamily="50" charset="-128"/>
              <a:cs typeface="メイリオ" pitchFamily="50" charset="-128"/>
            </a:endParaRPr>
          </a:p>
          <a:p>
            <a:pPr>
              <a:lnSpc>
                <a:spcPts val="4000"/>
              </a:lnSpc>
            </a:pPr>
            <a:r>
              <a:rPr lang="ja-JP" altLang="en-US" sz="2000" b="1" dirty="0">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　</a:t>
            </a:r>
            <a:r>
              <a:rPr lang="ja-JP" altLang="en-US" sz="2000" b="1" dirty="0" smtClean="0">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「介護予防・日常生活支援総合事業（総合事業）」</a:t>
            </a:r>
            <a:r>
              <a:rPr lang="ja-JP" altLang="en-US" sz="2000" b="1" dirty="0" smtClean="0">
                <a:latin typeface="メイリオ" pitchFamily="50" charset="-128"/>
                <a:ea typeface="メイリオ" pitchFamily="50" charset="-128"/>
                <a:cs typeface="メイリオ" pitchFamily="50" charset="-128"/>
              </a:rPr>
              <a:t>です。</a:t>
            </a:r>
            <a:r>
              <a:rPr lang="ja-JP" altLang="en-US" sz="2000" b="1" dirty="0">
                <a:solidFill>
                  <a:srgbClr val="FF000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　</a:t>
            </a:r>
          </a:p>
        </p:txBody>
      </p:sp>
      <p:sp>
        <p:nvSpPr>
          <p:cNvPr id="7" name="正方形/長方形 6"/>
          <p:cNvSpPr/>
          <p:nvPr/>
        </p:nvSpPr>
        <p:spPr>
          <a:xfrm>
            <a:off x="467544" y="332656"/>
            <a:ext cx="7992888" cy="61926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7"/>
          <p:cNvSpPr>
            <a:spLocks noGrp="1"/>
          </p:cNvSpPr>
          <p:nvPr>
            <p:ph type="sldNum" sz="quarter" idx="12"/>
          </p:nvPr>
        </p:nvSpPr>
        <p:spPr>
          <a:xfrm>
            <a:off x="3397188" y="6592267"/>
            <a:ext cx="2133600" cy="365125"/>
          </a:xfrm>
        </p:spPr>
        <p:txBody>
          <a:bodyPr/>
          <a:lstStyle/>
          <a:p>
            <a:pPr algn="ctr"/>
            <a:r>
              <a:rPr kumimoji="1" lang="ja-JP" altLang="en-US" sz="1600" b="1" dirty="0" smtClean="0">
                <a:solidFill>
                  <a:schemeClr val="tx1"/>
                </a:solidFill>
              </a:rPr>
              <a:t>１</a:t>
            </a:r>
            <a:endParaRPr kumimoji="1" lang="ja-JP" altLang="en-US" sz="1600" b="1" dirty="0">
              <a:solidFill>
                <a:schemeClr val="tx1"/>
              </a:solidFill>
            </a:endParaRPr>
          </a:p>
        </p:txBody>
      </p:sp>
    </p:spTree>
    <p:extLst>
      <p:ext uri="{BB962C8B-B14F-4D97-AF65-F5344CB8AC3E}">
        <p14:creationId xmlns:p14="http://schemas.microsoft.com/office/powerpoint/2010/main" val="82030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直線コネクタ 32"/>
          <p:cNvCxnSpPr/>
          <p:nvPr/>
        </p:nvCxnSpPr>
        <p:spPr>
          <a:xfrm>
            <a:off x="2699792" y="4689140"/>
            <a:ext cx="0" cy="190821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H="1">
            <a:off x="3491879" y="4689140"/>
            <a:ext cx="2" cy="190821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1331640" y="4689140"/>
            <a:ext cx="1" cy="190821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 name="直線コネクタ 4"/>
          <p:cNvCxnSpPr/>
          <p:nvPr/>
        </p:nvCxnSpPr>
        <p:spPr>
          <a:xfrm>
            <a:off x="539552" y="4689140"/>
            <a:ext cx="0" cy="190821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 name="角丸四角形 3"/>
          <p:cNvSpPr/>
          <p:nvPr/>
        </p:nvSpPr>
        <p:spPr>
          <a:xfrm>
            <a:off x="0" y="-27384"/>
            <a:ext cx="9144000" cy="792088"/>
          </a:xfrm>
          <a:prstGeom prst="roundRect">
            <a:avLst>
              <a:gd name="adj" fmla="val 0"/>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spcAft>
                <a:spcPts val="0"/>
              </a:spcAft>
            </a:pPr>
            <a:r>
              <a:rPr lang="ja-JP" altLang="en-US" sz="2400" b="1" kern="100" dirty="0" smtClean="0">
                <a:latin typeface="メイリオ" pitchFamily="50" charset="-128"/>
                <a:ea typeface="メイリオ" pitchFamily="50" charset="-128"/>
                <a:cs typeface="メイリオ" pitchFamily="50" charset="-128"/>
              </a:rPr>
              <a:t>事業者の指定 ①</a:t>
            </a:r>
            <a:endParaRPr lang="en-US" altLang="ja-JP" sz="2400" b="1" kern="100" dirty="0" smtClean="0">
              <a:latin typeface="メイリオ" pitchFamily="50" charset="-128"/>
              <a:ea typeface="メイリオ" pitchFamily="50" charset="-128"/>
              <a:cs typeface="メイリオ" pitchFamily="50" charset="-128"/>
            </a:endParaRPr>
          </a:p>
          <a:p>
            <a:pPr algn="ctr">
              <a:lnSpc>
                <a:spcPts val="2000"/>
              </a:lnSpc>
            </a:pPr>
            <a:r>
              <a:rPr lang="en-US" altLang="ja-JP" sz="1600" b="1" dirty="0">
                <a:solidFill>
                  <a:schemeClr val="tx1"/>
                </a:solidFill>
                <a:latin typeface="メイリオ" pitchFamily="50" charset="-128"/>
                <a:ea typeface="メイリオ" pitchFamily="50" charset="-128"/>
                <a:cs typeface="メイリオ" pitchFamily="50" charset="-128"/>
              </a:rPr>
              <a:t>H27</a:t>
            </a:r>
            <a:r>
              <a:rPr lang="ja-JP" altLang="en-US" sz="1600" b="1" dirty="0">
                <a:solidFill>
                  <a:schemeClr val="tx1"/>
                </a:solidFill>
                <a:latin typeface="メイリオ" pitchFamily="50" charset="-128"/>
                <a:ea typeface="メイリオ" pitchFamily="50" charset="-128"/>
                <a:cs typeface="メイリオ" pitchFamily="50" charset="-128"/>
              </a:rPr>
              <a:t>･</a:t>
            </a:r>
            <a:r>
              <a:rPr lang="en-US" altLang="ja-JP" sz="1600" b="1" dirty="0">
                <a:solidFill>
                  <a:schemeClr val="tx1"/>
                </a:solidFill>
                <a:latin typeface="メイリオ" pitchFamily="50" charset="-128"/>
                <a:ea typeface="メイリオ" pitchFamily="50" charset="-128"/>
                <a:cs typeface="メイリオ" pitchFamily="50" charset="-128"/>
              </a:rPr>
              <a:t>3</a:t>
            </a:r>
            <a:r>
              <a:rPr lang="ja-JP" altLang="en-US" sz="1600" b="1" dirty="0">
                <a:solidFill>
                  <a:schemeClr val="tx1"/>
                </a:solidFill>
                <a:latin typeface="メイリオ" pitchFamily="50" charset="-128"/>
                <a:ea typeface="メイリオ" pitchFamily="50" charset="-128"/>
                <a:cs typeface="メイリオ" pitchFamily="50" charset="-128"/>
              </a:rPr>
              <a:t>･</a:t>
            </a:r>
            <a:r>
              <a:rPr lang="en-US" altLang="ja-JP" sz="1600" b="1" dirty="0">
                <a:solidFill>
                  <a:schemeClr val="tx1"/>
                </a:solidFill>
                <a:latin typeface="メイリオ" pitchFamily="50" charset="-128"/>
                <a:ea typeface="メイリオ" pitchFamily="50" charset="-128"/>
                <a:cs typeface="メイリオ" pitchFamily="50" charset="-128"/>
              </a:rPr>
              <a:t>31</a:t>
            </a:r>
            <a:r>
              <a:rPr lang="ja-JP" altLang="en-US" sz="1600" b="1" dirty="0" err="1" smtClean="0">
                <a:solidFill>
                  <a:schemeClr val="tx1"/>
                </a:solidFill>
                <a:latin typeface="メイリオ" pitchFamily="50" charset="-128"/>
                <a:ea typeface="メイリオ" pitchFamily="50" charset="-128"/>
                <a:cs typeface="メイリオ" pitchFamily="50" charset="-128"/>
              </a:rPr>
              <a:t>までに</a:t>
            </a:r>
            <a:r>
              <a:rPr lang="ja-JP" altLang="en-US" sz="1600" b="1" dirty="0" smtClean="0">
                <a:solidFill>
                  <a:schemeClr val="tx1"/>
                </a:solidFill>
                <a:latin typeface="メイリオ" pitchFamily="50" charset="-128"/>
                <a:ea typeface="メイリオ" pitchFamily="50" charset="-128"/>
                <a:cs typeface="メイリオ" pitchFamily="50" charset="-128"/>
              </a:rPr>
              <a:t>介護予防訪問介護・介護予防通所介護の</a:t>
            </a:r>
            <a:r>
              <a:rPr lang="ja-JP" altLang="en-US" sz="1600" b="1" dirty="0">
                <a:solidFill>
                  <a:schemeClr val="tx1"/>
                </a:solidFill>
                <a:latin typeface="メイリオ" pitchFamily="50" charset="-128"/>
                <a:ea typeface="メイリオ" pitchFamily="50" charset="-128"/>
                <a:cs typeface="メイリオ" pitchFamily="50" charset="-128"/>
              </a:rPr>
              <a:t>指定を受けていた</a:t>
            </a:r>
            <a:r>
              <a:rPr lang="ja-JP" altLang="en-US" sz="1600" b="1" dirty="0" smtClean="0">
                <a:solidFill>
                  <a:schemeClr val="tx1"/>
                </a:solidFill>
                <a:latin typeface="メイリオ" pitchFamily="50" charset="-128"/>
                <a:ea typeface="メイリオ" pitchFamily="50" charset="-128"/>
                <a:cs typeface="メイリオ" pitchFamily="50" charset="-128"/>
              </a:rPr>
              <a:t>事業者</a:t>
            </a:r>
            <a:endParaRPr lang="ja-JP" sz="2400" b="1" kern="100" dirty="0">
              <a:latin typeface="メイリオ" pitchFamily="50" charset="-128"/>
              <a:ea typeface="メイリオ" pitchFamily="50" charset="-128"/>
              <a:cs typeface="メイリオ" pitchFamily="50" charset="-128"/>
            </a:endParaRPr>
          </a:p>
        </p:txBody>
      </p:sp>
      <p:sp>
        <p:nvSpPr>
          <p:cNvPr id="6" name="角丸四角形 5"/>
          <p:cNvSpPr/>
          <p:nvPr/>
        </p:nvSpPr>
        <p:spPr>
          <a:xfrm>
            <a:off x="179512" y="764704"/>
            <a:ext cx="8856984" cy="3168352"/>
          </a:xfrm>
          <a:prstGeom prst="roundRect">
            <a:avLst>
              <a:gd name="adj" fmla="val 477"/>
            </a:avLst>
          </a:prstGeom>
          <a:ln w="12700">
            <a:noFill/>
          </a:ln>
        </p:spPr>
        <p:style>
          <a:lnRef idx="2">
            <a:schemeClr val="dk1"/>
          </a:lnRef>
          <a:fillRef idx="1">
            <a:schemeClr val="lt1"/>
          </a:fillRef>
          <a:effectRef idx="0">
            <a:schemeClr val="dk1"/>
          </a:effectRef>
          <a:fontRef idx="minor">
            <a:schemeClr val="dk1"/>
          </a:fontRef>
        </p:style>
        <p:txBody>
          <a:bodyPr rtlCol="0" anchor="ctr"/>
          <a:lstStyle/>
          <a:p>
            <a:pPr>
              <a:lnSpc>
                <a:spcPts val="2000"/>
              </a:lnSpc>
            </a:pPr>
            <a:r>
              <a:rPr lang="ja-JP" altLang="en-US" sz="1400" b="1" dirty="0">
                <a:solidFill>
                  <a:schemeClr val="tx1"/>
                </a:solidFill>
                <a:latin typeface="メイリオ" pitchFamily="50" charset="-128"/>
                <a:ea typeface="メイリオ" pitchFamily="50" charset="-128"/>
                <a:cs typeface="メイリオ" pitchFamily="50" charset="-128"/>
              </a:rPr>
              <a:t>　</a:t>
            </a:r>
            <a:r>
              <a:rPr lang="ja-JP" altLang="en-US" sz="1400" b="1" dirty="0" smtClean="0">
                <a:solidFill>
                  <a:schemeClr val="tx1"/>
                </a:solidFill>
                <a:latin typeface="メイリオ" pitchFamily="50" charset="-128"/>
                <a:ea typeface="メイリオ" pitchFamily="50" charset="-128"/>
                <a:cs typeface="メイリオ" pitchFamily="50" charset="-128"/>
              </a:rPr>
              <a:t>　○　</a:t>
            </a:r>
            <a:r>
              <a:rPr lang="ja-JP" altLang="en-US" sz="1600" b="1" dirty="0" smtClean="0">
                <a:solidFill>
                  <a:srgbClr val="00B050"/>
                </a:solidFill>
                <a:latin typeface="メイリオ" pitchFamily="50" charset="-128"/>
                <a:ea typeface="メイリオ" pitchFamily="50" charset="-128"/>
                <a:cs typeface="メイリオ" pitchFamily="50" charset="-128"/>
              </a:rPr>
              <a:t>現在</a:t>
            </a:r>
            <a:r>
              <a:rPr lang="ja-JP" altLang="en-US" sz="1400" dirty="0" smtClean="0">
                <a:solidFill>
                  <a:schemeClr val="tx1"/>
                </a:solidFill>
                <a:latin typeface="メイリオ" pitchFamily="50" charset="-128"/>
                <a:ea typeface="メイリオ" pitchFamily="50" charset="-128"/>
                <a:cs typeface="メイリオ" pitchFamily="50" charset="-128"/>
              </a:rPr>
              <a:t>、</a:t>
            </a:r>
            <a:r>
              <a:rPr lang="en-US" altLang="ja-JP" sz="1400" dirty="0" smtClean="0">
                <a:solidFill>
                  <a:schemeClr val="tx1"/>
                </a:solidFill>
                <a:latin typeface="メイリオ" pitchFamily="50" charset="-128"/>
                <a:ea typeface="メイリオ" pitchFamily="50" charset="-128"/>
                <a:cs typeface="メイリオ" pitchFamily="50" charset="-128"/>
              </a:rPr>
              <a:t>27</a:t>
            </a:r>
            <a:r>
              <a:rPr lang="ja-JP" altLang="en-US" sz="1400" dirty="0" smtClean="0">
                <a:solidFill>
                  <a:schemeClr val="tx1"/>
                </a:solidFill>
                <a:latin typeface="メイリオ" pitchFamily="50" charset="-128"/>
                <a:ea typeface="メイリオ" pitchFamily="50" charset="-128"/>
                <a:cs typeface="メイリオ" pitchFamily="50" charset="-128"/>
              </a:rPr>
              <a:t>年</a:t>
            </a:r>
            <a:r>
              <a:rPr lang="en-US" altLang="ja-JP" sz="1400" dirty="0" smtClean="0">
                <a:solidFill>
                  <a:schemeClr val="tx1"/>
                </a:solidFill>
                <a:latin typeface="メイリオ" pitchFamily="50" charset="-128"/>
                <a:ea typeface="メイリオ" pitchFamily="50" charset="-128"/>
                <a:cs typeface="メイリオ" pitchFamily="50" charset="-128"/>
              </a:rPr>
              <a:t>4</a:t>
            </a:r>
            <a:r>
              <a:rPr lang="ja-JP" altLang="en-US" sz="1400" dirty="0" smtClean="0">
                <a:solidFill>
                  <a:schemeClr val="tx1"/>
                </a:solidFill>
                <a:latin typeface="メイリオ" pitchFamily="50" charset="-128"/>
                <a:ea typeface="メイリオ" pitchFamily="50" charset="-128"/>
                <a:cs typeface="メイリオ" pitchFamily="50" charset="-128"/>
              </a:rPr>
              <a:t>月</a:t>
            </a:r>
            <a:r>
              <a:rPr lang="en-US" altLang="ja-JP" sz="1400" dirty="0" smtClean="0">
                <a:solidFill>
                  <a:schemeClr val="tx1"/>
                </a:solidFill>
                <a:latin typeface="メイリオ" pitchFamily="50" charset="-128"/>
                <a:ea typeface="メイリオ" pitchFamily="50" charset="-128"/>
                <a:cs typeface="メイリオ" pitchFamily="50" charset="-128"/>
              </a:rPr>
              <a:t>1</a:t>
            </a:r>
            <a:r>
              <a:rPr lang="ja-JP" altLang="en-US" sz="1400" dirty="0" smtClean="0">
                <a:solidFill>
                  <a:schemeClr val="tx1"/>
                </a:solidFill>
                <a:latin typeface="メイリオ" pitchFamily="50" charset="-128"/>
                <a:ea typeface="メイリオ" pitchFamily="50" charset="-128"/>
                <a:cs typeface="メイリオ" pitchFamily="50" charset="-128"/>
              </a:rPr>
              <a:t>日に総合事業の指定を受けたものとみなされています</a:t>
            </a:r>
            <a:r>
              <a:rPr lang="ja-JP" altLang="en-US" sz="1600" b="1" dirty="0" smtClean="0">
                <a:solidFill>
                  <a:srgbClr val="00B050"/>
                </a:solidFill>
                <a:latin typeface="メイリオ" pitchFamily="50" charset="-128"/>
                <a:ea typeface="メイリオ" pitchFamily="50" charset="-128"/>
                <a:cs typeface="メイリオ" pitchFamily="50" charset="-128"/>
              </a:rPr>
              <a:t>（みなし指定）</a:t>
            </a:r>
            <a:r>
              <a:rPr lang="ja-JP" altLang="en-US" sz="1400" b="1" dirty="0" smtClean="0">
                <a:solidFill>
                  <a:schemeClr val="tx1"/>
                </a:solidFill>
                <a:latin typeface="メイリオ" pitchFamily="50" charset="-128"/>
                <a:ea typeface="メイリオ" pitchFamily="50" charset="-128"/>
                <a:cs typeface="メイリオ" pitchFamily="50" charset="-128"/>
              </a:rPr>
              <a:t>。</a:t>
            </a:r>
            <a:endParaRPr lang="en-US" altLang="ja-JP" sz="1600" b="1" dirty="0" smtClean="0">
              <a:solidFill>
                <a:schemeClr val="tx1"/>
              </a:solidFill>
              <a:latin typeface="メイリオ" pitchFamily="50" charset="-128"/>
              <a:ea typeface="メイリオ" pitchFamily="50" charset="-128"/>
              <a:cs typeface="メイリオ" pitchFamily="50" charset="-128"/>
            </a:endParaRPr>
          </a:p>
          <a:p>
            <a:pPr algn="ctr">
              <a:lnSpc>
                <a:spcPts val="2000"/>
              </a:lnSpc>
            </a:pPr>
            <a:r>
              <a:rPr lang="ja-JP" altLang="en-US" sz="1400" dirty="0" smtClean="0">
                <a:solidFill>
                  <a:schemeClr val="tx1"/>
                </a:solidFill>
                <a:latin typeface="メイリオ" pitchFamily="50" charset="-128"/>
                <a:ea typeface="メイリオ" pitchFamily="50" charset="-128"/>
                <a:cs typeface="メイリオ" pitchFamily="50" charset="-128"/>
              </a:rPr>
              <a:t>　　</a:t>
            </a:r>
            <a:r>
              <a:rPr lang="ja-JP" altLang="en-US" sz="1400" dirty="0">
                <a:solidFill>
                  <a:schemeClr val="tx1"/>
                </a:solidFill>
                <a:latin typeface="メイリオ" pitchFamily="50" charset="-128"/>
                <a:ea typeface="メイリオ" pitchFamily="50" charset="-128"/>
                <a:cs typeface="メイリオ" pitchFamily="50" charset="-128"/>
              </a:rPr>
              <a:t>（</a:t>
            </a:r>
            <a:r>
              <a:rPr lang="ja-JP" altLang="en-US" sz="1400" dirty="0" smtClean="0">
                <a:solidFill>
                  <a:schemeClr val="tx1"/>
                </a:solidFill>
                <a:latin typeface="メイリオ" pitchFamily="50" charset="-128"/>
                <a:ea typeface="メイリオ" pitchFamily="50" charset="-128"/>
                <a:cs typeface="メイリオ" pitchFamily="50" charset="-128"/>
              </a:rPr>
              <a:t>　みなし指定の有効期間は、</a:t>
            </a:r>
            <a:r>
              <a:rPr lang="ja-JP" altLang="en-US" sz="1400" b="1" dirty="0" smtClean="0">
                <a:solidFill>
                  <a:srgbClr val="FF0000"/>
                </a:solidFill>
                <a:latin typeface="メイリオ" pitchFamily="50" charset="-128"/>
                <a:ea typeface="メイリオ" pitchFamily="50" charset="-128"/>
                <a:cs typeface="メイリオ" pitchFamily="50" charset="-128"/>
              </a:rPr>
              <a:t>平成</a:t>
            </a:r>
            <a:r>
              <a:rPr lang="en-US" altLang="ja-JP" sz="1400" b="1" dirty="0" smtClean="0">
                <a:solidFill>
                  <a:srgbClr val="FF0000"/>
                </a:solidFill>
                <a:latin typeface="メイリオ" pitchFamily="50" charset="-128"/>
                <a:ea typeface="メイリオ" pitchFamily="50" charset="-128"/>
                <a:cs typeface="メイリオ" pitchFamily="50" charset="-128"/>
              </a:rPr>
              <a:t>30</a:t>
            </a:r>
            <a:r>
              <a:rPr lang="ja-JP" altLang="en-US" sz="1400" b="1" dirty="0" smtClean="0">
                <a:solidFill>
                  <a:srgbClr val="FF0000"/>
                </a:solidFill>
                <a:latin typeface="メイリオ" pitchFamily="50" charset="-128"/>
                <a:ea typeface="メイリオ" pitchFamily="50" charset="-128"/>
                <a:cs typeface="メイリオ" pitchFamily="50" charset="-128"/>
              </a:rPr>
              <a:t>年</a:t>
            </a:r>
            <a:r>
              <a:rPr lang="en-US" altLang="ja-JP" sz="1400" b="1" dirty="0" smtClean="0">
                <a:solidFill>
                  <a:srgbClr val="FF0000"/>
                </a:solidFill>
                <a:latin typeface="メイリオ" pitchFamily="50" charset="-128"/>
                <a:ea typeface="メイリオ" pitchFamily="50" charset="-128"/>
                <a:cs typeface="メイリオ" pitchFamily="50" charset="-128"/>
              </a:rPr>
              <a:t>3</a:t>
            </a:r>
            <a:r>
              <a:rPr lang="ja-JP" altLang="en-US" sz="1400" b="1" dirty="0" smtClean="0">
                <a:solidFill>
                  <a:srgbClr val="FF0000"/>
                </a:solidFill>
                <a:latin typeface="メイリオ" pitchFamily="50" charset="-128"/>
                <a:ea typeface="メイリオ" pitchFamily="50" charset="-128"/>
                <a:cs typeface="メイリオ" pitchFamily="50" charset="-128"/>
              </a:rPr>
              <a:t>月</a:t>
            </a:r>
            <a:r>
              <a:rPr lang="en-US" altLang="ja-JP" sz="1400" b="1" dirty="0" smtClean="0">
                <a:solidFill>
                  <a:srgbClr val="FF0000"/>
                </a:solidFill>
                <a:latin typeface="メイリオ" pitchFamily="50" charset="-128"/>
                <a:ea typeface="メイリオ" pitchFamily="50" charset="-128"/>
                <a:cs typeface="メイリオ" pitchFamily="50" charset="-128"/>
              </a:rPr>
              <a:t>31</a:t>
            </a:r>
            <a:r>
              <a:rPr lang="ja-JP" altLang="en-US" sz="1400" b="1" dirty="0" smtClean="0">
                <a:solidFill>
                  <a:srgbClr val="FF0000"/>
                </a:solidFill>
                <a:latin typeface="メイリオ" pitchFamily="50" charset="-128"/>
                <a:ea typeface="メイリオ" pitchFamily="50" charset="-128"/>
                <a:cs typeface="メイリオ" pitchFamily="50" charset="-128"/>
              </a:rPr>
              <a:t>日まで</a:t>
            </a:r>
            <a:r>
              <a:rPr lang="ja-JP" altLang="en-US" sz="1400" dirty="0" smtClean="0">
                <a:solidFill>
                  <a:schemeClr val="tx1"/>
                </a:solidFill>
                <a:latin typeface="メイリオ" pitchFamily="50" charset="-128"/>
                <a:ea typeface="メイリオ" pitchFamily="50" charset="-128"/>
                <a:cs typeface="メイリオ" pitchFamily="50" charset="-128"/>
              </a:rPr>
              <a:t>です。</a:t>
            </a:r>
            <a:r>
              <a:rPr lang="en-US" altLang="ja-JP" sz="1400" dirty="0" smtClean="0">
                <a:solidFill>
                  <a:schemeClr val="tx1"/>
                </a:solidFill>
                <a:latin typeface="メイリオ" pitchFamily="50" charset="-128"/>
                <a:ea typeface="メイリオ" pitchFamily="50" charset="-128"/>
                <a:cs typeface="メイリオ" pitchFamily="50" charset="-128"/>
              </a:rPr>
              <a:t>〈</a:t>
            </a:r>
            <a:r>
              <a:rPr lang="ja-JP" altLang="en-US" sz="1400" dirty="0" smtClean="0">
                <a:solidFill>
                  <a:schemeClr val="tx1"/>
                </a:solidFill>
                <a:latin typeface="メイリオ" pitchFamily="50" charset="-128"/>
                <a:ea typeface="メイリオ" pitchFamily="50" charset="-128"/>
                <a:cs typeface="メイリオ" pitchFamily="50" charset="-128"/>
              </a:rPr>
              <a:t>事業所番号は変更なし</a:t>
            </a:r>
            <a:r>
              <a:rPr lang="en-US" altLang="ja-JP" sz="1400" dirty="0" smtClean="0">
                <a:solidFill>
                  <a:schemeClr val="tx1"/>
                </a:solidFill>
                <a:latin typeface="メイリオ" pitchFamily="50" charset="-128"/>
                <a:ea typeface="メイリオ" pitchFamily="50" charset="-128"/>
                <a:cs typeface="メイリオ" pitchFamily="50" charset="-128"/>
              </a:rPr>
              <a:t>〉</a:t>
            </a:r>
            <a:r>
              <a:rPr lang="ja-JP" altLang="en-US" sz="1400" dirty="0" smtClean="0">
                <a:solidFill>
                  <a:schemeClr val="tx1"/>
                </a:solidFill>
                <a:latin typeface="メイリオ" pitchFamily="50" charset="-128"/>
                <a:ea typeface="メイリオ" pitchFamily="50" charset="-128"/>
                <a:cs typeface="メイリオ" pitchFamily="50" charset="-128"/>
              </a:rPr>
              <a:t>　）</a:t>
            </a:r>
            <a:r>
              <a:rPr lang="ja-JP" altLang="en-US" sz="1400" b="1" dirty="0" smtClean="0">
                <a:solidFill>
                  <a:srgbClr val="0070C0"/>
                </a:solidFill>
                <a:latin typeface="メイリオ" pitchFamily="50" charset="-128"/>
                <a:ea typeface="メイリオ" pitchFamily="50" charset="-128"/>
                <a:cs typeface="メイリオ" pitchFamily="50" charset="-128"/>
              </a:rPr>
              <a:t>　　</a:t>
            </a:r>
            <a:endParaRPr lang="en-US" altLang="ja-JP" sz="1400" b="1" dirty="0" smtClean="0">
              <a:solidFill>
                <a:srgbClr val="0070C0"/>
              </a:solidFill>
              <a:latin typeface="メイリオ" pitchFamily="50" charset="-128"/>
              <a:ea typeface="メイリオ" pitchFamily="50" charset="-128"/>
              <a:cs typeface="メイリオ" pitchFamily="50" charset="-128"/>
            </a:endParaRPr>
          </a:p>
          <a:p>
            <a:pPr>
              <a:lnSpc>
                <a:spcPts val="2000"/>
              </a:lnSpc>
            </a:pPr>
            <a:r>
              <a:rPr lang="ja-JP" altLang="en-US" sz="1400" b="1" dirty="0">
                <a:solidFill>
                  <a:srgbClr val="0070C0"/>
                </a:solidFill>
                <a:latin typeface="メイリオ" pitchFamily="50" charset="-128"/>
                <a:ea typeface="メイリオ" pitchFamily="50" charset="-128"/>
                <a:cs typeface="メイリオ" pitchFamily="50" charset="-128"/>
              </a:rPr>
              <a:t>　</a:t>
            </a:r>
            <a:r>
              <a:rPr lang="ja-JP" altLang="en-US" sz="1400" b="1" dirty="0" smtClean="0">
                <a:solidFill>
                  <a:srgbClr val="0070C0"/>
                </a:solidFill>
                <a:latin typeface="メイリオ" pitchFamily="50" charset="-128"/>
                <a:ea typeface="メイリオ" pitchFamily="50" charset="-128"/>
                <a:cs typeface="メイリオ" pitchFamily="50" charset="-128"/>
              </a:rPr>
              <a:t>　</a:t>
            </a:r>
            <a:r>
              <a:rPr lang="ja-JP" altLang="en-US" sz="1400" dirty="0" smtClean="0">
                <a:solidFill>
                  <a:srgbClr val="0070C0"/>
                </a:solidFill>
                <a:latin typeface="メイリオ" pitchFamily="50" charset="-128"/>
                <a:ea typeface="メイリオ" pitchFamily="50" charset="-128"/>
                <a:cs typeface="メイリオ" pitchFamily="50" charset="-128"/>
              </a:rPr>
              <a:t>　</a:t>
            </a:r>
            <a:r>
              <a:rPr lang="en-US" altLang="ja-JP" sz="1400" dirty="0" smtClean="0">
                <a:solidFill>
                  <a:schemeClr val="tx1"/>
                </a:solidFill>
                <a:latin typeface="メイリオ" pitchFamily="50" charset="-128"/>
                <a:ea typeface="メイリオ" pitchFamily="50" charset="-128"/>
                <a:cs typeface="メイリオ" pitchFamily="50" charset="-128"/>
              </a:rPr>
              <a:t>※</a:t>
            </a:r>
            <a:r>
              <a:rPr lang="ja-JP" altLang="en-US" sz="1400" dirty="0" smtClean="0">
                <a:solidFill>
                  <a:schemeClr val="tx1"/>
                </a:solidFill>
                <a:latin typeface="メイリオ" pitchFamily="50" charset="-128"/>
                <a:ea typeface="メイリオ" pitchFamily="50" charset="-128"/>
                <a:cs typeface="メイリオ" pitchFamily="50" charset="-128"/>
              </a:rPr>
              <a:t>なお</a:t>
            </a:r>
            <a:r>
              <a:rPr lang="ja-JP" altLang="en-US" sz="1400" dirty="0">
                <a:solidFill>
                  <a:schemeClr val="tx1"/>
                </a:solidFill>
                <a:latin typeface="メイリオ" pitchFamily="50" charset="-128"/>
                <a:ea typeface="メイリオ" pitchFamily="50" charset="-128"/>
                <a:cs typeface="メイリオ" pitchFamily="50" charset="-128"/>
              </a:rPr>
              <a:t>、予防給付から総合事業への移行期間中である平成</a:t>
            </a:r>
            <a:r>
              <a:rPr lang="en-US" altLang="ja-JP" sz="1400" dirty="0">
                <a:solidFill>
                  <a:schemeClr val="tx1"/>
                </a:solidFill>
                <a:latin typeface="メイリオ" pitchFamily="50" charset="-128"/>
                <a:ea typeface="メイリオ" pitchFamily="50" charset="-128"/>
                <a:cs typeface="メイリオ" pitchFamily="50" charset="-128"/>
              </a:rPr>
              <a:t>29</a:t>
            </a:r>
            <a:r>
              <a:rPr lang="ja-JP" altLang="en-US" sz="1400" dirty="0">
                <a:solidFill>
                  <a:schemeClr val="tx1"/>
                </a:solidFill>
                <a:latin typeface="メイリオ" pitchFamily="50" charset="-128"/>
                <a:ea typeface="メイリオ" pitchFamily="50" charset="-128"/>
                <a:cs typeface="メイリオ" pitchFamily="50" charset="-128"/>
              </a:rPr>
              <a:t>年度にあっては、予防給付による</a:t>
            </a:r>
            <a:r>
              <a:rPr lang="ja-JP" altLang="en-US" sz="1400" dirty="0" smtClean="0">
                <a:solidFill>
                  <a:schemeClr val="tx1"/>
                </a:solidFill>
                <a:latin typeface="メイリオ" pitchFamily="50" charset="-128"/>
                <a:ea typeface="メイリオ" pitchFamily="50" charset="-128"/>
                <a:cs typeface="メイリオ" pitchFamily="50" charset="-128"/>
              </a:rPr>
              <a:t>指定</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000"/>
              </a:lnSpc>
            </a:pPr>
            <a:r>
              <a:rPr lang="ja-JP" altLang="en-US" sz="1400" dirty="0">
                <a:solidFill>
                  <a:schemeClr val="tx1"/>
                </a:solidFill>
                <a:latin typeface="メイリオ" pitchFamily="50" charset="-128"/>
                <a:ea typeface="メイリオ" pitchFamily="50" charset="-128"/>
                <a:cs typeface="メイリオ" pitchFamily="50" charset="-128"/>
              </a:rPr>
              <a:t>　</a:t>
            </a:r>
            <a:r>
              <a:rPr lang="ja-JP" altLang="en-US" sz="1400" dirty="0" smtClean="0">
                <a:solidFill>
                  <a:schemeClr val="tx1"/>
                </a:solidFill>
                <a:latin typeface="メイリオ" pitchFamily="50" charset="-128"/>
                <a:ea typeface="メイリオ" pitchFamily="50" charset="-128"/>
                <a:cs typeface="メイリオ" pitchFamily="50" charset="-128"/>
              </a:rPr>
              <a:t>　　　の効力</a:t>
            </a:r>
            <a:r>
              <a:rPr lang="ja-JP" altLang="en-US" sz="1400" dirty="0">
                <a:solidFill>
                  <a:schemeClr val="tx1"/>
                </a:solidFill>
                <a:latin typeface="メイリオ" pitchFamily="50" charset="-128"/>
                <a:ea typeface="メイリオ" pitchFamily="50" charset="-128"/>
                <a:cs typeface="メイリオ" pitchFamily="50" charset="-128"/>
              </a:rPr>
              <a:t>も残るため、総合事業の</a:t>
            </a:r>
            <a:r>
              <a:rPr lang="ja-JP" altLang="en-US" sz="1400" dirty="0" smtClean="0">
                <a:solidFill>
                  <a:schemeClr val="tx1"/>
                </a:solidFill>
                <a:latin typeface="メイリオ" pitchFamily="50" charset="-128"/>
                <a:ea typeface="メイリオ" pitchFamily="50" charset="-128"/>
                <a:cs typeface="メイリオ" pitchFamily="50" charset="-128"/>
              </a:rPr>
              <a:t>指定（みなし）と</a:t>
            </a:r>
            <a:r>
              <a:rPr lang="ja-JP" altLang="en-US" sz="1400" dirty="0">
                <a:solidFill>
                  <a:schemeClr val="tx1"/>
                </a:solidFill>
                <a:latin typeface="メイリオ" pitchFamily="50" charset="-128"/>
                <a:ea typeface="メイリオ" pitchFamily="50" charset="-128"/>
                <a:cs typeface="メイリオ" pitchFamily="50" charset="-128"/>
              </a:rPr>
              <a:t>、予防給付による指定の２つの効力が</a:t>
            </a:r>
            <a:r>
              <a:rPr lang="ja-JP" altLang="en-US" sz="1400" dirty="0" smtClean="0">
                <a:solidFill>
                  <a:schemeClr val="tx1"/>
                </a:solidFill>
                <a:latin typeface="メイリオ" pitchFamily="50" charset="-128"/>
                <a:ea typeface="メイリオ" pitchFamily="50" charset="-128"/>
                <a:cs typeface="メイリオ" pitchFamily="50" charset="-128"/>
              </a:rPr>
              <a:t>生じます</a:t>
            </a:r>
            <a:r>
              <a:rPr lang="ja-JP" altLang="en-US" sz="1400" dirty="0">
                <a:solidFill>
                  <a:schemeClr val="tx1"/>
                </a:solidFill>
                <a:latin typeface="メイリオ" pitchFamily="50" charset="-128"/>
                <a:ea typeface="メイリオ" pitchFamily="50" charset="-128"/>
                <a:cs typeface="メイリオ" pitchFamily="50" charset="-128"/>
              </a:rPr>
              <a:t>。</a:t>
            </a:r>
            <a:endParaRPr lang="en-US" altLang="ja-JP" sz="1400" dirty="0">
              <a:solidFill>
                <a:schemeClr val="tx1"/>
              </a:solidFill>
              <a:latin typeface="メイリオ" pitchFamily="50" charset="-128"/>
              <a:ea typeface="メイリオ" pitchFamily="50" charset="-128"/>
              <a:cs typeface="メイリオ" pitchFamily="50" charset="-128"/>
            </a:endParaRPr>
          </a:p>
          <a:p>
            <a:pPr>
              <a:lnSpc>
                <a:spcPts val="1500"/>
              </a:lnSpc>
            </a:pPr>
            <a:r>
              <a:rPr lang="ja-JP" altLang="en-US" sz="1400" dirty="0">
                <a:solidFill>
                  <a:schemeClr val="tx1"/>
                </a:solidFill>
                <a:latin typeface="メイリオ" pitchFamily="50" charset="-128"/>
                <a:ea typeface="メイリオ" pitchFamily="50" charset="-128"/>
                <a:cs typeface="メイリオ" pitchFamily="50" charset="-128"/>
              </a:rPr>
              <a:t>　</a:t>
            </a:r>
            <a:r>
              <a:rPr lang="ja-JP" altLang="en-US" sz="1400" dirty="0" smtClean="0">
                <a:solidFill>
                  <a:schemeClr val="tx1"/>
                </a:solidFill>
                <a:latin typeface="メイリオ" pitchFamily="50" charset="-128"/>
                <a:ea typeface="メイリオ" pitchFamily="50" charset="-128"/>
                <a:cs typeface="メイリオ" pitchFamily="50" charset="-128"/>
              </a:rPr>
              <a:t>　</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400" b="1" dirty="0">
                <a:solidFill>
                  <a:schemeClr val="tx1"/>
                </a:solidFill>
                <a:latin typeface="メイリオ" pitchFamily="50" charset="-128"/>
                <a:ea typeface="メイリオ" pitchFamily="50" charset="-128"/>
                <a:cs typeface="メイリオ" pitchFamily="50" charset="-128"/>
              </a:rPr>
              <a:t>　</a:t>
            </a:r>
            <a:r>
              <a:rPr lang="ja-JP" altLang="en-US" sz="1400" b="1" dirty="0" smtClean="0">
                <a:solidFill>
                  <a:schemeClr val="tx1"/>
                </a:solidFill>
                <a:latin typeface="メイリオ" pitchFamily="50" charset="-128"/>
                <a:ea typeface="メイリオ" pitchFamily="50" charset="-128"/>
                <a:cs typeface="メイリオ" pitchFamily="50" charset="-128"/>
              </a:rPr>
              <a:t>　○　</a:t>
            </a:r>
            <a:r>
              <a:rPr lang="ja-JP" altLang="en-US" b="1" dirty="0" smtClean="0">
                <a:solidFill>
                  <a:srgbClr val="00B050"/>
                </a:solidFill>
                <a:latin typeface="メイリオ" pitchFamily="50" charset="-128"/>
                <a:ea typeface="メイリオ" pitchFamily="50" charset="-128"/>
                <a:cs typeface="メイリオ" pitchFamily="50" charset="-128"/>
              </a:rPr>
              <a:t>今後</a:t>
            </a:r>
            <a:r>
              <a:rPr lang="ja-JP" altLang="en-US" sz="1400" dirty="0" smtClean="0">
                <a:solidFill>
                  <a:schemeClr val="tx1"/>
                </a:solidFill>
                <a:latin typeface="メイリオ" pitchFamily="50" charset="-128"/>
                <a:ea typeface="メイリオ" pitchFamily="50" charset="-128"/>
                <a:cs typeface="メイリオ" pitchFamily="50" charset="-128"/>
              </a:rPr>
              <a:t>、平成</a:t>
            </a:r>
            <a:r>
              <a:rPr lang="en-US" altLang="ja-JP" sz="1400" dirty="0" smtClean="0">
                <a:solidFill>
                  <a:schemeClr val="tx1"/>
                </a:solidFill>
                <a:latin typeface="メイリオ" pitchFamily="50" charset="-128"/>
                <a:ea typeface="メイリオ" pitchFamily="50" charset="-128"/>
                <a:cs typeface="メイリオ" pitchFamily="50" charset="-128"/>
              </a:rPr>
              <a:t>30</a:t>
            </a:r>
            <a:r>
              <a:rPr lang="ja-JP" altLang="en-US" sz="1400" dirty="0" smtClean="0">
                <a:solidFill>
                  <a:schemeClr val="tx1"/>
                </a:solidFill>
                <a:latin typeface="メイリオ" pitchFamily="50" charset="-128"/>
                <a:ea typeface="メイリオ" pitchFamily="50" charset="-128"/>
                <a:cs typeface="メイリオ" pitchFamily="50" charset="-128"/>
              </a:rPr>
              <a:t>年</a:t>
            </a:r>
            <a:r>
              <a:rPr lang="en-US" altLang="ja-JP" sz="1400" dirty="0" smtClean="0">
                <a:solidFill>
                  <a:schemeClr val="tx1"/>
                </a:solidFill>
                <a:latin typeface="メイリオ" pitchFamily="50" charset="-128"/>
                <a:ea typeface="メイリオ" pitchFamily="50" charset="-128"/>
                <a:cs typeface="メイリオ" pitchFamily="50" charset="-128"/>
              </a:rPr>
              <a:t>4</a:t>
            </a:r>
            <a:r>
              <a:rPr lang="ja-JP" altLang="en-US" sz="1400" dirty="0" smtClean="0">
                <a:solidFill>
                  <a:schemeClr val="tx1"/>
                </a:solidFill>
                <a:latin typeface="メイリオ" pitchFamily="50" charset="-128"/>
                <a:ea typeface="メイリオ" pitchFamily="50" charset="-128"/>
                <a:cs typeface="メイリオ" pitchFamily="50" charset="-128"/>
              </a:rPr>
              <a:t>月以降も事業を継続する場合は、総合事業の指定の更新が必要です。</a:t>
            </a:r>
            <a:endParaRPr lang="en-US" altLang="ja-JP" sz="1400" dirty="0">
              <a:solidFill>
                <a:schemeClr val="tx1"/>
              </a:solidFill>
              <a:latin typeface="メイリオ" pitchFamily="50" charset="-128"/>
              <a:ea typeface="メイリオ" pitchFamily="50" charset="-128"/>
              <a:cs typeface="メイリオ" pitchFamily="50" charset="-128"/>
            </a:endParaRPr>
          </a:p>
          <a:p>
            <a:pPr algn="ctr">
              <a:lnSpc>
                <a:spcPts val="2500"/>
              </a:lnSpc>
            </a:pPr>
            <a:r>
              <a:rPr lang="ja-JP" altLang="en-US" sz="1400" b="1" dirty="0" smtClean="0">
                <a:solidFill>
                  <a:schemeClr val="tx1"/>
                </a:solidFill>
                <a:latin typeface="メイリオ" pitchFamily="50" charset="-128"/>
                <a:ea typeface="メイリオ" pitchFamily="50" charset="-128"/>
                <a:cs typeface="メイリオ" pitchFamily="50" charset="-128"/>
              </a:rPr>
              <a:t>　よって、現在みなし指定の事業者については、</a:t>
            </a:r>
            <a:endParaRPr lang="en-US" altLang="ja-JP" sz="1400" b="1" dirty="0" smtClean="0">
              <a:solidFill>
                <a:schemeClr val="tx1"/>
              </a:solidFill>
              <a:latin typeface="メイリオ" pitchFamily="50" charset="-128"/>
              <a:ea typeface="メイリオ" pitchFamily="50" charset="-128"/>
              <a:cs typeface="メイリオ" pitchFamily="50" charset="-128"/>
            </a:endParaRPr>
          </a:p>
          <a:p>
            <a:pPr algn="ctr">
              <a:lnSpc>
                <a:spcPts val="1500"/>
              </a:lnSpc>
            </a:pPr>
            <a:endParaRPr lang="en-US" altLang="ja-JP" sz="1400" b="1" dirty="0" smtClean="0">
              <a:solidFill>
                <a:schemeClr val="tx1"/>
              </a:solidFill>
              <a:latin typeface="メイリオ" pitchFamily="50" charset="-128"/>
              <a:ea typeface="メイリオ" pitchFamily="50" charset="-128"/>
              <a:cs typeface="メイリオ" pitchFamily="50" charset="-128"/>
            </a:endParaRPr>
          </a:p>
          <a:p>
            <a:pPr algn="ctr">
              <a:lnSpc>
                <a:spcPts val="2500"/>
              </a:lnSpc>
            </a:pPr>
            <a:r>
              <a:rPr lang="ja-JP" altLang="en-US" sz="1400" b="1" dirty="0">
                <a:solidFill>
                  <a:schemeClr val="tx1"/>
                </a:solidFill>
                <a:latin typeface="メイリオ" pitchFamily="50" charset="-128"/>
                <a:ea typeface="メイリオ" pitchFamily="50" charset="-128"/>
                <a:cs typeface="メイリオ" pitchFamily="50" charset="-128"/>
              </a:rPr>
              <a:t>　</a:t>
            </a:r>
            <a:r>
              <a:rPr lang="ja-JP" altLang="en-US" sz="1400" b="1" dirty="0" smtClean="0">
                <a:solidFill>
                  <a:schemeClr val="tx1"/>
                </a:solidFill>
                <a:latin typeface="メイリオ" pitchFamily="50" charset="-128"/>
                <a:ea typeface="メイリオ" pitchFamily="50" charset="-128"/>
                <a:cs typeface="メイリオ" pitchFamily="50" charset="-128"/>
              </a:rPr>
              <a:t>　　</a:t>
            </a:r>
            <a:r>
              <a:rPr lang="ja-JP" altLang="en-US" sz="1600" b="1" u="sng" dirty="0" smtClean="0">
                <a:solidFill>
                  <a:srgbClr val="FF0000"/>
                </a:solidFill>
                <a:latin typeface="メイリオ" pitchFamily="50" charset="-128"/>
                <a:ea typeface="メイリオ" pitchFamily="50" charset="-128"/>
                <a:cs typeface="メイリオ" pitchFamily="50" charset="-128"/>
              </a:rPr>
              <a:t>平成３０年４月から</a:t>
            </a:r>
            <a:r>
              <a:rPr lang="ja-JP" altLang="en-US" sz="1400" b="1" u="sng" dirty="0" smtClean="0">
                <a:solidFill>
                  <a:schemeClr val="tx1"/>
                </a:solidFill>
                <a:latin typeface="メイリオ" pitchFamily="50" charset="-128"/>
                <a:ea typeface="メイリオ" pitchFamily="50" charset="-128"/>
                <a:cs typeface="メイリオ" pitchFamily="50" charset="-128"/>
              </a:rPr>
              <a:t>総合事業の指定（町）を受ける必要</a:t>
            </a:r>
            <a:r>
              <a:rPr lang="ja-JP" altLang="en-US" sz="1400" dirty="0" smtClean="0">
                <a:solidFill>
                  <a:schemeClr val="tx1"/>
                </a:solidFill>
                <a:latin typeface="メイリオ" pitchFamily="50" charset="-128"/>
                <a:ea typeface="メイリオ" pitchFamily="50" charset="-128"/>
                <a:cs typeface="メイリオ" pitchFamily="50" charset="-128"/>
              </a:rPr>
              <a:t>があります。</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400" b="1" dirty="0">
                <a:solidFill>
                  <a:schemeClr val="tx1"/>
                </a:solidFill>
                <a:latin typeface="メイリオ" pitchFamily="50" charset="-128"/>
                <a:ea typeface="メイリオ" pitchFamily="50" charset="-128"/>
                <a:cs typeface="メイリオ" pitchFamily="50" charset="-128"/>
              </a:rPr>
              <a:t>　</a:t>
            </a:r>
            <a:r>
              <a:rPr lang="ja-JP" altLang="en-US" sz="1400" dirty="0">
                <a:solidFill>
                  <a:schemeClr val="tx1"/>
                </a:solidFill>
                <a:latin typeface="メイリオ" pitchFamily="50" charset="-128"/>
                <a:ea typeface="メイリオ" pitchFamily="50" charset="-128"/>
                <a:cs typeface="メイリオ" pitchFamily="50" charset="-128"/>
              </a:rPr>
              <a:t>（</a:t>
            </a:r>
            <a:r>
              <a:rPr lang="ja-JP" altLang="en-US" sz="1400" dirty="0" smtClean="0">
                <a:solidFill>
                  <a:schemeClr val="tx1"/>
                </a:solidFill>
                <a:latin typeface="メイリオ" pitchFamily="50" charset="-128"/>
                <a:ea typeface="メイリオ" pitchFamily="50" charset="-128"/>
                <a:cs typeface="メイリオ" pitchFamily="50" charset="-128"/>
              </a:rPr>
              <a:t>平成</a:t>
            </a:r>
            <a:r>
              <a:rPr lang="en-US" altLang="ja-JP" sz="1400" dirty="0" smtClean="0">
                <a:solidFill>
                  <a:schemeClr val="tx1"/>
                </a:solidFill>
                <a:latin typeface="メイリオ" pitchFamily="50" charset="-128"/>
                <a:ea typeface="メイリオ" pitchFamily="50" charset="-128"/>
                <a:cs typeface="メイリオ" pitchFamily="50" charset="-128"/>
              </a:rPr>
              <a:t>30</a:t>
            </a:r>
            <a:r>
              <a:rPr lang="ja-JP" altLang="en-US" sz="1400" dirty="0" smtClean="0">
                <a:solidFill>
                  <a:schemeClr val="tx1"/>
                </a:solidFill>
                <a:latin typeface="メイリオ" pitchFamily="50" charset="-128"/>
                <a:ea typeface="メイリオ" pitchFamily="50" charset="-128"/>
                <a:cs typeface="メイリオ" pitchFamily="50" charset="-128"/>
              </a:rPr>
              <a:t>年</a:t>
            </a:r>
            <a:r>
              <a:rPr lang="en-US" altLang="ja-JP" sz="1400" dirty="0" smtClean="0">
                <a:solidFill>
                  <a:schemeClr val="tx1"/>
                </a:solidFill>
                <a:latin typeface="メイリオ" pitchFamily="50" charset="-128"/>
                <a:ea typeface="メイリオ" pitchFamily="50" charset="-128"/>
                <a:cs typeface="メイリオ" pitchFamily="50" charset="-128"/>
              </a:rPr>
              <a:t>2</a:t>
            </a:r>
            <a:r>
              <a:rPr lang="ja-JP" altLang="en-US" sz="1400" dirty="0" smtClean="0">
                <a:solidFill>
                  <a:schemeClr val="tx1"/>
                </a:solidFill>
                <a:latin typeface="メイリオ" pitchFamily="50" charset="-128"/>
                <a:ea typeface="メイリオ" pitchFamily="50" charset="-128"/>
                <a:cs typeface="メイリオ" pitchFamily="50" charset="-128"/>
              </a:rPr>
              <a:t>～</a:t>
            </a:r>
            <a:r>
              <a:rPr lang="en-US" altLang="ja-JP" sz="1400" dirty="0" smtClean="0">
                <a:solidFill>
                  <a:schemeClr val="tx1"/>
                </a:solidFill>
                <a:latin typeface="メイリオ" pitchFamily="50" charset="-128"/>
                <a:ea typeface="メイリオ" pitchFamily="50" charset="-128"/>
                <a:cs typeface="メイリオ" pitchFamily="50" charset="-128"/>
              </a:rPr>
              <a:t>3</a:t>
            </a:r>
            <a:r>
              <a:rPr lang="ja-JP" altLang="en-US" sz="1400" dirty="0" smtClean="0">
                <a:solidFill>
                  <a:schemeClr val="tx1"/>
                </a:solidFill>
                <a:latin typeface="メイリオ" pitchFamily="50" charset="-128"/>
                <a:ea typeface="メイリオ" pitchFamily="50" charset="-128"/>
                <a:cs typeface="メイリオ" pitchFamily="50" charset="-128"/>
              </a:rPr>
              <a:t>月中の申請手続きを予定していますので、近くなりましたら改めてご案内します。）</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gn="ctr">
              <a:lnSpc>
                <a:spcPts val="2500"/>
              </a:lnSpc>
            </a:pPr>
            <a:r>
              <a:rPr lang="ja-JP" altLang="en-US" sz="1400" b="1" dirty="0">
                <a:solidFill>
                  <a:schemeClr val="tx1"/>
                </a:solidFill>
                <a:latin typeface="メイリオ" pitchFamily="50" charset="-128"/>
                <a:ea typeface="メイリオ" pitchFamily="50" charset="-128"/>
                <a:cs typeface="メイリオ" pitchFamily="50" charset="-128"/>
              </a:rPr>
              <a:t>　</a:t>
            </a:r>
            <a:r>
              <a:rPr lang="ja-JP" altLang="en-US" sz="1400" b="1" dirty="0" smtClean="0">
                <a:solidFill>
                  <a:schemeClr val="tx1"/>
                </a:solidFill>
                <a:latin typeface="メイリオ" pitchFamily="50" charset="-128"/>
                <a:ea typeface="メイリオ" pitchFamily="50" charset="-128"/>
                <a:cs typeface="メイリオ" pitchFamily="50" charset="-128"/>
              </a:rPr>
              <a:t>　</a:t>
            </a:r>
            <a:r>
              <a:rPr lang="ja-JP" altLang="en-US" sz="1400" b="1" u="sng" dirty="0" smtClean="0">
                <a:solidFill>
                  <a:srgbClr val="FF0000"/>
                </a:solidFill>
                <a:latin typeface="メイリオ" pitchFamily="50" charset="-128"/>
                <a:ea typeface="メイリオ" pitchFamily="50" charset="-128"/>
                <a:cs typeface="メイリオ" pitchFamily="50" charset="-128"/>
              </a:rPr>
              <a:t>指定</a:t>
            </a:r>
            <a:r>
              <a:rPr lang="ja-JP" altLang="en-US" sz="1400" b="1" u="sng" dirty="0">
                <a:solidFill>
                  <a:srgbClr val="FF0000"/>
                </a:solidFill>
                <a:latin typeface="メイリオ" pitchFamily="50" charset="-128"/>
                <a:ea typeface="メイリオ" pitchFamily="50" charset="-128"/>
                <a:cs typeface="メイリオ" pitchFamily="50" charset="-128"/>
              </a:rPr>
              <a:t>の有効期間の満了日は</a:t>
            </a:r>
            <a:r>
              <a:rPr lang="ja-JP" altLang="en-US" sz="1400" b="1" u="sng" dirty="0" smtClean="0">
                <a:solidFill>
                  <a:srgbClr val="FF0000"/>
                </a:solidFill>
                <a:latin typeface="メイリオ" pitchFamily="50" charset="-128"/>
                <a:ea typeface="メイリオ" pitchFamily="50" charset="-128"/>
                <a:cs typeface="メイリオ" pitchFamily="50" charset="-128"/>
              </a:rPr>
              <a:t>、訪問・通所介護の</a:t>
            </a:r>
            <a:r>
              <a:rPr lang="ja-JP" altLang="en-US" sz="1400" b="1" u="sng" dirty="0">
                <a:solidFill>
                  <a:srgbClr val="FF0000"/>
                </a:solidFill>
                <a:latin typeface="メイリオ" pitchFamily="50" charset="-128"/>
                <a:ea typeface="メイリオ" pitchFamily="50" charset="-128"/>
                <a:cs typeface="メイリオ" pitchFamily="50" charset="-128"/>
              </a:rPr>
              <a:t>指定の有効期間の満了日と</a:t>
            </a:r>
            <a:r>
              <a:rPr lang="ja-JP" altLang="en-US" sz="1400" b="1" u="sng" dirty="0" smtClean="0">
                <a:solidFill>
                  <a:srgbClr val="FF0000"/>
                </a:solidFill>
                <a:latin typeface="メイリオ" pitchFamily="50" charset="-128"/>
                <a:ea typeface="メイリオ" pitchFamily="50" charset="-128"/>
                <a:cs typeface="メイリオ" pitchFamily="50" charset="-128"/>
              </a:rPr>
              <a:t>同日</a:t>
            </a:r>
            <a:endParaRPr lang="en-US" altLang="ja-JP" sz="1400" b="1" dirty="0" smtClean="0">
              <a:solidFill>
                <a:srgbClr val="FF0000"/>
              </a:solidFill>
              <a:latin typeface="メイリオ" pitchFamily="50" charset="-128"/>
              <a:ea typeface="メイリオ" pitchFamily="50" charset="-128"/>
              <a:cs typeface="メイリオ" pitchFamily="50" charset="-128"/>
            </a:endParaRPr>
          </a:p>
        </p:txBody>
      </p:sp>
      <p:sp>
        <p:nvSpPr>
          <p:cNvPr id="2" name="角丸四角形 1"/>
          <p:cNvSpPr/>
          <p:nvPr/>
        </p:nvSpPr>
        <p:spPr>
          <a:xfrm>
            <a:off x="395536" y="2852936"/>
            <a:ext cx="8352928" cy="1080120"/>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右矢印 7"/>
          <p:cNvSpPr/>
          <p:nvPr/>
        </p:nvSpPr>
        <p:spPr>
          <a:xfrm>
            <a:off x="575556" y="4761148"/>
            <a:ext cx="3816424" cy="360040"/>
          </a:xfrm>
          <a:prstGeom prst="rightArrow">
            <a:avLst>
              <a:gd name="adj1" fmla="val 50000"/>
              <a:gd name="adj2" fmla="val 24133"/>
            </a:avLst>
          </a:prstGeom>
        </p:spPr>
        <p:style>
          <a:lnRef idx="1">
            <a:schemeClr val="accent6"/>
          </a:lnRef>
          <a:fillRef idx="2">
            <a:schemeClr val="accent6"/>
          </a:fillRef>
          <a:effectRef idx="1">
            <a:schemeClr val="accent6"/>
          </a:effectRef>
          <a:fontRef idx="minor">
            <a:schemeClr val="dk1"/>
          </a:fontRef>
        </p:style>
        <p:txBody>
          <a:bodyPr rtlCol="0" anchor="ctr"/>
          <a:lstStyle/>
          <a:p>
            <a:r>
              <a:rPr kumimoji="1" lang="ja-JP" altLang="en-US" sz="1100" dirty="0" smtClean="0">
                <a:latin typeface="メイリオ" pitchFamily="50" charset="-128"/>
                <a:ea typeface="メイリオ" pitchFamily="50" charset="-128"/>
                <a:cs typeface="メイリオ" pitchFamily="50" charset="-128"/>
              </a:rPr>
              <a:t>通所介護（道指定）６年間</a:t>
            </a:r>
            <a:endParaRPr kumimoji="1" lang="ja-JP" altLang="en-US" sz="1100" dirty="0">
              <a:latin typeface="メイリオ" pitchFamily="50" charset="-128"/>
              <a:ea typeface="メイリオ" pitchFamily="50" charset="-128"/>
              <a:cs typeface="メイリオ" pitchFamily="50" charset="-128"/>
            </a:endParaRPr>
          </a:p>
        </p:txBody>
      </p:sp>
      <p:sp>
        <p:nvSpPr>
          <p:cNvPr id="9" name="角丸四角形 8"/>
          <p:cNvSpPr/>
          <p:nvPr/>
        </p:nvSpPr>
        <p:spPr>
          <a:xfrm>
            <a:off x="251520" y="4437112"/>
            <a:ext cx="648072"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26.10</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10" name="角丸四角形 9"/>
          <p:cNvSpPr/>
          <p:nvPr/>
        </p:nvSpPr>
        <p:spPr>
          <a:xfrm>
            <a:off x="1043608" y="4437112"/>
            <a:ext cx="576064"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27.4</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12" name="角丸四角形 11"/>
          <p:cNvSpPr/>
          <p:nvPr/>
        </p:nvSpPr>
        <p:spPr>
          <a:xfrm>
            <a:off x="3203848" y="4437112"/>
            <a:ext cx="576064"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30.3</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13" name="角丸四角形 12"/>
          <p:cNvSpPr/>
          <p:nvPr/>
        </p:nvSpPr>
        <p:spPr>
          <a:xfrm>
            <a:off x="4139952" y="4437112"/>
            <a:ext cx="576064"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32.10</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15" name="右矢印 14"/>
          <p:cNvSpPr/>
          <p:nvPr/>
        </p:nvSpPr>
        <p:spPr>
          <a:xfrm>
            <a:off x="575556" y="5085184"/>
            <a:ext cx="3816424" cy="360040"/>
          </a:xfrm>
          <a:prstGeom prst="rightArrow">
            <a:avLst>
              <a:gd name="adj1" fmla="val 50000"/>
              <a:gd name="adj2" fmla="val 24133"/>
            </a:avLst>
          </a:prstGeom>
          <a:ln>
            <a:prstDash val="dash"/>
          </a:ln>
        </p:spPr>
        <p:style>
          <a:lnRef idx="1">
            <a:schemeClr val="accent3"/>
          </a:lnRef>
          <a:fillRef idx="2">
            <a:schemeClr val="accent3"/>
          </a:fillRef>
          <a:effectRef idx="1">
            <a:schemeClr val="accent3"/>
          </a:effectRef>
          <a:fontRef idx="minor">
            <a:schemeClr val="dk1"/>
          </a:fontRef>
        </p:style>
        <p:txBody>
          <a:bodyPr rtlCol="0" anchor="ctr"/>
          <a:lstStyle/>
          <a:p>
            <a:endParaRPr kumimoji="1" lang="ja-JP" altLang="en-US" sz="1100" dirty="0">
              <a:latin typeface="メイリオ" pitchFamily="50" charset="-128"/>
              <a:ea typeface="メイリオ" pitchFamily="50" charset="-128"/>
              <a:cs typeface="メイリオ" pitchFamily="50" charset="-128"/>
            </a:endParaRPr>
          </a:p>
        </p:txBody>
      </p:sp>
      <p:sp>
        <p:nvSpPr>
          <p:cNvPr id="16" name="右矢印 15"/>
          <p:cNvSpPr/>
          <p:nvPr/>
        </p:nvSpPr>
        <p:spPr>
          <a:xfrm>
            <a:off x="1331641" y="5805264"/>
            <a:ext cx="2160237" cy="360040"/>
          </a:xfrm>
          <a:prstGeom prst="rightArrow">
            <a:avLst>
              <a:gd name="adj1" fmla="val 50000"/>
              <a:gd name="adj2" fmla="val 24133"/>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ja-JP" altLang="en-US" sz="1100" dirty="0" smtClean="0">
                <a:latin typeface="メイリオ" pitchFamily="50" charset="-128"/>
                <a:ea typeface="メイリオ" pitchFamily="50" charset="-128"/>
                <a:cs typeface="メイリオ" pitchFamily="50" charset="-128"/>
              </a:rPr>
              <a:t>総合事業（みなし指定期間）</a:t>
            </a:r>
            <a:endParaRPr kumimoji="1" lang="ja-JP" altLang="en-US" sz="1100" dirty="0">
              <a:latin typeface="メイリオ" pitchFamily="50" charset="-128"/>
              <a:ea typeface="メイリオ" pitchFamily="50" charset="-128"/>
              <a:cs typeface="メイリオ" pitchFamily="50" charset="-128"/>
            </a:endParaRPr>
          </a:p>
        </p:txBody>
      </p:sp>
      <p:cxnSp>
        <p:nvCxnSpPr>
          <p:cNvPr id="23" name="直線コネクタ 22"/>
          <p:cNvCxnSpPr/>
          <p:nvPr/>
        </p:nvCxnSpPr>
        <p:spPr>
          <a:xfrm>
            <a:off x="4427984" y="4725144"/>
            <a:ext cx="0" cy="187220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4" name="右矢印 23"/>
          <p:cNvSpPr/>
          <p:nvPr/>
        </p:nvSpPr>
        <p:spPr>
          <a:xfrm>
            <a:off x="3491880" y="5805264"/>
            <a:ext cx="900099" cy="360040"/>
          </a:xfrm>
          <a:prstGeom prst="rightArrow">
            <a:avLst>
              <a:gd name="adj1" fmla="val 50000"/>
              <a:gd name="adj2" fmla="val 24133"/>
            </a:avLst>
          </a:prstGeom>
        </p:spPr>
        <p:style>
          <a:lnRef idx="1">
            <a:schemeClr val="accent1"/>
          </a:lnRef>
          <a:fillRef idx="3">
            <a:schemeClr val="accent1"/>
          </a:fillRef>
          <a:effectRef idx="2">
            <a:schemeClr val="accent1"/>
          </a:effectRef>
          <a:fontRef idx="minor">
            <a:schemeClr val="lt1"/>
          </a:fontRef>
        </p:style>
        <p:txBody>
          <a:bodyPr rtlCol="0" anchor="ctr"/>
          <a:lstStyle/>
          <a:p>
            <a:r>
              <a:rPr kumimoji="1" lang="ja-JP" altLang="en-US" sz="1100" dirty="0" smtClean="0">
                <a:latin typeface="メイリオ" pitchFamily="50" charset="-128"/>
                <a:ea typeface="メイリオ" pitchFamily="50" charset="-128"/>
                <a:cs typeface="メイリオ" pitchFamily="50" charset="-128"/>
              </a:rPr>
              <a:t>総合事業</a:t>
            </a:r>
            <a:endParaRPr kumimoji="1" lang="ja-JP" altLang="en-US" sz="1100" dirty="0">
              <a:latin typeface="メイリオ" pitchFamily="50" charset="-128"/>
              <a:ea typeface="メイリオ" pitchFamily="50" charset="-128"/>
              <a:cs typeface="メイリオ" pitchFamily="50" charset="-128"/>
            </a:endParaRPr>
          </a:p>
        </p:txBody>
      </p:sp>
      <p:sp>
        <p:nvSpPr>
          <p:cNvPr id="25" name="右矢印 24"/>
          <p:cNvSpPr/>
          <p:nvPr/>
        </p:nvSpPr>
        <p:spPr>
          <a:xfrm>
            <a:off x="4464701" y="4761148"/>
            <a:ext cx="3923723" cy="360040"/>
          </a:xfrm>
          <a:prstGeom prst="rightArrow">
            <a:avLst>
              <a:gd name="adj1" fmla="val 50000"/>
              <a:gd name="adj2" fmla="val 24133"/>
            </a:avLst>
          </a:prstGeom>
        </p:spPr>
        <p:style>
          <a:lnRef idx="1">
            <a:schemeClr val="accent6"/>
          </a:lnRef>
          <a:fillRef idx="2">
            <a:schemeClr val="accent6"/>
          </a:fillRef>
          <a:effectRef idx="1">
            <a:schemeClr val="accent6"/>
          </a:effectRef>
          <a:fontRef idx="minor">
            <a:schemeClr val="dk1"/>
          </a:fontRef>
        </p:style>
        <p:txBody>
          <a:bodyPr rtlCol="0" anchor="ctr"/>
          <a:lstStyle/>
          <a:p>
            <a:r>
              <a:rPr kumimoji="1" lang="ja-JP" altLang="en-US" sz="1100" dirty="0" smtClean="0">
                <a:latin typeface="メイリオ" pitchFamily="50" charset="-128"/>
                <a:ea typeface="メイリオ" pitchFamily="50" charset="-128"/>
                <a:cs typeface="メイリオ" pitchFamily="50" charset="-128"/>
              </a:rPr>
              <a:t>通所介護（道指定）</a:t>
            </a:r>
            <a:r>
              <a:rPr lang="ja-JP" altLang="en-US" sz="1100" dirty="0">
                <a:latin typeface="メイリオ" pitchFamily="50" charset="-128"/>
                <a:ea typeface="メイリオ" pitchFamily="50" charset="-128"/>
                <a:cs typeface="メイリオ" pitchFamily="50" charset="-128"/>
              </a:rPr>
              <a:t>６</a:t>
            </a:r>
            <a:r>
              <a:rPr kumimoji="1" lang="ja-JP" altLang="en-US" sz="1100" dirty="0" smtClean="0">
                <a:latin typeface="メイリオ" pitchFamily="50" charset="-128"/>
                <a:ea typeface="メイリオ" pitchFamily="50" charset="-128"/>
                <a:cs typeface="メイリオ" pitchFamily="50" charset="-128"/>
              </a:rPr>
              <a:t>年間</a:t>
            </a:r>
            <a:endParaRPr kumimoji="1" lang="ja-JP" altLang="en-US" sz="1100" dirty="0">
              <a:latin typeface="メイリオ" pitchFamily="50" charset="-128"/>
              <a:ea typeface="メイリオ" pitchFamily="50" charset="-128"/>
              <a:cs typeface="メイリオ" pitchFamily="50" charset="-128"/>
            </a:endParaRPr>
          </a:p>
        </p:txBody>
      </p:sp>
      <p:cxnSp>
        <p:nvCxnSpPr>
          <p:cNvPr id="26" name="直線コネクタ 25"/>
          <p:cNvCxnSpPr/>
          <p:nvPr/>
        </p:nvCxnSpPr>
        <p:spPr>
          <a:xfrm>
            <a:off x="8388424" y="4725144"/>
            <a:ext cx="0" cy="187220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7" name="角丸四角形 26"/>
          <p:cNvSpPr/>
          <p:nvPr/>
        </p:nvSpPr>
        <p:spPr>
          <a:xfrm>
            <a:off x="8028384" y="4437112"/>
            <a:ext cx="576064"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38.10</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28" name="角丸四角形 27"/>
          <p:cNvSpPr/>
          <p:nvPr/>
        </p:nvSpPr>
        <p:spPr>
          <a:xfrm>
            <a:off x="3419872" y="6381328"/>
            <a:ext cx="720080" cy="252028"/>
          </a:xfrm>
          <a:prstGeom prst="roundRect">
            <a:avLst/>
          </a:prstGeom>
          <a:noFill/>
          <a:ln w="9525">
            <a:noFill/>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ja-JP" altLang="en-US" sz="1100" b="1" dirty="0" smtClean="0">
                <a:solidFill>
                  <a:srgbClr val="FF0000"/>
                </a:solidFill>
                <a:latin typeface="メイリオ" pitchFamily="50" charset="-128"/>
                <a:ea typeface="メイリオ" pitchFamily="50" charset="-128"/>
                <a:cs typeface="メイリオ" pitchFamily="50" charset="-128"/>
              </a:rPr>
              <a:t>町指定</a:t>
            </a:r>
            <a:endParaRPr lang="en-US" altLang="ja-JP" sz="1100" b="1" dirty="0">
              <a:solidFill>
                <a:srgbClr val="FF0000"/>
              </a:solidFill>
              <a:latin typeface="メイリオ" pitchFamily="50" charset="-128"/>
              <a:ea typeface="メイリオ" pitchFamily="50" charset="-128"/>
              <a:cs typeface="メイリオ" pitchFamily="50" charset="-128"/>
            </a:endParaRPr>
          </a:p>
        </p:txBody>
      </p:sp>
      <p:sp>
        <p:nvSpPr>
          <p:cNvPr id="22" name="角丸四角形 21"/>
          <p:cNvSpPr/>
          <p:nvPr/>
        </p:nvSpPr>
        <p:spPr>
          <a:xfrm>
            <a:off x="3491880" y="6129300"/>
            <a:ext cx="504056"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30.4 </a:t>
            </a:r>
            <a:endParaRPr lang="en-US" altLang="ja-JP" sz="1100" b="1" dirty="0">
              <a:solidFill>
                <a:srgbClr val="FF0000"/>
              </a:solidFill>
              <a:latin typeface="メイリオ" pitchFamily="50" charset="-128"/>
              <a:ea typeface="メイリオ" pitchFamily="50" charset="-128"/>
              <a:cs typeface="メイリオ" pitchFamily="50" charset="-128"/>
            </a:endParaRPr>
          </a:p>
        </p:txBody>
      </p:sp>
      <p:sp>
        <p:nvSpPr>
          <p:cNvPr id="29" name="角丸四角形 28"/>
          <p:cNvSpPr/>
          <p:nvPr/>
        </p:nvSpPr>
        <p:spPr>
          <a:xfrm>
            <a:off x="2627784" y="6345324"/>
            <a:ext cx="962923" cy="252028"/>
          </a:xfrm>
          <a:prstGeom prst="roundRect">
            <a:avLst/>
          </a:prstGeom>
          <a:noFill/>
          <a:ln w="9525">
            <a:noFill/>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ja-JP" altLang="en-US" sz="1100" b="1" dirty="0" smtClean="0">
                <a:solidFill>
                  <a:srgbClr val="00B050"/>
                </a:solidFill>
                <a:latin typeface="メイリオ" pitchFamily="50" charset="-128"/>
                <a:ea typeface="メイリオ" pitchFamily="50" charset="-128"/>
                <a:cs typeface="メイリオ" pitchFamily="50" charset="-128"/>
              </a:rPr>
              <a:t>みなし指定</a:t>
            </a:r>
            <a:endParaRPr lang="en-US" altLang="ja-JP" sz="1100" b="1" dirty="0">
              <a:solidFill>
                <a:srgbClr val="00B050"/>
              </a:solidFill>
              <a:latin typeface="メイリオ" pitchFamily="50" charset="-128"/>
              <a:ea typeface="メイリオ" pitchFamily="50" charset="-128"/>
              <a:cs typeface="メイリオ" pitchFamily="50" charset="-128"/>
            </a:endParaRPr>
          </a:p>
        </p:txBody>
      </p:sp>
      <p:sp>
        <p:nvSpPr>
          <p:cNvPr id="30" name="右矢印 29"/>
          <p:cNvSpPr/>
          <p:nvPr/>
        </p:nvSpPr>
        <p:spPr>
          <a:xfrm>
            <a:off x="4463988" y="5805264"/>
            <a:ext cx="3924436" cy="360040"/>
          </a:xfrm>
          <a:prstGeom prst="rightArrow">
            <a:avLst>
              <a:gd name="adj1" fmla="val 50000"/>
              <a:gd name="adj2" fmla="val 24133"/>
            </a:avLst>
          </a:prstGeom>
        </p:spPr>
        <p:style>
          <a:lnRef idx="1">
            <a:schemeClr val="accent1"/>
          </a:lnRef>
          <a:fillRef idx="3">
            <a:schemeClr val="accent1"/>
          </a:fillRef>
          <a:effectRef idx="2">
            <a:schemeClr val="accent1"/>
          </a:effectRef>
          <a:fontRef idx="minor">
            <a:schemeClr val="lt1"/>
          </a:fontRef>
        </p:style>
        <p:txBody>
          <a:bodyPr rtlCol="0" anchor="ctr"/>
          <a:lstStyle/>
          <a:p>
            <a:r>
              <a:rPr kumimoji="1" lang="ja-JP" altLang="en-US" sz="1100" dirty="0" smtClean="0">
                <a:latin typeface="メイリオ" pitchFamily="50" charset="-128"/>
                <a:ea typeface="メイリオ" pitchFamily="50" charset="-128"/>
                <a:cs typeface="メイリオ" pitchFamily="50" charset="-128"/>
              </a:rPr>
              <a:t>総合事業</a:t>
            </a:r>
            <a:endParaRPr kumimoji="1" lang="ja-JP" altLang="en-US" sz="1100" dirty="0">
              <a:latin typeface="メイリオ" pitchFamily="50" charset="-128"/>
              <a:ea typeface="メイリオ" pitchFamily="50" charset="-128"/>
              <a:cs typeface="メイリオ" pitchFamily="50" charset="-128"/>
            </a:endParaRPr>
          </a:p>
        </p:txBody>
      </p:sp>
      <p:sp>
        <p:nvSpPr>
          <p:cNvPr id="31" name="角丸四角形 30"/>
          <p:cNvSpPr/>
          <p:nvPr/>
        </p:nvSpPr>
        <p:spPr>
          <a:xfrm>
            <a:off x="4355976" y="6345324"/>
            <a:ext cx="936104" cy="252028"/>
          </a:xfrm>
          <a:prstGeom prst="roundRect">
            <a:avLst/>
          </a:prstGeom>
          <a:noFill/>
          <a:ln w="9525">
            <a:noFill/>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ja-JP" altLang="en-US" sz="1100" b="1" dirty="0" smtClean="0">
                <a:solidFill>
                  <a:srgbClr val="FF0000"/>
                </a:solidFill>
                <a:latin typeface="メイリオ" pitchFamily="50" charset="-128"/>
                <a:ea typeface="メイリオ" pitchFamily="50" charset="-128"/>
                <a:cs typeface="メイリオ" pitchFamily="50" charset="-128"/>
              </a:rPr>
              <a:t>町指定更新</a:t>
            </a:r>
            <a:endParaRPr lang="en-US" altLang="ja-JP" sz="1100" b="1" dirty="0">
              <a:solidFill>
                <a:srgbClr val="FF0000"/>
              </a:solidFill>
              <a:latin typeface="メイリオ" pitchFamily="50" charset="-128"/>
              <a:ea typeface="メイリオ" pitchFamily="50" charset="-128"/>
              <a:cs typeface="メイリオ" pitchFamily="50" charset="-128"/>
            </a:endParaRPr>
          </a:p>
        </p:txBody>
      </p:sp>
      <p:sp>
        <p:nvSpPr>
          <p:cNvPr id="40" name="角丸四角形 39"/>
          <p:cNvSpPr/>
          <p:nvPr/>
        </p:nvSpPr>
        <p:spPr>
          <a:xfrm>
            <a:off x="179512" y="4131078"/>
            <a:ext cx="8568952" cy="198022"/>
          </a:xfrm>
          <a:prstGeom prst="roundRect">
            <a:avLst>
              <a:gd name="adj" fmla="val 0"/>
            </a:avLst>
          </a:prstGeom>
          <a:ln w="9525">
            <a:noFill/>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en-US" altLang="ja-JP" sz="1600" b="1" dirty="0" smtClean="0">
                <a:solidFill>
                  <a:schemeClr val="tx1"/>
                </a:solidFill>
                <a:latin typeface="メイリオ" pitchFamily="50" charset="-128"/>
                <a:ea typeface="メイリオ" pitchFamily="50" charset="-128"/>
                <a:cs typeface="メイリオ" pitchFamily="50" charset="-128"/>
              </a:rPr>
              <a:t>【</a:t>
            </a:r>
            <a:r>
              <a:rPr lang="ja-JP" altLang="en-US" sz="1600" b="1" dirty="0" smtClean="0">
                <a:solidFill>
                  <a:schemeClr val="tx1"/>
                </a:solidFill>
                <a:latin typeface="メイリオ" pitchFamily="50" charset="-128"/>
                <a:ea typeface="メイリオ" pitchFamily="50" charset="-128"/>
                <a:cs typeface="メイリオ" pitchFamily="50" charset="-128"/>
              </a:rPr>
              <a:t>例</a:t>
            </a:r>
            <a:r>
              <a:rPr lang="en-US" altLang="ja-JP" sz="1600" b="1" dirty="0" smtClean="0">
                <a:solidFill>
                  <a:schemeClr val="tx1"/>
                </a:solidFill>
                <a:latin typeface="メイリオ" pitchFamily="50" charset="-128"/>
                <a:ea typeface="メイリオ" pitchFamily="50" charset="-128"/>
                <a:cs typeface="メイリオ" pitchFamily="50" charset="-128"/>
              </a:rPr>
              <a:t>】</a:t>
            </a:r>
            <a:r>
              <a:rPr lang="en-US" altLang="ja-JP" sz="1200" dirty="0" smtClean="0">
                <a:solidFill>
                  <a:schemeClr val="tx1"/>
                </a:solidFill>
                <a:latin typeface="メイリオ" pitchFamily="50" charset="-128"/>
                <a:ea typeface="メイリオ" pitchFamily="50" charset="-128"/>
                <a:cs typeface="メイリオ" pitchFamily="50" charset="-128"/>
              </a:rPr>
              <a:t>H26.10</a:t>
            </a:r>
            <a:r>
              <a:rPr lang="ja-JP" altLang="en-US" sz="1200" dirty="0" smtClean="0">
                <a:solidFill>
                  <a:schemeClr val="tx1"/>
                </a:solidFill>
                <a:latin typeface="メイリオ" pitchFamily="50" charset="-128"/>
                <a:ea typeface="メイリオ" pitchFamily="50" charset="-128"/>
                <a:cs typeface="メイリオ" pitchFamily="50" charset="-128"/>
              </a:rPr>
              <a:t>に通所介護及び予防通所介護の指定</a:t>
            </a:r>
            <a:r>
              <a:rPr lang="en-US" altLang="ja-JP" sz="1200" dirty="0" smtClean="0">
                <a:solidFill>
                  <a:schemeClr val="tx1"/>
                </a:solidFill>
                <a:latin typeface="メイリオ" pitchFamily="50" charset="-128"/>
                <a:ea typeface="メイリオ" pitchFamily="50" charset="-128"/>
                <a:cs typeface="メイリオ" pitchFamily="50" charset="-128"/>
              </a:rPr>
              <a:t>(</a:t>
            </a:r>
            <a:r>
              <a:rPr lang="ja-JP" altLang="en-US" sz="1200" dirty="0" smtClean="0">
                <a:solidFill>
                  <a:schemeClr val="tx1"/>
                </a:solidFill>
                <a:latin typeface="メイリオ" pitchFamily="50" charset="-128"/>
                <a:ea typeface="メイリオ" pitchFamily="50" charset="-128"/>
                <a:cs typeface="メイリオ" pitchFamily="50" charset="-128"/>
              </a:rPr>
              <a:t>道</a:t>
            </a:r>
            <a:r>
              <a:rPr lang="en-US" altLang="ja-JP" sz="1200" dirty="0" smtClean="0">
                <a:solidFill>
                  <a:schemeClr val="tx1"/>
                </a:solidFill>
                <a:latin typeface="メイリオ" pitchFamily="50" charset="-128"/>
                <a:ea typeface="メイリオ" pitchFamily="50" charset="-128"/>
                <a:cs typeface="メイリオ" pitchFamily="50" charset="-128"/>
              </a:rPr>
              <a:t>)</a:t>
            </a:r>
            <a:r>
              <a:rPr lang="ja-JP" altLang="en-US" sz="1200" dirty="0" smtClean="0">
                <a:solidFill>
                  <a:schemeClr val="tx1"/>
                </a:solidFill>
                <a:latin typeface="メイリオ" pitchFamily="50" charset="-128"/>
                <a:ea typeface="メイリオ" pitchFamily="50" charset="-128"/>
                <a:cs typeface="メイリオ" pitchFamily="50" charset="-128"/>
              </a:rPr>
              <a:t>を受けている場合</a:t>
            </a:r>
            <a:endParaRPr lang="en-US" altLang="ja-JP" sz="1200" dirty="0">
              <a:solidFill>
                <a:schemeClr val="tx1"/>
              </a:solidFill>
              <a:latin typeface="メイリオ" pitchFamily="50" charset="-128"/>
              <a:ea typeface="メイリオ" pitchFamily="50" charset="-128"/>
              <a:cs typeface="メイリオ" pitchFamily="50" charset="-128"/>
            </a:endParaRPr>
          </a:p>
        </p:txBody>
      </p:sp>
      <p:sp>
        <p:nvSpPr>
          <p:cNvPr id="34" name="角丸四角形 33"/>
          <p:cNvSpPr/>
          <p:nvPr/>
        </p:nvSpPr>
        <p:spPr>
          <a:xfrm>
            <a:off x="2411760" y="4437112"/>
            <a:ext cx="576064"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29.4</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35" name="右矢印 34"/>
          <p:cNvSpPr/>
          <p:nvPr/>
        </p:nvSpPr>
        <p:spPr>
          <a:xfrm>
            <a:off x="575556" y="5085184"/>
            <a:ext cx="2916323" cy="360040"/>
          </a:xfrm>
          <a:prstGeom prst="rightArrow">
            <a:avLst>
              <a:gd name="adj1" fmla="val 50000"/>
              <a:gd name="adj2" fmla="val 24133"/>
            </a:avLst>
          </a:prstGeom>
        </p:spPr>
        <p:style>
          <a:lnRef idx="1">
            <a:schemeClr val="accent3"/>
          </a:lnRef>
          <a:fillRef idx="3">
            <a:schemeClr val="accent3"/>
          </a:fillRef>
          <a:effectRef idx="2">
            <a:schemeClr val="accent3"/>
          </a:effectRef>
          <a:fontRef idx="minor">
            <a:schemeClr val="lt1"/>
          </a:fontRef>
        </p:style>
        <p:txBody>
          <a:bodyPr rtlCol="0" anchor="ctr"/>
          <a:lstStyle/>
          <a:p>
            <a:r>
              <a:rPr kumimoji="1" lang="ja-JP" altLang="en-US" sz="1100" dirty="0" smtClean="0">
                <a:solidFill>
                  <a:schemeClr val="tx1"/>
                </a:solidFill>
                <a:latin typeface="メイリオ" pitchFamily="50" charset="-128"/>
                <a:ea typeface="メイリオ" pitchFamily="50" charset="-128"/>
                <a:cs typeface="メイリオ" pitchFamily="50" charset="-128"/>
              </a:rPr>
              <a:t>予防通所介護（道指定）</a:t>
            </a:r>
            <a:r>
              <a:rPr kumimoji="1" lang="en-US" altLang="ja-JP" sz="1100" dirty="0" smtClean="0">
                <a:solidFill>
                  <a:schemeClr val="tx1"/>
                </a:solidFill>
                <a:latin typeface="メイリオ" pitchFamily="50" charset="-128"/>
                <a:ea typeface="メイリオ" pitchFamily="50" charset="-128"/>
                <a:cs typeface="メイリオ" pitchFamily="50" charset="-128"/>
              </a:rPr>
              <a:t>30.3.31</a:t>
            </a:r>
            <a:r>
              <a:rPr kumimoji="1" lang="ja-JP" altLang="en-US" sz="1100" dirty="0" smtClean="0">
                <a:solidFill>
                  <a:schemeClr val="tx1"/>
                </a:solidFill>
                <a:latin typeface="メイリオ" pitchFamily="50" charset="-128"/>
                <a:ea typeface="メイリオ" pitchFamily="50" charset="-128"/>
                <a:cs typeface="メイリオ" pitchFamily="50" charset="-128"/>
              </a:rPr>
              <a:t>まで</a:t>
            </a:r>
            <a:endParaRPr kumimoji="1" lang="ja-JP" altLang="en-US" sz="1100" dirty="0">
              <a:solidFill>
                <a:schemeClr val="tx1"/>
              </a:solidFill>
              <a:latin typeface="メイリオ" pitchFamily="50" charset="-128"/>
              <a:ea typeface="メイリオ" pitchFamily="50" charset="-128"/>
              <a:cs typeface="メイリオ" pitchFamily="50" charset="-128"/>
            </a:endParaRPr>
          </a:p>
        </p:txBody>
      </p:sp>
      <p:sp>
        <p:nvSpPr>
          <p:cNvPr id="36" name="角丸四角形 35"/>
          <p:cNvSpPr/>
          <p:nvPr/>
        </p:nvSpPr>
        <p:spPr>
          <a:xfrm>
            <a:off x="539552" y="5373216"/>
            <a:ext cx="7848872" cy="279648"/>
          </a:xfrm>
          <a:prstGeom prst="roundRect">
            <a:avLst>
              <a:gd name="adj" fmla="val 0"/>
            </a:avLst>
          </a:prstGeom>
          <a:noFill/>
          <a:ln w="9525">
            <a:noFill/>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en-US" altLang="ja-JP" sz="1100" dirty="0" smtClean="0">
                <a:solidFill>
                  <a:schemeClr val="tx1"/>
                </a:solidFill>
                <a:latin typeface="メイリオ" pitchFamily="50" charset="-128"/>
                <a:ea typeface="メイリオ" pitchFamily="50" charset="-128"/>
                <a:cs typeface="メイリオ" pitchFamily="50" charset="-128"/>
              </a:rPr>
              <a:t>※</a:t>
            </a:r>
            <a:r>
              <a:rPr lang="ja-JP" altLang="en-US" sz="1100" dirty="0" smtClean="0">
                <a:solidFill>
                  <a:schemeClr val="tx1"/>
                </a:solidFill>
                <a:latin typeface="メイリオ" pitchFamily="50" charset="-128"/>
                <a:ea typeface="メイリオ" pitchFamily="50" charset="-128"/>
                <a:cs typeface="メイリオ" pitchFamily="50" charset="-128"/>
              </a:rPr>
              <a:t>予防通所介護の指定を受けた時の満了日が</a:t>
            </a:r>
            <a:r>
              <a:rPr lang="en-US" altLang="ja-JP" sz="1100" dirty="0" smtClean="0">
                <a:solidFill>
                  <a:schemeClr val="tx1"/>
                </a:solidFill>
                <a:latin typeface="メイリオ" pitchFamily="50" charset="-128"/>
                <a:ea typeface="メイリオ" pitchFamily="50" charset="-128"/>
                <a:cs typeface="メイリオ" pitchFamily="50" charset="-128"/>
              </a:rPr>
              <a:t>30.4.1</a:t>
            </a:r>
            <a:r>
              <a:rPr lang="ja-JP" altLang="en-US" sz="1100" dirty="0" smtClean="0">
                <a:solidFill>
                  <a:schemeClr val="tx1"/>
                </a:solidFill>
                <a:latin typeface="メイリオ" pitchFamily="50" charset="-128"/>
                <a:ea typeface="メイリオ" pitchFamily="50" charset="-128"/>
                <a:cs typeface="メイリオ" pitchFamily="50" charset="-128"/>
              </a:rPr>
              <a:t>以降であっても、</a:t>
            </a:r>
            <a:r>
              <a:rPr lang="en-US" altLang="ja-JP" sz="1100" dirty="0" smtClean="0">
                <a:solidFill>
                  <a:schemeClr val="tx1"/>
                </a:solidFill>
                <a:latin typeface="メイリオ" pitchFamily="50" charset="-128"/>
                <a:ea typeface="メイリオ" pitchFamily="50" charset="-128"/>
                <a:cs typeface="メイリオ" pitchFamily="50" charset="-128"/>
              </a:rPr>
              <a:t>30.4.1</a:t>
            </a:r>
            <a:r>
              <a:rPr lang="ja-JP" altLang="en-US" sz="1100" dirty="0" smtClean="0">
                <a:solidFill>
                  <a:schemeClr val="tx1"/>
                </a:solidFill>
                <a:latin typeface="メイリオ" pitchFamily="50" charset="-128"/>
                <a:ea typeface="メイリオ" pitchFamily="50" charset="-128"/>
                <a:cs typeface="メイリオ" pitchFamily="50" charset="-128"/>
              </a:rPr>
              <a:t>以降は自動的に廃止となります。</a:t>
            </a:r>
            <a:endParaRPr lang="en-US" altLang="ja-JP" sz="1100" dirty="0">
              <a:solidFill>
                <a:schemeClr val="tx1"/>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8294531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0" y="-27384"/>
            <a:ext cx="9144000" cy="792088"/>
          </a:xfrm>
          <a:prstGeom prst="roundRect">
            <a:avLst>
              <a:gd name="adj" fmla="val 0"/>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spcAft>
                <a:spcPts val="0"/>
              </a:spcAft>
            </a:pPr>
            <a:r>
              <a:rPr lang="ja-JP" altLang="en-US" sz="2400" b="1" kern="100" dirty="0" smtClean="0">
                <a:latin typeface="メイリオ" pitchFamily="50" charset="-128"/>
                <a:ea typeface="メイリオ" pitchFamily="50" charset="-128"/>
                <a:cs typeface="メイリオ" pitchFamily="50" charset="-128"/>
              </a:rPr>
              <a:t>サービスコード</a:t>
            </a:r>
            <a:endParaRPr lang="ja-JP" sz="2400" b="1" kern="100" dirty="0">
              <a:latin typeface="メイリオ" pitchFamily="50" charset="-128"/>
              <a:ea typeface="メイリオ" pitchFamily="50" charset="-128"/>
              <a:cs typeface="メイリオ"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3537193350"/>
              </p:ext>
            </p:extLst>
          </p:nvPr>
        </p:nvGraphicFramePr>
        <p:xfrm>
          <a:off x="315144" y="1182484"/>
          <a:ext cx="8496944" cy="4910812"/>
        </p:xfrm>
        <a:graphic>
          <a:graphicData uri="http://schemas.openxmlformats.org/drawingml/2006/table">
            <a:tbl>
              <a:tblPr firstRow="1" bandRow="1">
                <a:tableStyleId>{5940675A-B579-460E-94D1-54222C63F5DA}</a:tableStyleId>
              </a:tblPr>
              <a:tblGrid>
                <a:gridCol w="504056"/>
                <a:gridCol w="3528392"/>
                <a:gridCol w="792088"/>
                <a:gridCol w="864096"/>
                <a:gridCol w="2808312"/>
              </a:tblGrid>
              <a:tr h="714265">
                <a:tc gridSpan="2">
                  <a:txBody>
                    <a:bodyPr/>
                    <a:lstStyle/>
                    <a:p>
                      <a:pPr algn="ctr"/>
                      <a:endParaRPr kumimoji="1" lang="ja-JP" altLang="en-US" sz="14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hMerge="1">
                  <a:txBody>
                    <a:bodyPr/>
                    <a:lstStyle/>
                    <a:p>
                      <a:pPr algn="ctr"/>
                      <a:endParaRPr kumimoji="1" lang="ja-JP" altLang="en-US" sz="1400" dirty="0">
                        <a:latin typeface="メイリオ" pitchFamily="50" charset="-128"/>
                        <a:ea typeface="メイリオ" pitchFamily="50" charset="-128"/>
                        <a:cs typeface="メイリオ" pitchFamily="50" charset="-128"/>
                      </a:endParaRPr>
                    </a:p>
                  </a:txBody>
                  <a:tcPr anchor="ctr"/>
                </a:tc>
                <a:tc>
                  <a:txBody>
                    <a:bodyPr/>
                    <a:lstStyle/>
                    <a:p>
                      <a:pPr algn="ctr"/>
                      <a:r>
                        <a:rPr kumimoji="1" lang="ja-JP" altLang="en-US" sz="1400" dirty="0" smtClean="0">
                          <a:latin typeface="メイリオ" pitchFamily="50" charset="-128"/>
                          <a:ea typeface="メイリオ" pitchFamily="50" charset="-128"/>
                          <a:cs typeface="メイリオ" pitchFamily="50" charset="-128"/>
                        </a:rPr>
                        <a:t>申  請</a:t>
                      </a:r>
                      <a:endParaRPr kumimoji="1" lang="en-US" altLang="ja-JP" sz="1400" dirty="0" smtClean="0">
                        <a:latin typeface="メイリオ" pitchFamily="50" charset="-128"/>
                        <a:ea typeface="メイリオ" pitchFamily="50" charset="-128"/>
                        <a:cs typeface="メイリオ" pitchFamily="50" charset="-128"/>
                      </a:endParaRPr>
                    </a:p>
                    <a:p>
                      <a:pPr algn="ctr"/>
                      <a:r>
                        <a:rPr kumimoji="1" lang="ja-JP" altLang="en-US" sz="1400" dirty="0" smtClean="0">
                          <a:latin typeface="メイリオ" pitchFamily="50" charset="-128"/>
                          <a:ea typeface="メイリオ" pitchFamily="50" charset="-128"/>
                          <a:cs typeface="メイリオ" pitchFamily="50" charset="-128"/>
                        </a:rPr>
                        <a:t>・</a:t>
                      </a:r>
                      <a:endParaRPr kumimoji="1" lang="en-US" altLang="ja-JP" sz="1400" dirty="0" smtClean="0">
                        <a:latin typeface="メイリオ" pitchFamily="50" charset="-128"/>
                        <a:ea typeface="メイリオ" pitchFamily="50" charset="-128"/>
                        <a:cs typeface="メイリオ" pitchFamily="50" charset="-128"/>
                      </a:endParaRPr>
                    </a:p>
                    <a:p>
                      <a:pPr algn="ctr"/>
                      <a:r>
                        <a:rPr kumimoji="1" lang="ja-JP" altLang="en-US" sz="1400" dirty="0" smtClean="0">
                          <a:latin typeface="メイリオ" pitchFamily="50" charset="-128"/>
                          <a:ea typeface="メイリオ" pitchFamily="50" charset="-128"/>
                          <a:cs typeface="メイリオ" pitchFamily="50" charset="-128"/>
                        </a:rPr>
                        <a:t>届  出</a:t>
                      </a:r>
                      <a:endParaRPr kumimoji="1" lang="ja-JP" altLang="en-US" sz="14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algn="ctr"/>
                      <a:r>
                        <a:rPr kumimoji="1" lang="ja-JP" altLang="en-US" sz="1200" dirty="0" smtClean="0">
                          <a:latin typeface="メイリオ" pitchFamily="50" charset="-128"/>
                          <a:ea typeface="メイリオ" pitchFamily="50" charset="-128"/>
                          <a:cs typeface="メイリオ" pitchFamily="50" charset="-128"/>
                        </a:rPr>
                        <a:t>サービスコ  </a:t>
                      </a:r>
                      <a:r>
                        <a:rPr kumimoji="1" lang="ja-JP" altLang="en-US" sz="1200" dirty="0" err="1" smtClean="0">
                          <a:latin typeface="メイリオ" pitchFamily="50" charset="-128"/>
                          <a:ea typeface="メイリオ" pitchFamily="50" charset="-128"/>
                          <a:cs typeface="メイリオ" pitchFamily="50" charset="-128"/>
                        </a:rPr>
                        <a:t>ー</a:t>
                      </a:r>
                      <a:r>
                        <a:rPr kumimoji="1" lang="ja-JP" altLang="en-US" sz="1200" dirty="0" smtClean="0">
                          <a:latin typeface="メイリオ" pitchFamily="50" charset="-128"/>
                          <a:ea typeface="メイリオ" pitchFamily="50" charset="-128"/>
                          <a:cs typeface="メイリオ" pitchFamily="50" charset="-128"/>
                        </a:rPr>
                        <a:t> ド</a:t>
                      </a:r>
                      <a:endParaRPr kumimoji="1" lang="en-US" altLang="ja-JP" sz="1200" dirty="0" smtClean="0">
                        <a:latin typeface="メイリオ" pitchFamily="50" charset="-128"/>
                        <a:ea typeface="メイリオ" pitchFamily="50" charset="-128"/>
                        <a:cs typeface="メイリオ" pitchFamily="50" charset="-128"/>
                      </a:endParaRPr>
                    </a:p>
                    <a:p>
                      <a:pPr algn="ctr"/>
                      <a:r>
                        <a:rPr kumimoji="1" lang="ja-JP" altLang="en-US" sz="1400" dirty="0" smtClean="0">
                          <a:latin typeface="メイリオ" pitchFamily="50" charset="-128"/>
                          <a:ea typeface="メイリオ" pitchFamily="50" charset="-128"/>
                          <a:cs typeface="メイリオ" pitchFamily="50" charset="-128"/>
                        </a:rPr>
                        <a:t>種 　類</a:t>
                      </a:r>
                      <a:endParaRPr kumimoji="1" lang="ja-JP" altLang="en-US" sz="14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algn="ctr"/>
                      <a:r>
                        <a:rPr kumimoji="1" lang="ja-JP" altLang="en-US" sz="1400" dirty="0" smtClean="0">
                          <a:latin typeface="メイリオ" pitchFamily="50" charset="-128"/>
                          <a:ea typeface="メイリオ" pitchFamily="50" charset="-128"/>
                          <a:cs typeface="メイリオ" pitchFamily="50" charset="-128"/>
                        </a:rPr>
                        <a:t>指定有効期間</a:t>
                      </a:r>
                      <a:endParaRPr kumimoji="1" lang="ja-JP" altLang="en-US" sz="14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r>
              <a:tr h="626606">
                <a:tc rowSpan="3">
                  <a:txBody>
                    <a:bodyPr/>
                    <a:lstStyle/>
                    <a:p>
                      <a:pPr algn="ctr"/>
                      <a:r>
                        <a:rPr kumimoji="1" lang="ja-JP" altLang="en-US" sz="1400" dirty="0" smtClean="0">
                          <a:latin typeface="メイリオ" pitchFamily="50" charset="-128"/>
                          <a:ea typeface="メイリオ" pitchFamily="50" charset="-128"/>
                          <a:cs typeface="メイリオ" pitchFamily="50" charset="-128"/>
                        </a:rPr>
                        <a:t>訪問介護相当サービス</a:t>
                      </a:r>
                      <a:endParaRPr kumimoji="1" lang="ja-JP" altLang="en-US" sz="1400" dirty="0">
                        <a:latin typeface="メイリオ" pitchFamily="50" charset="-128"/>
                        <a:ea typeface="メイリオ" pitchFamily="50" charset="-128"/>
                        <a:cs typeface="メイリオ" pitchFamily="50" charset="-128"/>
                      </a:endParaRPr>
                    </a:p>
                  </a:txBody>
                  <a:tcPr vert="eaVert" anchor="ctr">
                    <a:noFill/>
                  </a:tcPr>
                </a:tc>
                <a:tc>
                  <a:txBody>
                    <a:bodyPr/>
                    <a:lstStyle/>
                    <a:p>
                      <a:pPr algn="l"/>
                      <a:r>
                        <a:rPr kumimoji="1" lang="en-US" altLang="ja-JP" sz="1400" dirty="0" smtClean="0">
                          <a:latin typeface="メイリオ" pitchFamily="50" charset="-128"/>
                          <a:ea typeface="メイリオ" pitchFamily="50" charset="-128"/>
                          <a:cs typeface="メイリオ" pitchFamily="50" charset="-128"/>
                        </a:rPr>
                        <a:t>27</a:t>
                      </a:r>
                      <a:r>
                        <a:rPr kumimoji="1" lang="ja-JP" altLang="en-US" sz="1400" dirty="0" smtClean="0">
                          <a:latin typeface="メイリオ" pitchFamily="50" charset="-128"/>
                          <a:ea typeface="メイリオ" pitchFamily="50" charset="-128"/>
                          <a:cs typeface="メイリオ" pitchFamily="50" charset="-128"/>
                        </a:rPr>
                        <a:t>年</a:t>
                      </a:r>
                      <a:r>
                        <a:rPr kumimoji="1" lang="en-US" altLang="ja-JP" sz="1400" dirty="0" smtClean="0">
                          <a:latin typeface="メイリオ" pitchFamily="50" charset="-128"/>
                          <a:ea typeface="メイリオ" pitchFamily="50" charset="-128"/>
                          <a:cs typeface="メイリオ" pitchFamily="50" charset="-128"/>
                        </a:rPr>
                        <a:t>3</a:t>
                      </a:r>
                      <a:r>
                        <a:rPr kumimoji="1" lang="ja-JP" altLang="en-US" sz="1400" dirty="0" smtClean="0">
                          <a:latin typeface="メイリオ" pitchFamily="50" charset="-128"/>
                          <a:ea typeface="メイリオ" pitchFamily="50" charset="-128"/>
                          <a:cs typeface="メイリオ" pitchFamily="50" charset="-128"/>
                        </a:rPr>
                        <a:t>月</a:t>
                      </a:r>
                      <a:r>
                        <a:rPr kumimoji="1" lang="en-US" altLang="ja-JP" sz="1400" dirty="0" smtClean="0">
                          <a:latin typeface="メイリオ" pitchFamily="50" charset="-128"/>
                          <a:ea typeface="メイリオ" pitchFamily="50" charset="-128"/>
                          <a:cs typeface="メイリオ" pitchFamily="50" charset="-128"/>
                        </a:rPr>
                        <a:t>31</a:t>
                      </a:r>
                      <a:r>
                        <a:rPr kumimoji="1" lang="ja-JP" altLang="en-US" sz="1400" dirty="0" smtClean="0">
                          <a:latin typeface="メイリオ" pitchFamily="50" charset="-128"/>
                          <a:ea typeface="メイリオ" pitchFamily="50" charset="-128"/>
                          <a:cs typeface="メイリオ" pitchFamily="50" charset="-128"/>
                        </a:rPr>
                        <a:t>日までに介護予防訪問介護の指定を受けた事業者（みなし事業者）</a:t>
                      </a:r>
                      <a:endParaRPr kumimoji="1" lang="ja-JP" altLang="en-US" sz="1400" dirty="0">
                        <a:latin typeface="メイリオ" pitchFamily="50" charset="-128"/>
                        <a:ea typeface="メイリオ" pitchFamily="50" charset="-128"/>
                        <a:cs typeface="メイリオ" pitchFamily="50" charset="-128"/>
                      </a:endParaRPr>
                    </a:p>
                  </a:txBody>
                  <a:tcPr anchor="ctr"/>
                </a:tc>
                <a:tc>
                  <a:txBody>
                    <a:bodyPr/>
                    <a:lstStyle/>
                    <a:p>
                      <a:pPr algn="ctr"/>
                      <a:r>
                        <a:rPr kumimoji="1" lang="ja-JP" altLang="en-US" sz="1400" dirty="0" smtClean="0">
                          <a:latin typeface="メイリオ" pitchFamily="50" charset="-128"/>
                          <a:ea typeface="メイリオ" pitchFamily="50" charset="-128"/>
                          <a:cs typeface="メイリオ" pitchFamily="50" charset="-128"/>
                        </a:rPr>
                        <a:t>不要</a:t>
                      </a:r>
                      <a:endParaRPr kumimoji="1" lang="ja-JP" altLang="en-US" sz="1400" dirty="0">
                        <a:latin typeface="メイリオ" pitchFamily="50" charset="-128"/>
                        <a:ea typeface="メイリオ" pitchFamily="50" charset="-128"/>
                        <a:cs typeface="メイリオ" pitchFamily="50" charset="-128"/>
                      </a:endParaRPr>
                    </a:p>
                  </a:txBody>
                  <a:tcPr anchor="ctr"/>
                </a:tc>
                <a:tc>
                  <a:txBody>
                    <a:bodyPr/>
                    <a:lstStyle/>
                    <a:p>
                      <a:pPr algn="ctr"/>
                      <a:r>
                        <a:rPr kumimoji="1" lang="ja-JP" altLang="en-US" sz="1600" b="1" dirty="0" smtClean="0">
                          <a:latin typeface="メイリオ" pitchFamily="50" charset="-128"/>
                          <a:ea typeface="メイリオ" pitchFamily="50" charset="-128"/>
                          <a:cs typeface="メイリオ" pitchFamily="50" charset="-128"/>
                        </a:rPr>
                        <a:t>Ａ１</a:t>
                      </a:r>
                      <a:endParaRPr kumimoji="1" lang="ja-JP" altLang="en-US" sz="1600" b="1" dirty="0">
                        <a:latin typeface="メイリオ" pitchFamily="50" charset="-128"/>
                        <a:ea typeface="メイリオ" pitchFamily="50" charset="-128"/>
                        <a:cs typeface="メイリオ" pitchFamily="50" charset="-128"/>
                      </a:endParaRPr>
                    </a:p>
                  </a:txBody>
                  <a:tcPr anchor="ctr">
                    <a:noFill/>
                  </a:tcPr>
                </a:tc>
                <a:tc>
                  <a:txBody>
                    <a:bodyPr/>
                    <a:lstStyle/>
                    <a:p>
                      <a:pPr algn="l"/>
                      <a:r>
                        <a:rPr kumimoji="1" lang="ja-JP" altLang="en-US" sz="1400" dirty="0" smtClean="0">
                          <a:latin typeface="メイリオ" pitchFamily="50" charset="-128"/>
                          <a:ea typeface="メイリオ" pitchFamily="50" charset="-128"/>
                          <a:cs typeface="メイリオ" pitchFamily="50" charset="-128"/>
                        </a:rPr>
                        <a:t>みなし指定期間は</a:t>
                      </a:r>
                      <a:r>
                        <a:rPr kumimoji="1" lang="en-US" altLang="ja-JP" sz="1400" dirty="0" smtClean="0">
                          <a:latin typeface="メイリオ" pitchFamily="50" charset="-128"/>
                          <a:ea typeface="メイリオ" pitchFamily="50" charset="-128"/>
                          <a:cs typeface="メイリオ" pitchFamily="50" charset="-128"/>
                        </a:rPr>
                        <a:t>H30.3.31</a:t>
                      </a:r>
                    </a:p>
                    <a:p>
                      <a:pPr algn="l"/>
                      <a:r>
                        <a:rPr kumimoji="1" lang="en-US" altLang="ja-JP" sz="1400" dirty="0" smtClean="0">
                          <a:latin typeface="メイリオ" pitchFamily="50" charset="-128"/>
                          <a:ea typeface="メイリオ" pitchFamily="50" charset="-128"/>
                          <a:cs typeface="メイリオ" pitchFamily="50" charset="-128"/>
                        </a:rPr>
                        <a:t>※H30.4</a:t>
                      </a:r>
                      <a:r>
                        <a:rPr kumimoji="1" lang="ja-JP" altLang="en-US" sz="1400" dirty="0" smtClean="0">
                          <a:latin typeface="メイリオ" pitchFamily="50" charset="-128"/>
                          <a:ea typeface="メイリオ" pitchFamily="50" charset="-128"/>
                          <a:cs typeface="メイリオ" pitchFamily="50" charset="-128"/>
                        </a:rPr>
                        <a:t>は町に更新手続必要</a:t>
                      </a:r>
                      <a:endParaRPr kumimoji="1" lang="ja-JP" altLang="en-US" sz="1400" dirty="0">
                        <a:latin typeface="メイリオ" pitchFamily="50" charset="-128"/>
                        <a:ea typeface="メイリオ" pitchFamily="50" charset="-128"/>
                        <a:cs typeface="メイリオ" pitchFamily="50" charset="-128"/>
                      </a:endParaRPr>
                    </a:p>
                  </a:txBody>
                  <a:tcPr anchor="ctr"/>
                </a:tc>
              </a:tr>
              <a:tr h="714265">
                <a:tc vMerge="1">
                  <a:txBody>
                    <a:bodyPr/>
                    <a:lstStyle/>
                    <a:p>
                      <a:pPr algn="l"/>
                      <a:endParaRPr kumimoji="1" lang="ja-JP" altLang="en-US" sz="1400" dirty="0">
                        <a:latin typeface="メイリオ" pitchFamily="50" charset="-128"/>
                        <a:ea typeface="メイリオ" pitchFamily="50" charset="-128"/>
                        <a:cs typeface="メイリオ" pitchFamily="50" charset="-128"/>
                      </a:endParaRPr>
                    </a:p>
                  </a:txBody>
                  <a:tcPr anchor="ctr"/>
                </a:tc>
                <a:tc>
                  <a:txBody>
                    <a:bodyPr/>
                    <a:lstStyle/>
                    <a:p>
                      <a:pPr algn="l"/>
                      <a:r>
                        <a:rPr kumimoji="1" lang="en-US" altLang="ja-JP" sz="1400" dirty="0" smtClean="0">
                          <a:latin typeface="メイリオ" pitchFamily="50" charset="-128"/>
                          <a:ea typeface="メイリオ" pitchFamily="50" charset="-128"/>
                          <a:cs typeface="メイリオ" pitchFamily="50" charset="-128"/>
                        </a:rPr>
                        <a:t>27</a:t>
                      </a:r>
                      <a:r>
                        <a:rPr kumimoji="1" lang="ja-JP" altLang="en-US" sz="1400" dirty="0" smtClean="0">
                          <a:latin typeface="メイリオ" pitchFamily="50" charset="-128"/>
                          <a:ea typeface="メイリオ" pitchFamily="50" charset="-128"/>
                          <a:cs typeface="メイリオ" pitchFamily="50" charset="-128"/>
                        </a:rPr>
                        <a:t>年</a:t>
                      </a:r>
                      <a:r>
                        <a:rPr kumimoji="1" lang="en-US" altLang="ja-JP" sz="1400" dirty="0" smtClean="0">
                          <a:latin typeface="メイリオ" pitchFamily="50" charset="-128"/>
                          <a:ea typeface="メイリオ" pitchFamily="50" charset="-128"/>
                          <a:cs typeface="メイリオ" pitchFamily="50" charset="-128"/>
                        </a:rPr>
                        <a:t>4</a:t>
                      </a:r>
                      <a:r>
                        <a:rPr kumimoji="1" lang="ja-JP" altLang="en-US" sz="1400" dirty="0" smtClean="0">
                          <a:latin typeface="メイリオ" pitchFamily="50" charset="-128"/>
                          <a:ea typeface="メイリオ" pitchFamily="50" charset="-128"/>
                          <a:cs typeface="メイリオ" pitchFamily="50" charset="-128"/>
                        </a:rPr>
                        <a:t>月</a:t>
                      </a:r>
                      <a:r>
                        <a:rPr kumimoji="1" lang="en-US" altLang="ja-JP" sz="1400" dirty="0" smtClean="0">
                          <a:latin typeface="メイリオ" pitchFamily="50" charset="-128"/>
                          <a:ea typeface="メイリオ" pitchFamily="50" charset="-128"/>
                          <a:cs typeface="メイリオ" pitchFamily="50" charset="-128"/>
                        </a:rPr>
                        <a:t>1</a:t>
                      </a:r>
                      <a:r>
                        <a:rPr kumimoji="1" lang="ja-JP" altLang="en-US" sz="1400" dirty="0" smtClean="0">
                          <a:latin typeface="メイリオ" pitchFamily="50" charset="-128"/>
                          <a:ea typeface="メイリオ" pitchFamily="50" charset="-128"/>
                          <a:cs typeface="メイリオ" pitchFamily="50" charset="-128"/>
                        </a:rPr>
                        <a:t>日から</a:t>
                      </a:r>
                      <a:r>
                        <a:rPr kumimoji="1" lang="en-US" altLang="ja-JP" sz="1400" dirty="0" smtClean="0">
                          <a:latin typeface="メイリオ" pitchFamily="50" charset="-128"/>
                          <a:ea typeface="メイリオ" pitchFamily="50" charset="-128"/>
                          <a:cs typeface="メイリオ" pitchFamily="50" charset="-128"/>
                        </a:rPr>
                        <a:t>29</a:t>
                      </a:r>
                      <a:r>
                        <a:rPr kumimoji="1" lang="ja-JP" altLang="en-US" sz="1400" dirty="0" smtClean="0">
                          <a:latin typeface="メイリオ" pitchFamily="50" charset="-128"/>
                          <a:ea typeface="メイリオ" pitchFamily="50" charset="-128"/>
                          <a:cs typeface="メイリオ" pitchFamily="50" charset="-128"/>
                        </a:rPr>
                        <a:t>年</a:t>
                      </a:r>
                      <a:r>
                        <a:rPr kumimoji="1" lang="en-US" altLang="ja-JP" sz="1400" dirty="0" smtClean="0">
                          <a:latin typeface="メイリオ" pitchFamily="50" charset="-128"/>
                          <a:ea typeface="メイリオ" pitchFamily="50" charset="-128"/>
                          <a:cs typeface="メイリオ" pitchFamily="50" charset="-128"/>
                        </a:rPr>
                        <a:t>3</a:t>
                      </a:r>
                      <a:r>
                        <a:rPr kumimoji="1" lang="ja-JP" altLang="en-US" sz="1400" dirty="0" smtClean="0">
                          <a:latin typeface="メイリオ" pitchFamily="50" charset="-128"/>
                          <a:ea typeface="メイリオ" pitchFamily="50" charset="-128"/>
                          <a:cs typeface="メイリオ" pitchFamily="50" charset="-128"/>
                        </a:rPr>
                        <a:t>月</a:t>
                      </a:r>
                      <a:r>
                        <a:rPr kumimoji="1" lang="en-US" altLang="ja-JP" sz="1400" dirty="0" smtClean="0">
                          <a:latin typeface="メイリオ" pitchFamily="50" charset="-128"/>
                          <a:ea typeface="メイリオ" pitchFamily="50" charset="-128"/>
                          <a:cs typeface="メイリオ" pitchFamily="50" charset="-128"/>
                        </a:rPr>
                        <a:t>31</a:t>
                      </a:r>
                      <a:r>
                        <a:rPr kumimoji="1" lang="ja-JP" altLang="en-US" sz="1400" dirty="0" smtClean="0">
                          <a:latin typeface="メイリオ" pitchFamily="50" charset="-128"/>
                          <a:ea typeface="メイリオ" pitchFamily="50" charset="-128"/>
                          <a:cs typeface="メイリオ" pitchFamily="50" charset="-128"/>
                        </a:rPr>
                        <a:t>日までの間に介護予防訪問介護の指定を受けた事業者</a:t>
                      </a:r>
                      <a:endParaRPr kumimoji="1" lang="ja-JP" altLang="en-US" sz="1400" dirty="0">
                        <a:latin typeface="メイリオ" pitchFamily="50" charset="-128"/>
                        <a:ea typeface="メイリオ" pitchFamily="50" charset="-128"/>
                        <a:cs typeface="メイリオ" pitchFamily="50" charset="-128"/>
                      </a:endParaRPr>
                    </a:p>
                  </a:txBody>
                  <a:tcPr anchor="ctr"/>
                </a:tc>
                <a:tc rowSpan="2">
                  <a:txBody>
                    <a:bodyPr/>
                    <a:lstStyle/>
                    <a:p>
                      <a:pPr algn="ctr"/>
                      <a:r>
                        <a:rPr kumimoji="1" lang="ja-JP" altLang="en-US" sz="1400" dirty="0" smtClean="0">
                          <a:latin typeface="メイリオ" pitchFamily="50" charset="-128"/>
                          <a:ea typeface="メイリオ" pitchFamily="50" charset="-128"/>
                          <a:cs typeface="メイリオ" pitchFamily="50" charset="-128"/>
                        </a:rPr>
                        <a:t>要申請</a:t>
                      </a:r>
                      <a:endParaRPr kumimoji="1" lang="en-US" altLang="ja-JP" sz="1400" dirty="0" smtClean="0">
                        <a:latin typeface="メイリオ" pitchFamily="50" charset="-128"/>
                        <a:ea typeface="メイリオ" pitchFamily="50" charset="-128"/>
                        <a:cs typeface="メイリオ" pitchFamily="50" charset="-128"/>
                      </a:endParaRPr>
                    </a:p>
                    <a:p>
                      <a:pPr algn="ctr"/>
                      <a:r>
                        <a:rPr kumimoji="1" lang="en-US" altLang="ja-JP" sz="1400" b="1" dirty="0" smtClean="0">
                          <a:solidFill>
                            <a:srgbClr val="FF0000"/>
                          </a:solidFill>
                          <a:latin typeface="メイリオ" pitchFamily="50" charset="-128"/>
                          <a:ea typeface="メイリオ" pitchFamily="50" charset="-128"/>
                          <a:cs typeface="メイリオ" pitchFamily="50" charset="-128"/>
                        </a:rPr>
                        <a:t>※</a:t>
                      </a:r>
                      <a:endParaRPr kumimoji="1" lang="ja-JP" altLang="en-US" sz="1400" b="1" dirty="0">
                        <a:solidFill>
                          <a:srgbClr val="FF0000"/>
                        </a:solidFill>
                        <a:latin typeface="メイリオ" pitchFamily="50" charset="-128"/>
                        <a:ea typeface="メイリオ" pitchFamily="50" charset="-128"/>
                        <a:cs typeface="メイリオ" pitchFamily="50" charset="-128"/>
                      </a:endParaRPr>
                    </a:p>
                  </a:txBody>
                  <a:tcPr anchor="ctr"/>
                </a:tc>
                <a:tc rowSpan="2">
                  <a:txBody>
                    <a:bodyPr/>
                    <a:lstStyle/>
                    <a:p>
                      <a:pPr algn="ctr"/>
                      <a:r>
                        <a:rPr kumimoji="1" lang="ja-JP" altLang="en-US" sz="1600" b="1" dirty="0" smtClean="0">
                          <a:solidFill>
                            <a:schemeClr val="tx1"/>
                          </a:solidFill>
                          <a:latin typeface="メイリオ" pitchFamily="50" charset="-128"/>
                          <a:ea typeface="メイリオ" pitchFamily="50" charset="-128"/>
                          <a:cs typeface="メイリオ" pitchFamily="50" charset="-128"/>
                        </a:rPr>
                        <a:t>Ａ２</a:t>
                      </a:r>
                      <a:endParaRPr kumimoji="1" lang="en-US" altLang="ja-JP" sz="1600" b="1" dirty="0" smtClean="0">
                        <a:solidFill>
                          <a:schemeClr val="tx1"/>
                        </a:solidFill>
                        <a:latin typeface="メイリオ" pitchFamily="50" charset="-128"/>
                        <a:ea typeface="メイリオ" pitchFamily="50" charset="-128"/>
                        <a:cs typeface="メイリオ" pitchFamily="50" charset="-128"/>
                      </a:endParaRPr>
                    </a:p>
                  </a:txBody>
                  <a:tcPr anchor="ctr"/>
                </a:tc>
                <a:tc>
                  <a:txBody>
                    <a:bodyPr/>
                    <a:lstStyle/>
                    <a:p>
                      <a:pPr algn="l"/>
                      <a:r>
                        <a:rPr kumimoji="1" lang="ja-JP" altLang="en-US" sz="1400" dirty="0" smtClean="0">
                          <a:latin typeface="メイリオ" pitchFamily="50" charset="-128"/>
                          <a:ea typeface="メイリオ" pitchFamily="50" charset="-128"/>
                          <a:cs typeface="メイリオ" pitchFamily="50" charset="-128"/>
                        </a:rPr>
                        <a:t>指定の有効期間の満了は、</a:t>
                      </a:r>
                      <a:endParaRPr kumimoji="1" lang="en-US" altLang="ja-JP" sz="1400" dirty="0" smtClean="0">
                        <a:latin typeface="メイリオ" pitchFamily="50" charset="-128"/>
                        <a:ea typeface="メイリオ" pitchFamily="50" charset="-128"/>
                        <a:cs typeface="メイリオ" pitchFamily="50" charset="-128"/>
                      </a:endParaRPr>
                    </a:p>
                    <a:p>
                      <a:pPr algn="l"/>
                      <a:r>
                        <a:rPr kumimoji="1" lang="en-US" altLang="ja-JP" sz="1400" dirty="0" smtClean="0">
                          <a:latin typeface="メイリオ" pitchFamily="50" charset="-128"/>
                          <a:ea typeface="メイリオ" pitchFamily="50" charset="-128"/>
                          <a:cs typeface="メイリオ" pitchFamily="50" charset="-128"/>
                        </a:rPr>
                        <a:t>H30.3.31</a:t>
                      </a:r>
                    </a:p>
                    <a:p>
                      <a:pPr algn="l"/>
                      <a:r>
                        <a:rPr kumimoji="1" lang="en-US" altLang="ja-JP" sz="1400" dirty="0" smtClean="0">
                          <a:latin typeface="メイリオ" pitchFamily="50" charset="-128"/>
                          <a:ea typeface="メイリオ" pitchFamily="50" charset="-128"/>
                          <a:cs typeface="メイリオ" pitchFamily="50" charset="-128"/>
                        </a:rPr>
                        <a:t>※H30.4</a:t>
                      </a:r>
                      <a:r>
                        <a:rPr kumimoji="1" lang="ja-JP" altLang="en-US" sz="1400" dirty="0" smtClean="0">
                          <a:latin typeface="メイリオ" pitchFamily="50" charset="-128"/>
                          <a:ea typeface="メイリオ" pitchFamily="50" charset="-128"/>
                          <a:cs typeface="メイリオ" pitchFamily="50" charset="-128"/>
                        </a:rPr>
                        <a:t>は町に更新手続必要</a:t>
                      </a:r>
                      <a:endParaRPr kumimoji="1" lang="en-US" altLang="ja-JP" sz="1400" dirty="0" smtClean="0">
                        <a:latin typeface="メイリオ" pitchFamily="50" charset="-128"/>
                        <a:ea typeface="メイリオ" pitchFamily="50" charset="-128"/>
                        <a:cs typeface="メイリオ" pitchFamily="50" charset="-128"/>
                      </a:endParaRPr>
                    </a:p>
                  </a:txBody>
                  <a:tcPr anchor="ctr"/>
                </a:tc>
              </a:tr>
              <a:tr h="714265">
                <a:tc vMerge="1">
                  <a:txBody>
                    <a:bodyPr/>
                    <a:lstStyle/>
                    <a:p>
                      <a:pPr algn="l"/>
                      <a:endParaRPr kumimoji="1" lang="ja-JP" altLang="en-US" sz="1400" dirty="0">
                        <a:latin typeface="メイリオ" pitchFamily="50" charset="-128"/>
                        <a:ea typeface="メイリオ" pitchFamily="50" charset="-128"/>
                        <a:cs typeface="メイリオ" pitchFamily="50" charset="-128"/>
                      </a:endParaRPr>
                    </a:p>
                  </a:txBody>
                  <a:tcPr anchor="ctr"/>
                </a:tc>
                <a:tc>
                  <a:txBody>
                    <a:bodyPr/>
                    <a:lstStyle/>
                    <a:p>
                      <a:pPr algn="l"/>
                      <a:r>
                        <a:rPr kumimoji="1" lang="en-US" altLang="ja-JP" sz="1400" dirty="0" smtClean="0">
                          <a:latin typeface="メイリオ" pitchFamily="50" charset="-128"/>
                          <a:ea typeface="メイリオ" pitchFamily="50" charset="-128"/>
                          <a:cs typeface="メイリオ" pitchFamily="50" charset="-128"/>
                        </a:rPr>
                        <a:t>29</a:t>
                      </a:r>
                      <a:r>
                        <a:rPr kumimoji="1" lang="ja-JP" altLang="en-US" sz="1400" dirty="0" smtClean="0">
                          <a:latin typeface="メイリオ" pitchFamily="50" charset="-128"/>
                          <a:ea typeface="メイリオ" pitchFamily="50" charset="-128"/>
                          <a:cs typeface="メイリオ" pitchFamily="50" charset="-128"/>
                        </a:rPr>
                        <a:t>年</a:t>
                      </a:r>
                      <a:r>
                        <a:rPr kumimoji="1" lang="en-US" altLang="ja-JP" sz="1400" dirty="0" smtClean="0">
                          <a:latin typeface="メイリオ" pitchFamily="50" charset="-128"/>
                          <a:ea typeface="メイリオ" pitchFamily="50" charset="-128"/>
                          <a:cs typeface="メイリオ" pitchFamily="50" charset="-128"/>
                        </a:rPr>
                        <a:t>4</a:t>
                      </a:r>
                      <a:r>
                        <a:rPr kumimoji="1" lang="ja-JP" altLang="en-US" sz="1400" dirty="0" smtClean="0">
                          <a:latin typeface="メイリオ" pitchFamily="50" charset="-128"/>
                          <a:ea typeface="メイリオ" pitchFamily="50" charset="-128"/>
                          <a:cs typeface="メイリオ" pitchFamily="50" charset="-128"/>
                        </a:rPr>
                        <a:t>月</a:t>
                      </a:r>
                      <a:r>
                        <a:rPr kumimoji="1" lang="en-US" altLang="ja-JP" sz="1400" dirty="0" smtClean="0">
                          <a:latin typeface="メイリオ" pitchFamily="50" charset="-128"/>
                          <a:ea typeface="メイリオ" pitchFamily="50" charset="-128"/>
                          <a:cs typeface="メイリオ" pitchFamily="50" charset="-128"/>
                        </a:rPr>
                        <a:t>1</a:t>
                      </a:r>
                      <a:r>
                        <a:rPr kumimoji="1" lang="ja-JP" altLang="en-US" sz="1400" dirty="0" smtClean="0">
                          <a:latin typeface="メイリオ" pitchFamily="50" charset="-128"/>
                          <a:ea typeface="メイリオ" pitchFamily="50" charset="-128"/>
                          <a:cs typeface="メイリオ" pitchFamily="50" charset="-128"/>
                        </a:rPr>
                        <a:t>日以降に訪問介護の指定を受けた事業者</a:t>
                      </a:r>
                      <a:endParaRPr kumimoji="1" lang="ja-JP" altLang="en-US" sz="1400" dirty="0">
                        <a:latin typeface="メイリオ" pitchFamily="50" charset="-128"/>
                        <a:ea typeface="メイリオ" pitchFamily="50" charset="-128"/>
                        <a:cs typeface="メイリオ" pitchFamily="50" charset="-128"/>
                      </a:endParaRPr>
                    </a:p>
                  </a:txBody>
                  <a:tcPr anchor="ctr"/>
                </a:tc>
                <a:tc vMerge="1">
                  <a:txBody>
                    <a:bodyPr/>
                    <a:lstStyle/>
                    <a:p>
                      <a:pPr algn="ctr"/>
                      <a:endParaRPr kumimoji="1" lang="ja-JP" altLang="en-US" sz="1400" dirty="0">
                        <a:latin typeface="メイリオ" pitchFamily="50" charset="-128"/>
                        <a:ea typeface="メイリオ" pitchFamily="50" charset="-128"/>
                        <a:cs typeface="メイリオ" pitchFamily="50" charset="-128"/>
                      </a:endParaRPr>
                    </a:p>
                  </a:txBody>
                  <a:tcPr anchor="ctr"/>
                </a:tc>
                <a:tc vMerge="1">
                  <a:txBody>
                    <a:bodyPr/>
                    <a:lstStyle/>
                    <a:p>
                      <a:pPr algn="ctr"/>
                      <a:endParaRPr kumimoji="1" lang="ja-JP" altLang="en-US" sz="1400" dirty="0">
                        <a:latin typeface="メイリオ" pitchFamily="50" charset="-128"/>
                        <a:ea typeface="メイリオ" pitchFamily="50" charset="-128"/>
                        <a:cs typeface="メイリオ" pitchFamily="50" charset="-128"/>
                      </a:endParaRPr>
                    </a:p>
                  </a:txBody>
                  <a:tcPr anchor="ctr"/>
                </a:tc>
                <a:tc>
                  <a:txBody>
                    <a:bodyPr/>
                    <a:lstStyle/>
                    <a:p>
                      <a:pPr algn="l"/>
                      <a:r>
                        <a:rPr kumimoji="1" lang="ja-JP" altLang="en-US" sz="1400" dirty="0" smtClean="0">
                          <a:latin typeface="メイリオ" pitchFamily="50" charset="-128"/>
                          <a:ea typeface="メイリオ" pitchFamily="50" charset="-128"/>
                          <a:cs typeface="メイリオ" pitchFamily="50" charset="-128"/>
                        </a:rPr>
                        <a:t>指定の有効期間の満了は、</a:t>
                      </a:r>
                      <a:endParaRPr kumimoji="1" lang="en-US" altLang="ja-JP" sz="1400" dirty="0" smtClean="0">
                        <a:latin typeface="メイリオ" pitchFamily="50" charset="-128"/>
                        <a:ea typeface="メイリオ" pitchFamily="50" charset="-128"/>
                        <a:cs typeface="メイリオ" pitchFamily="50" charset="-128"/>
                      </a:endParaRPr>
                    </a:p>
                    <a:p>
                      <a:pPr algn="l"/>
                      <a:r>
                        <a:rPr kumimoji="1" lang="ja-JP" altLang="en-US" sz="1400" dirty="0" smtClean="0">
                          <a:latin typeface="メイリオ" pitchFamily="50" charset="-128"/>
                          <a:ea typeface="メイリオ" pitchFamily="50" charset="-128"/>
                          <a:cs typeface="メイリオ" pitchFamily="50" charset="-128"/>
                        </a:rPr>
                        <a:t>訪問介護の指定の有効期間の満了日と同日</a:t>
                      </a:r>
                      <a:endParaRPr kumimoji="1" lang="en-US" altLang="ja-JP" sz="1400" dirty="0" smtClean="0">
                        <a:latin typeface="メイリオ" pitchFamily="50" charset="-128"/>
                        <a:ea typeface="メイリオ" pitchFamily="50" charset="-128"/>
                        <a:cs typeface="メイリオ" pitchFamily="50" charset="-128"/>
                      </a:endParaRPr>
                    </a:p>
                  </a:txBody>
                  <a:tcPr anchor="ctr"/>
                </a:tc>
              </a:tr>
              <a:tr h="626606">
                <a:tc rowSpan="3">
                  <a:txBody>
                    <a:bodyPr/>
                    <a:lstStyle/>
                    <a:p>
                      <a:pPr algn="ctr"/>
                      <a:r>
                        <a:rPr kumimoji="1" lang="ja-JP" altLang="en-US" sz="1400" dirty="0" smtClean="0">
                          <a:latin typeface="メイリオ" pitchFamily="50" charset="-128"/>
                          <a:ea typeface="メイリオ" pitchFamily="50" charset="-128"/>
                          <a:cs typeface="メイリオ" pitchFamily="50" charset="-128"/>
                        </a:rPr>
                        <a:t>通所介護相当サービス</a:t>
                      </a:r>
                      <a:endParaRPr kumimoji="1" lang="ja-JP" altLang="en-US" sz="1400" dirty="0">
                        <a:latin typeface="メイリオ" pitchFamily="50" charset="-128"/>
                        <a:ea typeface="メイリオ" pitchFamily="50" charset="-128"/>
                        <a:cs typeface="メイリオ" pitchFamily="50" charset="-128"/>
                      </a:endParaRPr>
                    </a:p>
                  </a:txBody>
                  <a:tcPr vert="eaVert" anchor="ctr">
                    <a:noFill/>
                  </a:tcPr>
                </a:tc>
                <a:tc>
                  <a:txBody>
                    <a:bodyPr/>
                    <a:lstStyle/>
                    <a:p>
                      <a:pPr algn="l"/>
                      <a:r>
                        <a:rPr kumimoji="1" lang="en-US" altLang="ja-JP" sz="1400" dirty="0" smtClean="0">
                          <a:latin typeface="メイリオ" pitchFamily="50" charset="-128"/>
                          <a:ea typeface="メイリオ" pitchFamily="50" charset="-128"/>
                          <a:cs typeface="メイリオ" pitchFamily="50" charset="-128"/>
                        </a:rPr>
                        <a:t>27</a:t>
                      </a:r>
                      <a:r>
                        <a:rPr kumimoji="1" lang="ja-JP" altLang="en-US" sz="1400" dirty="0" smtClean="0">
                          <a:latin typeface="メイリオ" pitchFamily="50" charset="-128"/>
                          <a:ea typeface="メイリオ" pitchFamily="50" charset="-128"/>
                          <a:cs typeface="メイリオ" pitchFamily="50" charset="-128"/>
                        </a:rPr>
                        <a:t>年</a:t>
                      </a:r>
                      <a:r>
                        <a:rPr kumimoji="1" lang="en-US" altLang="ja-JP" sz="1400" dirty="0" smtClean="0">
                          <a:latin typeface="メイリオ" pitchFamily="50" charset="-128"/>
                          <a:ea typeface="メイリオ" pitchFamily="50" charset="-128"/>
                          <a:cs typeface="メイリオ" pitchFamily="50" charset="-128"/>
                        </a:rPr>
                        <a:t>3</a:t>
                      </a:r>
                      <a:r>
                        <a:rPr kumimoji="1" lang="ja-JP" altLang="en-US" sz="1400" dirty="0" smtClean="0">
                          <a:latin typeface="メイリオ" pitchFamily="50" charset="-128"/>
                          <a:ea typeface="メイリオ" pitchFamily="50" charset="-128"/>
                          <a:cs typeface="メイリオ" pitchFamily="50" charset="-128"/>
                        </a:rPr>
                        <a:t>月</a:t>
                      </a:r>
                      <a:r>
                        <a:rPr kumimoji="1" lang="en-US" altLang="ja-JP" sz="1400" dirty="0" smtClean="0">
                          <a:latin typeface="メイリオ" pitchFamily="50" charset="-128"/>
                          <a:ea typeface="メイリオ" pitchFamily="50" charset="-128"/>
                          <a:cs typeface="メイリオ" pitchFamily="50" charset="-128"/>
                        </a:rPr>
                        <a:t>31</a:t>
                      </a:r>
                      <a:r>
                        <a:rPr kumimoji="1" lang="ja-JP" altLang="en-US" sz="1400" dirty="0" smtClean="0">
                          <a:latin typeface="メイリオ" pitchFamily="50" charset="-128"/>
                          <a:ea typeface="メイリオ" pitchFamily="50" charset="-128"/>
                          <a:cs typeface="メイリオ" pitchFamily="50" charset="-128"/>
                        </a:rPr>
                        <a:t>日までに介護予防通所介護の指定を受けた事業者（みなし事業者）</a:t>
                      </a:r>
                      <a:endParaRPr kumimoji="1" lang="ja-JP" altLang="en-US" sz="1400" dirty="0">
                        <a:latin typeface="メイリオ" pitchFamily="50" charset="-128"/>
                        <a:ea typeface="メイリオ" pitchFamily="50" charset="-128"/>
                        <a:cs typeface="メイリオ" pitchFamily="50" charset="-128"/>
                      </a:endParaRPr>
                    </a:p>
                  </a:txBody>
                  <a:tcPr anchor="ctr"/>
                </a:tc>
                <a:tc>
                  <a:txBody>
                    <a:bodyPr/>
                    <a:lstStyle/>
                    <a:p>
                      <a:pPr algn="ctr"/>
                      <a:r>
                        <a:rPr kumimoji="1" lang="ja-JP" altLang="en-US" sz="1400" dirty="0" smtClean="0">
                          <a:latin typeface="メイリオ" pitchFamily="50" charset="-128"/>
                          <a:ea typeface="メイリオ" pitchFamily="50" charset="-128"/>
                          <a:cs typeface="メイリオ" pitchFamily="50" charset="-128"/>
                        </a:rPr>
                        <a:t>不要</a:t>
                      </a:r>
                      <a:endParaRPr kumimoji="1" lang="ja-JP" altLang="en-US" sz="1400" dirty="0">
                        <a:latin typeface="メイリオ" pitchFamily="50" charset="-128"/>
                        <a:ea typeface="メイリオ" pitchFamily="50" charset="-128"/>
                        <a:cs typeface="メイリオ" pitchFamily="50" charset="-128"/>
                      </a:endParaRPr>
                    </a:p>
                  </a:txBody>
                  <a:tcPr anchor="ctr"/>
                </a:tc>
                <a:tc>
                  <a:txBody>
                    <a:bodyPr/>
                    <a:lstStyle/>
                    <a:p>
                      <a:pPr algn="ctr"/>
                      <a:r>
                        <a:rPr kumimoji="1" lang="ja-JP" altLang="en-US" sz="1600" b="1" dirty="0" smtClean="0">
                          <a:latin typeface="メイリオ" pitchFamily="50" charset="-128"/>
                          <a:ea typeface="メイリオ" pitchFamily="50" charset="-128"/>
                          <a:cs typeface="メイリオ" pitchFamily="50" charset="-128"/>
                        </a:rPr>
                        <a:t>Ａ５</a:t>
                      </a:r>
                      <a:endParaRPr kumimoji="1" lang="ja-JP" altLang="en-US" sz="1600" b="1" dirty="0">
                        <a:latin typeface="メイリオ" pitchFamily="50" charset="-128"/>
                        <a:ea typeface="メイリオ" pitchFamily="50" charset="-128"/>
                        <a:cs typeface="メイリオ" pitchFamily="50" charset="-128"/>
                      </a:endParaRPr>
                    </a:p>
                  </a:txBody>
                  <a:tcPr anchor="ctr">
                    <a:noFill/>
                  </a:tcPr>
                </a:tc>
                <a:tc>
                  <a:txBody>
                    <a:bodyPr/>
                    <a:lstStyle/>
                    <a:p>
                      <a:pPr algn="l"/>
                      <a:r>
                        <a:rPr kumimoji="1" lang="ja-JP" altLang="en-US" sz="1400" dirty="0" smtClean="0">
                          <a:latin typeface="メイリオ" pitchFamily="50" charset="-128"/>
                          <a:ea typeface="メイリオ" pitchFamily="50" charset="-128"/>
                          <a:cs typeface="メイリオ" pitchFamily="50" charset="-128"/>
                        </a:rPr>
                        <a:t>みなし指定期間は</a:t>
                      </a:r>
                      <a:r>
                        <a:rPr kumimoji="1" lang="en-US" altLang="ja-JP" sz="1400" dirty="0" smtClean="0">
                          <a:latin typeface="メイリオ" pitchFamily="50" charset="-128"/>
                          <a:ea typeface="メイリオ" pitchFamily="50" charset="-128"/>
                          <a:cs typeface="メイリオ" pitchFamily="50" charset="-128"/>
                        </a:rPr>
                        <a:t>H30.3.31</a:t>
                      </a:r>
                    </a:p>
                    <a:p>
                      <a:pPr algn="l"/>
                      <a:r>
                        <a:rPr kumimoji="1" lang="en-US" altLang="ja-JP" sz="1400" dirty="0" smtClean="0">
                          <a:latin typeface="メイリオ" pitchFamily="50" charset="-128"/>
                          <a:ea typeface="メイリオ" pitchFamily="50" charset="-128"/>
                          <a:cs typeface="メイリオ" pitchFamily="50" charset="-128"/>
                        </a:rPr>
                        <a:t>※H30.4</a:t>
                      </a:r>
                      <a:r>
                        <a:rPr kumimoji="1" lang="ja-JP" altLang="en-US" sz="1400" dirty="0" smtClean="0">
                          <a:latin typeface="メイリオ" pitchFamily="50" charset="-128"/>
                          <a:ea typeface="メイリオ" pitchFamily="50" charset="-128"/>
                          <a:cs typeface="メイリオ" pitchFamily="50" charset="-128"/>
                        </a:rPr>
                        <a:t>は町に更新手続必要</a:t>
                      </a:r>
                      <a:endParaRPr kumimoji="1" lang="ja-JP" altLang="en-US" sz="1400" dirty="0">
                        <a:latin typeface="メイリオ" pitchFamily="50" charset="-128"/>
                        <a:ea typeface="メイリオ" pitchFamily="50" charset="-128"/>
                        <a:cs typeface="メイリオ" pitchFamily="50" charset="-128"/>
                      </a:endParaRPr>
                    </a:p>
                  </a:txBody>
                  <a:tcPr anchor="ctr"/>
                </a:tc>
              </a:tr>
              <a:tr h="714265">
                <a:tc vMerge="1">
                  <a:txBody>
                    <a:bodyPr/>
                    <a:lstStyle/>
                    <a:p>
                      <a:pPr algn="l"/>
                      <a:endParaRPr kumimoji="1" lang="ja-JP" altLang="en-US" sz="1400" dirty="0">
                        <a:latin typeface="メイリオ" pitchFamily="50" charset="-128"/>
                        <a:ea typeface="メイリオ" pitchFamily="50" charset="-128"/>
                        <a:cs typeface="メイリオ" pitchFamily="50" charset="-128"/>
                      </a:endParaRPr>
                    </a:p>
                  </a:txBody>
                  <a:tcPr anchor="ctr"/>
                </a:tc>
                <a:tc>
                  <a:txBody>
                    <a:bodyPr/>
                    <a:lstStyle/>
                    <a:p>
                      <a:pPr algn="l"/>
                      <a:r>
                        <a:rPr kumimoji="1" lang="en-US" altLang="ja-JP" sz="1400" dirty="0" smtClean="0">
                          <a:latin typeface="メイリオ" pitchFamily="50" charset="-128"/>
                          <a:ea typeface="メイリオ" pitchFamily="50" charset="-128"/>
                          <a:cs typeface="メイリオ" pitchFamily="50" charset="-128"/>
                        </a:rPr>
                        <a:t>27</a:t>
                      </a:r>
                      <a:r>
                        <a:rPr kumimoji="1" lang="ja-JP" altLang="en-US" sz="1400" dirty="0" smtClean="0">
                          <a:latin typeface="メイリオ" pitchFamily="50" charset="-128"/>
                          <a:ea typeface="メイリオ" pitchFamily="50" charset="-128"/>
                          <a:cs typeface="メイリオ" pitchFamily="50" charset="-128"/>
                        </a:rPr>
                        <a:t>年</a:t>
                      </a:r>
                      <a:r>
                        <a:rPr kumimoji="1" lang="en-US" altLang="ja-JP" sz="1400" dirty="0" smtClean="0">
                          <a:latin typeface="メイリオ" pitchFamily="50" charset="-128"/>
                          <a:ea typeface="メイリオ" pitchFamily="50" charset="-128"/>
                          <a:cs typeface="メイリオ" pitchFamily="50" charset="-128"/>
                        </a:rPr>
                        <a:t>4</a:t>
                      </a:r>
                      <a:r>
                        <a:rPr kumimoji="1" lang="ja-JP" altLang="en-US" sz="1400" dirty="0" smtClean="0">
                          <a:latin typeface="メイリオ" pitchFamily="50" charset="-128"/>
                          <a:ea typeface="メイリオ" pitchFamily="50" charset="-128"/>
                          <a:cs typeface="メイリオ" pitchFamily="50" charset="-128"/>
                        </a:rPr>
                        <a:t>月</a:t>
                      </a:r>
                      <a:r>
                        <a:rPr kumimoji="1" lang="en-US" altLang="ja-JP" sz="1400" dirty="0" smtClean="0">
                          <a:latin typeface="メイリオ" pitchFamily="50" charset="-128"/>
                          <a:ea typeface="メイリオ" pitchFamily="50" charset="-128"/>
                          <a:cs typeface="メイリオ" pitchFamily="50" charset="-128"/>
                        </a:rPr>
                        <a:t>1</a:t>
                      </a:r>
                      <a:r>
                        <a:rPr kumimoji="1" lang="ja-JP" altLang="en-US" sz="1400" dirty="0" smtClean="0">
                          <a:latin typeface="メイリオ" pitchFamily="50" charset="-128"/>
                          <a:ea typeface="メイリオ" pitchFamily="50" charset="-128"/>
                          <a:cs typeface="メイリオ" pitchFamily="50" charset="-128"/>
                        </a:rPr>
                        <a:t>日から</a:t>
                      </a:r>
                      <a:r>
                        <a:rPr kumimoji="1" lang="en-US" altLang="ja-JP" sz="1400" dirty="0" smtClean="0">
                          <a:latin typeface="メイリオ" pitchFamily="50" charset="-128"/>
                          <a:ea typeface="メイリオ" pitchFamily="50" charset="-128"/>
                          <a:cs typeface="メイリオ" pitchFamily="50" charset="-128"/>
                        </a:rPr>
                        <a:t>29</a:t>
                      </a:r>
                      <a:r>
                        <a:rPr kumimoji="1" lang="ja-JP" altLang="en-US" sz="1400" dirty="0" smtClean="0">
                          <a:latin typeface="メイリオ" pitchFamily="50" charset="-128"/>
                          <a:ea typeface="メイリオ" pitchFamily="50" charset="-128"/>
                          <a:cs typeface="メイリオ" pitchFamily="50" charset="-128"/>
                        </a:rPr>
                        <a:t>年</a:t>
                      </a:r>
                      <a:r>
                        <a:rPr kumimoji="1" lang="en-US" altLang="ja-JP" sz="1400" dirty="0" smtClean="0">
                          <a:latin typeface="メイリオ" pitchFamily="50" charset="-128"/>
                          <a:ea typeface="メイリオ" pitchFamily="50" charset="-128"/>
                          <a:cs typeface="メイリオ" pitchFamily="50" charset="-128"/>
                        </a:rPr>
                        <a:t>3</a:t>
                      </a:r>
                      <a:r>
                        <a:rPr kumimoji="1" lang="ja-JP" altLang="en-US" sz="1400" dirty="0" smtClean="0">
                          <a:latin typeface="メイリオ" pitchFamily="50" charset="-128"/>
                          <a:ea typeface="メイリオ" pitchFamily="50" charset="-128"/>
                          <a:cs typeface="メイリオ" pitchFamily="50" charset="-128"/>
                        </a:rPr>
                        <a:t>月</a:t>
                      </a:r>
                      <a:r>
                        <a:rPr kumimoji="1" lang="en-US" altLang="ja-JP" sz="1400" dirty="0" smtClean="0">
                          <a:latin typeface="メイリオ" pitchFamily="50" charset="-128"/>
                          <a:ea typeface="メイリオ" pitchFamily="50" charset="-128"/>
                          <a:cs typeface="メイリオ" pitchFamily="50" charset="-128"/>
                        </a:rPr>
                        <a:t>31</a:t>
                      </a:r>
                      <a:r>
                        <a:rPr kumimoji="1" lang="ja-JP" altLang="en-US" sz="1400" dirty="0" smtClean="0">
                          <a:latin typeface="メイリオ" pitchFamily="50" charset="-128"/>
                          <a:ea typeface="メイリオ" pitchFamily="50" charset="-128"/>
                          <a:cs typeface="メイリオ" pitchFamily="50" charset="-128"/>
                        </a:rPr>
                        <a:t>日までの間に介護予防通所介護の指定を受けた事業者</a:t>
                      </a:r>
                      <a:endParaRPr kumimoji="1" lang="ja-JP" altLang="en-US" sz="1400" dirty="0">
                        <a:latin typeface="メイリオ" pitchFamily="50" charset="-128"/>
                        <a:ea typeface="メイリオ" pitchFamily="50" charset="-128"/>
                        <a:cs typeface="メイリオ" pitchFamily="50" charset="-128"/>
                      </a:endParaRPr>
                    </a:p>
                  </a:txBody>
                  <a:tcPr anchor="ctr"/>
                </a:tc>
                <a:tc rowSpan="2">
                  <a:txBody>
                    <a:bodyPr/>
                    <a:lstStyle/>
                    <a:p>
                      <a:pPr algn="ctr"/>
                      <a:r>
                        <a:rPr kumimoji="1" lang="ja-JP" altLang="en-US" sz="1400" dirty="0" smtClean="0">
                          <a:latin typeface="メイリオ" pitchFamily="50" charset="-128"/>
                          <a:ea typeface="メイリオ" pitchFamily="50" charset="-128"/>
                          <a:cs typeface="メイリオ" pitchFamily="50" charset="-128"/>
                        </a:rPr>
                        <a:t>要申請</a:t>
                      </a:r>
                      <a:endParaRPr kumimoji="1" lang="en-US" altLang="ja-JP" sz="1400" dirty="0" smtClean="0">
                        <a:latin typeface="メイリオ" pitchFamily="50" charset="-128"/>
                        <a:ea typeface="メイリオ" pitchFamily="50" charset="-128"/>
                        <a:cs typeface="メイリオ" pitchFamily="50" charset="-128"/>
                      </a:endParaRPr>
                    </a:p>
                    <a:p>
                      <a:pPr algn="ctr"/>
                      <a:r>
                        <a:rPr kumimoji="1" lang="en-US" altLang="ja-JP" sz="1400" b="1" dirty="0" smtClean="0">
                          <a:solidFill>
                            <a:srgbClr val="FF0000"/>
                          </a:solidFill>
                          <a:latin typeface="メイリオ" pitchFamily="50" charset="-128"/>
                          <a:ea typeface="メイリオ" pitchFamily="50" charset="-128"/>
                          <a:cs typeface="メイリオ" pitchFamily="50" charset="-128"/>
                        </a:rPr>
                        <a:t>※</a:t>
                      </a:r>
                      <a:endParaRPr kumimoji="1" lang="ja-JP" altLang="en-US" sz="1400" b="1" dirty="0">
                        <a:solidFill>
                          <a:srgbClr val="FF0000"/>
                        </a:solidFill>
                        <a:latin typeface="メイリオ" pitchFamily="50" charset="-128"/>
                        <a:ea typeface="メイリオ" pitchFamily="50" charset="-128"/>
                        <a:cs typeface="メイリオ" pitchFamily="50" charset="-128"/>
                      </a:endParaRPr>
                    </a:p>
                  </a:txBody>
                  <a:tcPr anchor="ctr"/>
                </a:tc>
                <a:tc rowSpan="2">
                  <a:txBody>
                    <a:bodyPr/>
                    <a:lstStyle/>
                    <a:p>
                      <a:pPr algn="ctr"/>
                      <a:r>
                        <a:rPr kumimoji="1" lang="ja-JP" altLang="en-US" sz="1600" b="1" dirty="0" smtClean="0">
                          <a:solidFill>
                            <a:schemeClr val="tx1"/>
                          </a:solidFill>
                          <a:latin typeface="メイリオ" pitchFamily="50" charset="-128"/>
                          <a:ea typeface="メイリオ" pitchFamily="50" charset="-128"/>
                          <a:cs typeface="メイリオ" pitchFamily="50" charset="-128"/>
                        </a:rPr>
                        <a:t>Ａ６</a:t>
                      </a:r>
                      <a:endParaRPr kumimoji="1" lang="ja-JP" altLang="en-US" sz="1600" b="1" dirty="0">
                        <a:solidFill>
                          <a:schemeClr val="tx1"/>
                        </a:solidFill>
                        <a:latin typeface="メイリオ" pitchFamily="50" charset="-128"/>
                        <a:ea typeface="メイリオ" pitchFamily="50" charset="-128"/>
                        <a:cs typeface="メイリオ" pitchFamily="50" charset="-128"/>
                      </a:endParaRPr>
                    </a:p>
                  </a:txBody>
                  <a:tcPr anchor="ctr"/>
                </a:tc>
                <a:tc>
                  <a:txBody>
                    <a:bodyPr/>
                    <a:lstStyle/>
                    <a:p>
                      <a:pPr algn="l"/>
                      <a:r>
                        <a:rPr kumimoji="1" lang="ja-JP" altLang="en-US" sz="1400" dirty="0" smtClean="0">
                          <a:latin typeface="メイリオ" pitchFamily="50" charset="-128"/>
                          <a:ea typeface="メイリオ" pitchFamily="50" charset="-128"/>
                          <a:cs typeface="メイリオ" pitchFamily="50" charset="-128"/>
                        </a:rPr>
                        <a:t>指定の有効期間の満了は、</a:t>
                      </a:r>
                      <a:endParaRPr kumimoji="1" lang="en-US" altLang="ja-JP" sz="1400" dirty="0" smtClean="0">
                        <a:latin typeface="メイリオ" pitchFamily="50" charset="-128"/>
                        <a:ea typeface="メイリオ" pitchFamily="50" charset="-128"/>
                        <a:cs typeface="メイリオ" pitchFamily="50" charset="-128"/>
                      </a:endParaRPr>
                    </a:p>
                    <a:p>
                      <a:pPr algn="l"/>
                      <a:r>
                        <a:rPr kumimoji="1" lang="en-US" altLang="ja-JP" sz="1400" dirty="0" smtClean="0">
                          <a:latin typeface="メイリオ" pitchFamily="50" charset="-128"/>
                          <a:ea typeface="メイリオ" pitchFamily="50" charset="-128"/>
                          <a:cs typeface="メイリオ" pitchFamily="50" charset="-128"/>
                        </a:rPr>
                        <a:t>H30.3.31</a:t>
                      </a:r>
                    </a:p>
                    <a:p>
                      <a:pPr algn="l"/>
                      <a:r>
                        <a:rPr kumimoji="1" lang="en-US" altLang="ja-JP" sz="1400" dirty="0" smtClean="0">
                          <a:latin typeface="メイリオ" pitchFamily="50" charset="-128"/>
                          <a:ea typeface="メイリオ" pitchFamily="50" charset="-128"/>
                          <a:cs typeface="メイリオ" pitchFamily="50" charset="-128"/>
                        </a:rPr>
                        <a:t>※H30.4</a:t>
                      </a:r>
                      <a:r>
                        <a:rPr kumimoji="1" lang="ja-JP" altLang="en-US" sz="1400" dirty="0" smtClean="0">
                          <a:latin typeface="メイリオ" pitchFamily="50" charset="-128"/>
                          <a:ea typeface="メイリオ" pitchFamily="50" charset="-128"/>
                          <a:cs typeface="メイリオ" pitchFamily="50" charset="-128"/>
                        </a:rPr>
                        <a:t>は町に更新手続必要</a:t>
                      </a:r>
                      <a:endParaRPr kumimoji="1" lang="en-US" altLang="ja-JP" sz="1400" dirty="0" smtClean="0">
                        <a:latin typeface="メイリオ" pitchFamily="50" charset="-128"/>
                        <a:ea typeface="メイリオ" pitchFamily="50" charset="-128"/>
                        <a:cs typeface="メイリオ" pitchFamily="50" charset="-128"/>
                      </a:endParaRPr>
                    </a:p>
                  </a:txBody>
                  <a:tcPr anchor="ctr"/>
                </a:tc>
              </a:tr>
              <a:tr h="714265">
                <a:tc vMerge="1">
                  <a:txBody>
                    <a:bodyPr/>
                    <a:lstStyle/>
                    <a:p>
                      <a:pPr algn="l"/>
                      <a:endParaRPr kumimoji="1" lang="ja-JP" altLang="en-US" sz="1400" dirty="0">
                        <a:latin typeface="メイリオ" pitchFamily="50" charset="-128"/>
                        <a:ea typeface="メイリオ" pitchFamily="50" charset="-128"/>
                        <a:cs typeface="メイリオ" pitchFamily="50" charset="-128"/>
                      </a:endParaRPr>
                    </a:p>
                  </a:txBody>
                  <a:tcPr anchor="ctr"/>
                </a:tc>
                <a:tc>
                  <a:txBody>
                    <a:bodyPr/>
                    <a:lstStyle/>
                    <a:p>
                      <a:pPr algn="l"/>
                      <a:r>
                        <a:rPr kumimoji="1" lang="en-US" altLang="ja-JP" sz="1400" dirty="0" smtClean="0">
                          <a:latin typeface="メイリオ" pitchFamily="50" charset="-128"/>
                          <a:ea typeface="メイリオ" pitchFamily="50" charset="-128"/>
                          <a:cs typeface="メイリオ" pitchFamily="50" charset="-128"/>
                        </a:rPr>
                        <a:t>29</a:t>
                      </a:r>
                      <a:r>
                        <a:rPr kumimoji="1" lang="ja-JP" altLang="en-US" sz="1400" dirty="0" smtClean="0">
                          <a:latin typeface="メイリオ" pitchFamily="50" charset="-128"/>
                          <a:ea typeface="メイリオ" pitchFamily="50" charset="-128"/>
                          <a:cs typeface="メイリオ" pitchFamily="50" charset="-128"/>
                        </a:rPr>
                        <a:t>年</a:t>
                      </a:r>
                      <a:r>
                        <a:rPr kumimoji="1" lang="en-US" altLang="ja-JP" sz="1400" dirty="0" smtClean="0">
                          <a:latin typeface="メイリオ" pitchFamily="50" charset="-128"/>
                          <a:ea typeface="メイリオ" pitchFamily="50" charset="-128"/>
                          <a:cs typeface="メイリオ" pitchFamily="50" charset="-128"/>
                        </a:rPr>
                        <a:t>4</a:t>
                      </a:r>
                      <a:r>
                        <a:rPr kumimoji="1" lang="ja-JP" altLang="en-US" sz="1400" dirty="0" smtClean="0">
                          <a:latin typeface="メイリオ" pitchFamily="50" charset="-128"/>
                          <a:ea typeface="メイリオ" pitchFamily="50" charset="-128"/>
                          <a:cs typeface="メイリオ" pitchFamily="50" charset="-128"/>
                        </a:rPr>
                        <a:t>月</a:t>
                      </a:r>
                      <a:r>
                        <a:rPr kumimoji="1" lang="en-US" altLang="ja-JP" sz="1400" dirty="0" smtClean="0">
                          <a:latin typeface="メイリオ" pitchFamily="50" charset="-128"/>
                          <a:ea typeface="メイリオ" pitchFamily="50" charset="-128"/>
                          <a:cs typeface="メイリオ" pitchFamily="50" charset="-128"/>
                        </a:rPr>
                        <a:t>1</a:t>
                      </a:r>
                      <a:r>
                        <a:rPr kumimoji="1" lang="ja-JP" altLang="en-US" sz="1400" dirty="0" smtClean="0">
                          <a:latin typeface="メイリオ" pitchFamily="50" charset="-128"/>
                          <a:ea typeface="メイリオ" pitchFamily="50" charset="-128"/>
                          <a:cs typeface="メイリオ" pitchFamily="50" charset="-128"/>
                        </a:rPr>
                        <a:t>日以降に通所介護の指定を受けた事業者</a:t>
                      </a:r>
                      <a:endParaRPr kumimoji="1" lang="ja-JP" altLang="en-US" sz="1400" dirty="0">
                        <a:latin typeface="メイリオ" pitchFamily="50" charset="-128"/>
                        <a:ea typeface="メイリオ" pitchFamily="50" charset="-128"/>
                        <a:cs typeface="メイリオ" pitchFamily="50" charset="-128"/>
                      </a:endParaRPr>
                    </a:p>
                  </a:txBody>
                  <a:tcPr anchor="ctr"/>
                </a:tc>
                <a:tc vMerge="1">
                  <a:txBody>
                    <a:bodyPr/>
                    <a:lstStyle/>
                    <a:p>
                      <a:pPr algn="ctr"/>
                      <a:endParaRPr kumimoji="1" lang="ja-JP" altLang="en-US" sz="1400" dirty="0">
                        <a:latin typeface="メイリオ" pitchFamily="50" charset="-128"/>
                        <a:ea typeface="メイリオ" pitchFamily="50" charset="-128"/>
                        <a:cs typeface="メイリオ" pitchFamily="50" charset="-128"/>
                      </a:endParaRPr>
                    </a:p>
                  </a:txBody>
                  <a:tcPr anchor="ctr"/>
                </a:tc>
                <a:tc vMerge="1">
                  <a:txBody>
                    <a:bodyPr/>
                    <a:lstStyle/>
                    <a:p>
                      <a:pPr algn="ctr"/>
                      <a:endParaRPr kumimoji="1" lang="ja-JP" altLang="en-US" sz="1400" dirty="0">
                        <a:latin typeface="メイリオ" pitchFamily="50" charset="-128"/>
                        <a:ea typeface="メイリオ" pitchFamily="50" charset="-128"/>
                        <a:cs typeface="メイリオ" pitchFamily="50" charset="-128"/>
                      </a:endParaRPr>
                    </a:p>
                  </a:txBody>
                  <a:tcPr anchor="ctr"/>
                </a:tc>
                <a:tc>
                  <a:txBody>
                    <a:bodyPr/>
                    <a:lstStyle/>
                    <a:p>
                      <a:pPr algn="l"/>
                      <a:r>
                        <a:rPr kumimoji="1" lang="ja-JP" altLang="en-US" sz="1400" dirty="0" smtClean="0">
                          <a:latin typeface="メイリオ" pitchFamily="50" charset="-128"/>
                          <a:ea typeface="メイリオ" pitchFamily="50" charset="-128"/>
                          <a:cs typeface="メイリオ" pitchFamily="50" charset="-128"/>
                        </a:rPr>
                        <a:t>指定の有効期間の満了は、</a:t>
                      </a:r>
                      <a:endParaRPr kumimoji="1" lang="en-US" altLang="ja-JP" sz="1400" dirty="0" smtClean="0">
                        <a:latin typeface="メイリオ" pitchFamily="50" charset="-128"/>
                        <a:ea typeface="メイリオ" pitchFamily="50" charset="-128"/>
                        <a:cs typeface="メイリオ" pitchFamily="50" charset="-128"/>
                      </a:endParaRPr>
                    </a:p>
                    <a:p>
                      <a:pPr algn="l"/>
                      <a:r>
                        <a:rPr kumimoji="1" lang="ja-JP" altLang="en-US" sz="1400" dirty="0" smtClean="0">
                          <a:latin typeface="メイリオ" pitchFamily="50" charset="-128"/>
                          <a:ea typeface="メイリオ" pitchFamily="50" charset="-128"/>
                          <a:cs typeface="メイリオ" pitchFamily="50" charset="-128"/>
                        </a:rPr>
                        <a:t>通所介護の指定の有効期間の満了日と同日</a:t>
                      </a:r>
                      <a:endParaRPr kumimoji="1" lang="en-US" altLang="ja-JP" sz="1400" dirty="0" smtClean="0">
                        <a:latin typeface="メイリオ" pitchFamily="50" charset="-128"/>
                        <a:ea typeface="メイリオ" pitchFamily="50" charset="-128"/>
                        <a:cs typeface="メイリオ" pitchFamily="50" charset="-128"/>
                      </a:endParaRPr>
                    </a:p>
                  </a:txBody>
                  <a:tcPr anchor="ctr"/>
                </a:tc>
              </a:tr>
            </a:tbl>
          </a:graphicData>
        </a:graphic>
      </p:graphicFrame>
      <p:cxnSp>
        <p:nvCxnSpPr>
          <p:cNvPr id="5" name="直線コネクタ 4"/>
          <p:cNvCxnSpPr/>
          <p:nvPr/>
        </p:nvCxnSpPr>
        <p:spPr>
          <a:xfrm>
            <a:off x="323528" y="1268760"/>
            <a:ext cx="4032448" cy="5760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32036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1547664" y="2564904"/>
            <a:ext cx="5832647" cy="1584176"/>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lnSpc>
                <a:spcPts val="4500"/>
              </a:lnSpc>
            </a:pPr>
            <a:r>
              <a:rPr lang="ja-JP" altLang="en-US" sz="32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５．訪問型短期予防サービス</a:t>
            </a:r>
          </a:p>
        </p:txBody>
      </p:sp>
    </p:spTree>
    <p:extLst>
      <p:ext uri="{BB962C8B-B14F-4D97-AF65-F5344CB8AC3E}">
        <p14:creationId xmlns:p14="http://schemas.microsoft.com/office/powerpoint/2010/main" val="30805106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179512" y="3284984"/>
            <a:ext cx="2579413" cy="360040"/>
          </a:xfrm>
          <a:prstGeom prst="roundRect">
            <a:avLst>
              <a:gd name="adj" fmla="val 477"/>
            </a:avLst>
          </a:prstGeom>
          <a:ln w="12700">
            <a:no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ja-JP" altLang="en-US" sz="16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訪問型短期予防サービス</a:t>
            </a:r>
          </a:p>
        </p:txBody>
      </p:sp>
      <p:sp>
        <p:nvSpPr>
          <p:cNvPr id="4" name="角丸四角形 3"/>
          <p:cNvSpPr/>
          <p:nvPr/>
        </p:nvSpPr>
        <p:spPr>
          <a:xfrm>
            <a:off x="0" y="-27384"/>
            <a:ext cx="9144000" cy="792088"/>
          </a:xfrm>
          <a:prstGeom prst="roundRect">
            <a:avLst>
              <a:gd name="adj" fmla="val 0"/>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spcAft>
                <a:spcPts val="0"/>
              </a:spcAft>
            </a:pPr>
            <a:r>
              <a:rPr lang="ja-JP" altLang="en-US" sz="2400" b="1" kern="100" dirty="0" smtClean="0">
                <a:latin typeface="メイリオ" pitchFamily="50" charset="-128"/>
                <a:ea typeface="メイリオ" pitchFamily="50" charset="-128"/>
                <a:cs typeface="メイリオ" pitchFamily="50" charset="-128"/>
              </a:rPr>
              <a:t>訪問型短期予防サービス</a:t>
            </a:r>
            <a:endParaRPr lang="ja-JP" sz="2400" b="1" kern="100" dirty="0">
              <a:latin typeface="メイリオ" pitchFamily="50" charset="-128"/>
              <a:ea typeface="メイリオ" pitchFamily="50" charset="-128"/>
              <a:cs typeface="メイリオ" pitchFamily="50" charset="-128"/>
            </a:endParaRPr>
          </a:p>
        </p:txBody>
      </p:sp>
      <p:pic>
        <p:nvPicPr>
          <p:cNvPr id="5" name="図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852" y="3645024"/>
            <a:ext cx="8882608" cy="1368152"/>
          </a:xfrm>
          <a:prstGeom prst="rect">
            <a:avLst/>
          </a:prstGeom>
          <a:noFill/>
          <a:extLst>
            <a:ext uri="{909E8E84-426E-40DD-AFC4-6F175D3DCCD1}">
              <a14:hiddenFill xmlns:a14="http://schemas.microsoft.com/office/drawing/2010/main">
                <a:solidFill>
                  <a:srgbClr val="FFFFFF"/>
                </a:solidFill>
              </a14:hiddenFill>
            </a:ext>
          </a:extLst>
        </p:spPr>
      </p:pic>
      <p:sp>
        <p:nvSpPr>
          <p:cNvPr id="9" name="角丸四角形 8"/>
          <p:cNvSpPr/>
          <p:nvPr/>
        </p:nvSpPr>
        <p:spPr>
          <a:xfrm>
            <a:off x="249992" y="993094"/>
            <a:ext cx="8748972" cy="2075866"/>
          </a:xfrm>
          <a:prstGeom prst="roundRect">
            <a:avLst>
              <a:gd name="adj" fmla="val 477"/>
            </a:avLst>
          </a:prstGeom>
          <a:ln w="12700">
            <a:no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ja-JP" altLang="en-US" sz="1400" b="1" dirty="0" smtClean="0">
                <a:solidFill>
                  <a:schemeClr val="tx1"/>
                </a:solidFill>
                <a:latin typeface="メイリオ" pitchFamily="50" charset="-128"/>
                <a:ea typeface="メイリオ" pitchFamily="50" charset="-128"/>
                <a:cs typeface="メイリオ" pitchFamily="50" charset="-128"/>
              </a:rPr>
              <a:t>　</a:t>
            </a:r>
            <a:r>
              <a:rPr lang="ja-JP" altLang="en-US" sz="1600" b="1" dirty="0" smtClean="0">
                <a:solidFill>
                  <a:srgbClr val="FF0000"/>
                </a:solidFill>
                <a:latin typeface="メイリオ" pitchFamily="50" charset="-128"/>
                <a:ea typeface="メイリオ" pitchFamily="50" charset="-128"/>
                <a:cs typeface="メイリオ" pitchFamily="50" charset="-128"/>
              </a:rPr>
              <a:t>町保健師等が直接実施</a:t>
            </a:r>
            <a:r>
              <a:rPr lang="ja-JP" altLang="en-US" sz="1400" b="1" dirty="0" smtClean="0">
                <a:solidFill>
                  <a:schemeClr val="tx1"/>
                </a:solidFill>
                <a:latin typeface="メイリオ" pitchFamily="50" charset="-128"/>
                <a:ea typeface="メイリオ" pitchFamily="50" charset="-128"/>
                <a:cs typeface="メイリオ" pitchFamily="50" charset="-128"/>
              </a:rPr>
              <a:t>し、本人の状態像にあった適切な支援及び地域資源へのつなぎを行うことで、社会参加、要支援状態からの自立促進及び重度化予防を目指します。</a:t>
            </a:r>
            <a:endParaRPr lang="en-US" altLang="ja-JP" sz="1400" b="1"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400" b="1" dirty="0">
                <a:solidFill>
                  <a:schemeClr val="tx1"/>
                </a:solidFill>
                <a:latin typeface="メイリオ" pitchFamily="50" charset="-128"/>
                <a:ea typeface="メイリオ" pitchFamily="50" charset="-128"/>
                <a:cs typeface="メイリオ" pitchFamily="50" charset="-128"/>
              </a:rPr>
              <a:t>　</a:t>
            </a:r>
            <a:r>
              <a:rPr lang="ja-JP" altLang="en-US" sz="1400" b="1" dirty="0" smtClean="0">
                <a:solidFill>
                  <a:schemeClr val="tx1"/>
                </a:solidFill>
                <a:latin typeface="メイリオ" pitchFamily="50" charset="-128"/>
                <a:ea typeface="メイリオ" pitchFamily="50" charset="-128"/>
                <a:cs typeface="メイリオ" pitchFamily="50" charset="-128"/>
              </a:rPr>
              <a:t>実施にあたっては、地域包括支援センターと調整した上で、介護予防ケアマネジメントに位置づけます。</a:t>
            </a:r>
            <a:endParaRPr lang="en-US" altLang="ja-JP" sz="1400" b="1"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400" b="1" dirty="0">
                <a:solidFill>
                  <a:schemeClr val="tx1"/>
                </a:solidFill>
                <a:latin typeface="メイリオ" pitchFamily="50" charset="-128"/>
                <a:ea typeface="メイリオ" pitchFamily="50" charset="-128"/>
                <a:cs typeface="メイリオ" pitchFamily="50" charset="-128"/>
              </a:rPr>
              <a:t>　</a:t>
            </a:r>
            <a:r>
              <a:rPr lang="ja-JP" altLang="en-US" sz="1400" b="1" dirty="0" smtClean="0">
                <a:solidFill>
                  <a:schemeClr val="tx1"/>
                </a:solidFill>
                <a:latin typeface="メイリオ" pitchFamily="50" charset="-128"/>
                <a:ea typeface="メイリオ" pitchFamily="50" charset="-128"/>
                <a:cs typeface="メイリオ" pitchFamily="50" charset="-128"/>
              </a:rPr>
              <a:t>介護予防ケアマネジメントにより、短期予防サービスを検討する段階で、町保健師へ事前相談のうえ、実施します。</a:t>
            </a:r>
          </a:p>
        </p:txBody>
      </p:sp>
    </p:spTree>
    <p:extLst>
      <p:ext uri="{BB962C8B-B14F-4D97-AF65-F5344CB8AC3E}">
        <p14:creationId xmlns:p14="http://schemas.microsoft.com/office/powerpoint/2010/main" val="25502729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1331640" y="2564904"/>
            <a:ext cx="6264696" cy="1584176"/>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lnSpc>
                <a:spcPts val="3000"/>
              </a:lnSpc>
            </a:pPr>
            <a:r>
              <a:rPr lang="ja-JP" altLang="en-US" sz="32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６．一般介護予防事業</a:t>
            </a:r>
            <a:endParaRPr lang="en-US" altLang="ja-JP" sz="32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a:p>
            <a:pPr algn="ctr">
              <a:lnSpc>
                <a:spcPts val="3000"/>
              </a:lnSpc>
            </a:pPr>
            <a:r>
              <a:rPr lang="ja-JP" altLang="en-US" sz="32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a:t>
            </a:r>
            <a:r>
              <a:rPr lang="en-US" altLang="ja-JP" sz="3200" b="1"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29</a:t>
            </a:r>
            <a:r>
              <a:rPr lang="ja-JP" altLang="en-US" sz="3200" b="1"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年</a:t>
            </a:r>
            <a:r>
              <a:rPr lang="en-US" altLang="ja-JP" sz="3200" b="1"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4</a:t>
            </a:r>
            <a:r>
              <a:rPr lang="ja-JP" altLang="en-US" sz="3200" b="1"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月移行当初</a:t>
            </a:r>
            <a:r>
              <a:rPr lang="ja-JP" altLang="en-US" sz="32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a:t>
            </a:r>
            <a:endParaRPr lang="en-US" altLang="ja-JP" sz="3200" b="1"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1152492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0" y="-27384"/>
            <a:ext cx="9144000" cy="792088"/>
          </a:xfrm>
          <a:prstGeom prst="roundRect">
            <a:avLst>
              <a:gd name="adj" fmla="val 0"/>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spcAft>
                <a:spcPts val="0"/>
              </a:spcAft>
            </a:pPr>
            <a:r>
              <a:rPr lang="ja-JP" altLang="en-US" sz="2400" b="1" kern="100" dirty="0" smtClean="0">
                <a:latin typeface="メイリオ" pitchFamily="50" charset="-128"/>
                <a:ea typeface="メイリオ" pitchFamily="50" charset="-128"/>
                <a:cs typeface="メイリオ" pitchFamily="50" charset="-128"/>
              </a:rPr>
              <a:t>一般介護予防事業</a:t>
            </a:r>
            <a:endParaRPr lang="ja-JP" sz="2400" b="1" kern="100" dirty="0">
              <a:latin typeface="メイリオ" pitchFamily="50" charset="-128"/>
              <a:ea typeface="メイリオ" pitchFamily="50" charset="-128"/>
              <a:cs typeface="メイリオ" pitchFamily="50" charset="-128"/>
            </a:endParaRPr>
          </a:p>
        </p:txBody>
      </p:sp>
      <p:sp>
        <p:nvSpPr>
          <p:cNvPr id="8" name="角丸四角形 7"/>
          <p:cNvSpPr/>
          <p:nvPr/>
        </p:nvSpPr>
        <p:spPr>
          <a:xfrm>
            <a:off x="179512" y="5589240"/>
            <a:ext cx="8819030" cy="1008112"/>
          </a:xfrm>
          <a:prstGeom prst="roundRect">
            <a:avLst>
              <a:gd name="adj" fmla="val 14510"/>
            </a:avLst>
          </a:prstGeom>
          <a:ln w="12700">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nSpc>
                <a:spcPts val="2000"/>
              </a:lnSpc>
            </a:pPr>
            <a:r>
              <a:rPr lang="ja-JP" altLang="en-US" sz="1100" dirty="0" smtClean="0">
                <a:solidFill>
                  <a:schemeClr val="tx1"/>
                </a:solidFill>
                <a:latin typeface="メイリオ" pitchFamily="50" charset="-128"/>
                <a:ea typeface="メイリオ" pitchFamily="50" charset="-128"/>
                <a:cs typeface="メイリオ" pitchFamily="50" charset="-128"/>
              </a:rPr>
              <a:t>　民生委員、地域包括支援センター、本人･家族などから収集した情報等の活用や、訪問等により閉じこもり等の何らかの支援を要する者を把握し、介護予防活動へつなげ</a:t>
            </a:r>
            <a:r>
              <a:rPr lang="ja-JP" altLang="en-US" sz="1100" b="1" dirty="0" smtClean="0">
                <a:solidFill>
                  <a:schemeClr val="tx1"/>
                </a:solidFill>
                <a:latin typeface="メイリオ" pitchFamily="50" charset="-128"/>
                <a:ea typeface="メイリオ" pitchFamily="50" charset="-128"/>
                <a:cs typeface="メイリオ" pitchFamily="50" charset="-128"/>
              </a:rPr>
              <a:t>（介護予防把握事業）</a:t>
            </a:r>
            <a:r>
              <a:rPr lang="ja-JP" altLang="en-US" sz="1100" dirty="0" smtClean="0">
                <a:solidFill>
                  <a:schemeClr val="tx1"/>
                </a:solidFill>
                <a:latin typeface="メイリオ" pitchFamily="50" charset="-128"/>
                <a:ea typeface="メイリオ" pitchFamily="50" charset="-128"/>
                <a:cs typeface="メイリオ" pitchFamily="50" charset="-128"/>
              </a:rPr>
              <a:t>、上記事業等の実施も含め、年度ごとに目標値の達成状況等を検証し、一般介護予防事業の評価を行う</a:t>
            </a:r>
            <a:r>
              <a:rPr lang="ja-JP" altLang="en-US" sz="1100" b="1" dirty="0" smtClean="0">
                <a:solidFill>
                  <a:schemeClr val="tx1"/>
                </a:solidFill>
                <a:latin typeface="メイリオ" pitchFamily="50" charset="-128"/>
                <a:ea typeface="メイリオ" pitchFamily="50" charset="-128"/>
                <a:cs typeface="メイリオ" pitchFamily="50" charset="-128"/>
              </a:rPr>
              <a:t>（一般介護予防事業評価事業）。</a:t>
            </a:r>
            <a:endParaRPr lang="en-US" altLang="ja-JP" sz="1100" b="1" dirty="0" smtClean="0">
              <a:solidFill>
                <a:schemeClr val="tx1"/>
              </a:solidFill>
              <a:latin typeface="メイリオ" pitchFamily="50" charset="-128"/>
              <a:ea typeface="メイリオ" pitchFamily="50" charset="-128"/>
              <a:cs typeface="メイリオ" pitchFamily="50" charset="-128"/>
            </a:endParaRPr>
          </a:p>
        </p:txBody>
      </p:sp>
      <p:pic>
        <p:nvPicPr>
          <p:cNvPr id="9" name="図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908720"/>
            <a:ext cx="8568952" cy="4559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2249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0" y="-27384"/>
            <a:ext cx="9144000" cy="792088"/>
          </a:xfrm>
          <a:prstGeom prst="roundRect">
            <a:avLst>
              <a:gd name="adj" fmla="val 0"/>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spcAft>
                <a:spcPts val="0"/>
              </a:spcAft>
            </a:pPr>
            <a:r>
              <a:rPr lang="ja-JP" altLang="en-US" sz="2400" b="1" kern="100" dirty="0" smtClean="0">
                <a:latin typeface="メイリオ" pitchFamily="50" charset="-128"/>
                <a:ea typeface="メイリオ" pitchFamily="50" charset="-128"/>
                <a:cs typeface="メイリオ" pitchFamily="50" charset="-128"/>
              </a:rPr>
              <a:t>契約書・重要事項説明書</a:t>
            </a:r>
            <a:endParaRPr lang="ja-JP" sz="2400" b="1" kern="100" dirty="0">
              <a:latin typeface="メイリオ" pitchFamily="50" charset="-128"/>
              <a:ea typeface="メイリオ" pitchFamily="50" charset="-128"/>
              <a:cs typeface="メイリオ" pitchFamily="50" charset="-128"/>
            </a:endParaRPr>
          </a:p>
        </p:txBody>
      </p:sp>
      <p:sp>
        <p:nvSpPr>
          <p:cNvPr id="3" name="角丸四角形 2"/>
          <p:cNvSpPr/>
          <p:nvPr/>
        </p:nvSpPr>
        <p:spPr>
          <a:xfrm>
            <a:off x="251520" y="908720"/>
            <a:ext cx="8748972" cy="1728192"/>
          </a:xfrm>
          <a:prstGeom prst="roundRect">
            <a:avLst>
              <a:gd name="adj" fmla="val 477"/>
            </a:avLst>
          </a:prstGeom>
          <a:ln w="12700">
            <a:no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ja-JP" altLang="en-US" sz="1600" dirty="0" smtClean="0">
                <a:solidFill>
                  <a:schemeClr val="tx1"/>
                </a:solidFill>
                <a:latin typeface="メイリオ" pitchFamily="50" charset="-128"/>
                <a:ea typeface="メイリオ" pitchFamily="50" charset="-128"/>
                <a:cs typeface="メイリオ" pitchFamily="50" charset="-128"/>
              </a:rPr>
              <a:t>総合事業による介護予防訪問介護・介護予防通所介護相当サービスを利用する方について、</a:t>
            </a:r>
            <a:endParaRPr lang="en-US" altLang="ja-JP" sz="16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600" b="1" dirty="0" smtClean="0">
                <a:solidFill>
                  <a:schemeClr val="tx1"/>
                </a:solidFill>
                <a:latin typeface="メイリオ" pitchFamily="50" charset="-128"/>
                <a:ea typeface="メイリオ" pitchFamily="50" charset="-128"/>
                <a:cs typeface="メイリオ" pitchFamily="50" charset="-128"/>
              </a:rPr>
              <a:t>　現行の</a:t>
            </a:r>
            <a:r>
              <a:rPr lang="ja-JP" altLang="en-US" b="1" dirty="0" smtClean="0">
                <a:solidFill>
                  <a:srgbClr val="FF0000"/>
                </a:solidFill>
                <a:latin typeface="メイリオ" pitchFamily="50" charset="-128"/>
                <a:ea typeface="メイリオ" pitchFamily="50" charset="-128"/>
                <a:cs typeface="メイリオ" pitchFamily="50" charset="-128"/>
              </a:rPr>
              <a:t>契約書・重要事項説明書の変更</a:t>
            </a:r>
            <a:r>
              <a:rPr lang="ja-JP" altLang="en-US" sz="1600" b="1" dirty="0" smtClean="0">
                <a:solidFill>
                  <a:schemeClr val="tx1"/>
                </a:solidFill>
                <a:latin typeface="メイリオ" pitchFamily="50" charset="-128"/>
                <a:ea typeface="メイリオ" pitchFamily="50" charset="-128"/>
                <a:cs typeface="メイリオ" pitchFamily="50" charset="-128"/>
              </a:rPr>
              <a:t>が必要になります。</a:t>
            </a:r>
            <a:endParaRPr lang="en-US" altLang="ja-JP" sz="1600" b="1"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400" dirty="0" smtClean="0">
                <a:solidFill>
                  <a:schemeClr val="tx1"/>
                </a:solidFill>
                <a:latin typeface="メイリオ" pitchFamily="50" charset="-128"/>
                <a:ea typeface="メイリオ" pitchFamily="50" charset="-128"/>
                <a:cs typeface="メイリオ" pitchFamily="50" charset="-128"/>
              </a:rPr>
              <a:t>　　現在の予防給付等と同様に、指定事業者は、利用者に対して重要事項を記した文書を交付して</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400" dirty="0">
                <a:solidFill>
                  <a:schemeClr val="tx1"/>
                </a:solidFill>
                <a:latin typeface="メイリオ" pitchFamily="50" charset="-128"/>
                <a:ea typeface="メイリオ" pitchFamily="50" charset="-128"/>
                <a:cs typeface="メイリオ" pitchFamily="50" charset="-128"/>
              </a:rPr>
              <a:t>　</a:t>
            </a:r>
            <a:r>
              <a:rPr lang="ja-JP" altLang="en-US" sz="1400" dirty="0" smtClean="0">
                <a:solidFill>
                  <a:schemeClr val="tx1"/>
                </a:solidFill>
                <a:latin typeface="メイリオ" pitchFamily="50" charset="-128"/>
                <a:ea typeface="メイリオ" pitchFamily="50" charset="-128"/>
                <a:cs typeface="メイリオ" pitchFamily="50" charset="-128"/>
              </a:rPr>
              <a:t>　説明を行い、利用者の同意を得ていただいた上で、サービス提供が開始されます。</a:t>
            </a:r>
          </a:p>
        </p:txBody>
      </p:sp>
      <p:sp>
        <p:nvSpPr>
          <p:cNvPr id="4" name="角丸四角形 3"/>
          <p:cNvSpPr/>
          <p:nvPr/>
        </p:nvSpPr>
        <p:spPr>
          <a:xfrm>
            <a:off x="243671" y="3861048"/>
            <a:ext cx="8532948" cy="2808312"/>
          </a:xfrm>
          <a:prstGeom prst="roundRect">
            <a:avLst>
              <a:gd name="adj" fmla="val 477"/>
            </a:avLst>
          </a:prstGeom>
          <a:ln w="1270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ja-JP" altLang="en-US" sz="1600" dirty="0" smtClean="0">
                <a:solidFill>
                  <a:schemeClr val="tx1"/>
                </a:solidFill>
                <a:latin typeface="メイリオ" pitchFamily="50" charset="-128"/>
                <a:ea typeface="メイリオ" pitchFamily="50" charset="-128"/>
                <a:cs typeface="メイリオ" pitchFamily="50" charset="-128"/>
              </a:rPr>
              <a:t>○事業名称については、介護保険法で使用されている用語にて記載していただくことが適当</a:t>
            </a:r>
            <a:endParaRPr lang="en-US" altLang="ja-JP" sz="16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600" dirty="0">
                <a:solidFill>
                  <a:schemeClr val="tx1"/>
                </a:solidFill>
                <a:latin typeface="メイリオ" pitchFamily="50" charset="-128"/>
                <a:ea typeface="メイリオ" pitchFamily="50" charset="-128"/>
                <a:cs typeface="メイリオ" pitchFamily="50" charset="-128"/>
              </a:rPr>
              <a:t>　</a:t>
            </a:r>
            <a:r>
              <a:rPr lang="ja-JP" altLang="en-US" sz="1600" dirty="0" smtClean="0">
                <a:solidFill>
                  <a:schemeClr val="tx1"/>
                </a:solidFill>
                <a:latin typeface="メイリオ" pitchFamily="50" charset="-128"/>
                <a:ea typeface="メイリオ" pitchFamily="50" charset="-128"/>
                <a:cs typeface="メイリオ" pitchFamily="50" charset="-128"/>
              </a:rPr>
              <a:t>であると考えます。</a:t>
            </a:r>
            <a:endParaRPr lang="en-US" altLang="ja-JP" sz="16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600" b="1" dirty="0" smtClean="0">
                <a:solidFill>
                  <a:schemeClr val="tx1"/>
                </a:solidFill>
                <a:latin typeface="メイリオ" pitchFamily="50" charset="-128"/>
                <a:ea typeface="メイリオ" pitchFamily="50" charset="-128"/>
                <a:cs typeface="メイリオ" pitchFamily="50" charset="-128"/>
              </a:rPr>
              <a:t>　　　　　　</a:t>
            </a:r>
            <a:r>
              <a:rPr lang="en-US" altLang="ja-JP" sz="1600" b="1" dirty="0" smtClean="0">
                <a:solidFill>
                  <a:schemeClr val="tx1"/>
                </a:solidFill>
                <a:latin typeface="メイリオ" pitchFamily="50" charset="-128"/>
                <a:ea typeface="メイリオ" pitchFamily="50" charset="-128"/>
                <a:cs typeface="メイリオ" pitchFamily="50" charset="-128"/>
              </a:rPr>
              <a:t>【</a:t>
            </a:r>
            <a:r>
              <a:rPr lang="ja-JP" altLang="en-US" sz="1600" b="1" dirty="0" smtClean="0">
                <a:solidFill>
                  <a:schemeClr val="tx1"/>
                </a:solidFill>
                <a:latin typeface="メイリオ" pitchFamily="50" charset="-128"/>
                <a:ea typeface="メイリオ" pitchFamily="50" charset="-128"/>
                <a:cs typeface="メイリオ" pitchFamily="50" charset="-128"/>
              </a:rPr>
              <a:t>例</a:t>
            </a:r>
            <a:r>
              <a:rPr lang="en-US" altLang="ja-JP" sz="1600" b="1" dirty="0" smtClean="0">
                <a:solidFill>
                  <a:schemeClr val="tx1"/>
                </a:solidFill>
                <a:latin typeface="メイリオ" pitchFamily="50" charset="-128"/>
                <a:ea typeface="メイリオ" pitchFamily="50" charset="-128"/>
                <a:cs typeface="メイリオ" pitchFamily="50" charset="-128"/>
              </a:rPr>
              <a:t>】   </a:t>
            </a:r>
            <a:r>
              <a:rPr lang="ja-JP" altLang="en-US" sz="1600" b="1" dirty="0" smtClean="0">
                <a:solidFill>
                  <a:srgbClr val="0070C0"/>
                </a:solidFill>
                <a:latin typeface="メイリオ" pitchFamily="50" charset="-128"/>
                <a:ea typeface="メイリオ" pitchFamily="50" charset="-128"/>
                <a:cs typeface="メイリオ" pitchFamily="50" charset="-128"/>
              </a:rPr>
              <a:t>第一号訪問事業</a:t>
            </a:r>
            <a:r>
              <a:rPr lang="ja-JP" altLang="en-US" sz="1400" b="1" dirty="0" smtClean="0">
                <a:solidFill>
                  <a:srgbClr val="0070C0"/>
                </a:solidFill>
                <a:latin typeface="メイリオ" pitchFamily="50" charset="-128"/>
                <a:ea typeface="メイリオ" pitchFamily="50" charset="-128"/>
                <a:cs typeface="メイリオ" pitchFamily="50" charset="-128"/>
              </a:rPr>
              <a:t>（介護予防訪問介護相当サービス）</a:t>
            </a:r>
            <a:endParaRPr lang="en-US" altLang="ja-JP" sz="1600" b="1" dirty="0" smtClean="0">
              <a:solidFill>
                <a:srgbClr val="0070C0"/>
              </a:solidFill>
              <a:latin typeface="メイリオ" pitchFamily="50" charset="-128"/>
              <a:ea typeface="メイリオ" pitchFamily="50" charset="-128"/>
              <a:cs typeface="メイリオ" pitchFamily="50" charset="-128"/>
            </a:endParaRPr>
          </a:p>
          <a:p>
            <a:pPr>
              <a:lnSpc>
                <a:spcPts val="2500"/>
              </a:lnSpc>
            </a:pPr>
            <a:r>
              <a:rPr lang="ja-JP" altLang="en-US" sz="1600" b="1" dirty="0">
                <a:solidFill>
                  <a:srgbClr val="0070C0"/>
                </a:solidFill>
                <a:latin typeface="メイリオ" pitchFamily="50" charset="-128"/>
                <a:ea typeface="メイリオ" pitchFamily="50" charset="-128"/>
                <a:cs typeface="メイリオ" pitchFamily="50" charset="-128"/>
              </a:rPr>
              <a:t>　</a:t>
            </a:r>
            <a:r>
              <a:rPr lang="ja-JP" altLang="en-US" sz="1600" b="1" dirty="0" smtClean="0">
                <a:solidFill>
                  <a:srgbClr val="0070C0"/>
                </a:solidFill>
                <a:latin typeface="メイリオ" pitchFamily="50" charset="-128"/>
                <a:ea typeface="メイリオ" pitchFamily="50" charset="-128"/>
                <a:cs typeface="メイリオ" pitchFamily="50" charset="-128"/>
              </a:rPr>
              <a:t>　　　　　　　　   第一号通所事業</a:t>
            </a:r>
            <a:r>
              <a:rPr lang="ja-JP" altLang="en-US" sz="1400" b="1" dirty="0" smtClean="0">
                <a:solidFill>
                  <a:srgbClr val="0070C0"/>
                </a:solidFill>
                <a:latin typeface="メイリオ" pitchFamily="50" charset="-128"/>
                <a:ea typeface="メイリオ" pitchFamily="50" charset="-128"/>
                <a:cs typeface="メイリオ" pitchFamily="50" charset="-128"/>
              </a:rPr>
              <a:t>（介護予防通所介護相当サービス）</a:t>
            </a:r>
            <a:r>
              <a:rPr lang="ja-JP" altLang="en-US" sz="1600" b="1" dirty="0" smtClean="0">
                <a:solidFill>
                  <a:srgbClr val="0070C0"/>
                </a:solidFill>
                <a:latin typeface="メイリオ" pitchFamily="50" charset="-128"/>
                <a:ea typeface="メイリオ" pitchFamily="50" charset="-128"/>
                <a:cs typeface="メイリオ" pitchFamily="50" charset="-128"/>
              </a:rPr>
              <a:t>　など</a:t>
            </a:r>
            <a:endParaRPr lang="en-US" altLang="ja-JP" sz="1600" b="1" dirty="0" smtClean="0">
              <a:solidFill>
                <a:srgbClr val="0070C0"/>
              </a:solidFill>
              <a:latin typeface="メイリオ" pitchFamily="50" charset="-128"/>
              <a:ea typeface="メイリオ" pitchFamily="50" charset="-128"/>
              <a:cs typeface="メイリオ" pitchFamily="50" charset="-128"/>
            </a:endParaRPr>
          </a:p>
          <a:p>
            <a:pPr>
              <a:lnSpc>
                <a:spcPts val="2500"/>
              </a:lnSpc>
            </a:pPr>
            <a:endParaRPr lang="en-US" altLang="ja-JP" sz="1600" b="1"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600" dirty="0" smtClean="0">
                <a:solidFill>
                  <a:schemeClr val="tx1"/>
                </a:solidFill>
                <a:latin typeface="メイリオ" pitchFamily="50" charset="-128"/>
                <a:ea typeface="メイリオ" pitchFamily="50" charset="-128"/>
                <a:cs typeface="メイリオ" pitchFamily="50" charset="-128"/>
              </a:rPr>
              <a:t>○契約書の内容については、提供されるサービスの内容、その他の契約の内容について、誤</a:t>
            </a:r>
            <a:endParaRPr lang="en-US" altLang="ja-JP" sz="16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600" dirty="0">
                <a:solidFill>
                  <a:schemeClr val="tx1"/>
                </a:solidFill>
                <a:latin typeface="メイリオ" pitchFamily="50" charset="-128"/>
                <a:ea typeface="メイリオ" pitchFamily="50" charset="-128"/>
                <a:cs typeface="メイリオ" pitchFamily="50" charset="-128"/>
              </a:rPr>
              <a:t>　</a:t>
            </a:r>
            <a:r>
              <a:rPr lang="ja-JP" altLang="en-US" sz="1600" dirty="0" smtClean="0">
                <a:solidFill>
                  <a:schemeClr val="tx1"/>
                </a:solidFill>
                <a:latin typeface="メイリオ" pitchFamily="50" charset="-128"/>
                <a:ea typeface="メイリオ" pitchFamily="50" charset="-128"/>
                <a:cs typeface="メイリオ" pitchFamily="50" charset="-128"/>
              </a:rPr>
              <a:t>解が生じない記載であれば、</a:t>
            </a:r>
            <a:r>
              <a:rPr lang="ja-JP" altLang="en-US" sz="1600" dirty="0" smtClean="0">
                <a:solidFill>
                  <a:srgbClr val="FF0000"/>
                </a:solidFill>
                <a:latin typeface="メイリオ" pitchFamily="50" charset="-128"/>
                <a:ea typeface="メイリオ" pitchFamily="50" charset="-128"/>
                <a:cs typeface="メイリオ" pitchFamily="50" charset="-128"/>
              </a:rPr>
              <a:t>介護給付によるサービスと総合事業のサービスの内容も併せ</a:t>
            </a:r>
            <a:endParaRPr lang="en-US" altLang="ja-JP" sz="1600" dirty="0" smtClean="0">
              <a:solidFill>
                <a:srgbClr val="FF0000"/>
              </a:solidFill>
              <a:latin typeface="メイリオ" pitchFamily="50" charset="-128"/>
              <a:ea typeface="メイリオ" pitchFamily="50" charset="-128"/>
              <a:cs typeface="メイリオ" pitchFamily="50" charset="-128"/>
            </a:endParaRPr>
          </a:p>
          <a:p>
            <a:pPr>
              <a:lnSpc>
                <a:spcPts val="2500"/>
              </a:lnSpc>
            </a:pPr>
            <a:r>
              <a:rPr lang="ja-JP" altLang="en-US" sz="1600" dirty="0">
                <a:solidFill>
                  <a:srgbClr val="FF0000"/>
                </a:solidFill>
                <a:latin typeface="メイリオ" pitchFamily="50" charset="-128"/>
                <a:ea typeface="メイリオ" pitchFamily="50" charset="-128"/>
                <a:cs typeface="メイリオ" pitchFamily="50" charset="-128"/>
              </a:rPr>
              <a:t>　</a:t>
            </a:r>
            <a:r>
              <a:rPr lang="ja-JP" altLang="en-US" sz="1600" dirty="0" err="1" smtClean="0">
                <a:solidFill>
                  <a:srgbClr val="FF0000"/>
                </a:solidFill>
                <a:latin typeface="メイリオ" pitchFamily="50" charset="-128"/>
                <a:ea typeface="メイリオ" pitchFamily="50" charset="-128"/>
                <a:cs typeface="メイリオ" pitchFamily="50" charset="-128"/>
              </a:rPr>
              <a:t>た契</a:t>
            </a:r>
            <a:r>
              <a:rPr lang="ja-JP" altLang="en-US" sz="1600" dirty="0" smtClean="0">
                <a:solidFill>
                  <a:srgbClr val="FF0000"/>
                </a:solidFill>
                <a:latin typeface="メイリオ" pitchFamily="50" charset="-128"/>
                <a:ea typeface="メイリオ" pitchFamily="50" charset="-128"/>
                <a:cs typeface="メイリオ" pitchFamily="50" charset="-128"/>
              </a:rPr>
              <a:t>約書様式</a:t>
            </a:r>
            <a:r>
              <a:rPr lang="ja-JP" altLang="en-US" sz="1600" dirty="0" smtClean="0">
                <a:solidFill>
                  <a:schemeClr val="tx1"/>
                </a:solidFill>
                <a:latin typeface="メイリオ" pitchFamily="50" charset="-128"/>
                <a:ea typeface="メイリオ" pitchFamily="50" charset="-128"/>
                <a:cs typeface="メイリオ" pitchFamily="50" charset="-128"/>
              </a:rPr>
              <a:t>として差し支えないと考えます。</a:t>
            </a:r>
          </a:p>
        </p:txBody>
      </p:sp>
      <p:graphicFrame>
        <p:nvGraphicFramePr>
          <p:cNvPr id="5" name="表 4"/>
          <p:cNvGraphicFramePr>
            <a:graphicFrameLocks noGrp="1"/>
          </p:cNvGraphicFramePr>
          <p:nvPr>
            <p:extLst>
              <p:ext uri="{D42A27DB-BD31-4B8C-83A1-F6EECF244321}">
                <p14:modId xmlns:p14="http://schemas.microsoft.com/office/powerpoint/2010/main" val="3227934458"/>
              </p:ext>
            </p:extLst>
          </p:nvPr>
        </p:nvGraphicFramePr>
        <p:xfrm>
          <a:off x="539552" y="2564904"/>
          <a:ext cx="7776862" cy="1112520"/>
        </p:xfrm>
        <a:graphic>
          <a:graphicData uri="http://schemas.openxmlformats.org/drawingml/2006/table">
            <a:tbl>
              <a:tblPr firstRow="1" bandRow="1">
                <a:tableStyleId>{5940675A-B579-460E-94D1-54222C63F5DA}</a:tableStyleId>
              </a:tblPr>
              <a:tblGrid>
                <a:gridCol w="3172664"/>
                <a:gridCol w="2302099"/>
                <a:gridCol w="2302099"/>
              </a:tblGrid>
              <a:tr h="370840">
                <a:tc>
                  <a:txBody>
                    <a:bodyPr/>
                    <a:lstStyle/>
                    <a:p>
                      <a:pPr algn="ctr"/>
                      <a:r>
                        <a:rPr kumimoji="1" lang="ja-JP" altLang="en-US" sz="1600" dirty="0" smtClean="0">
                          <a:latin typeface="メイリオ" pitchFamily="50" charset="-128"/>
                          <a:ea typeface="メイリオ" pitchFamily="50" charset="-128"/>
                          <a:cs typeface="メイリオ" pitchFamily="50" charset="-128"/>
                        </a:rPr>
                        <a:t>利用者</a:t>
                      </a:r>
                      <a:endParaRPr kumimoji="1" lang="ja-JP" altLang="en-US" sz="1600" dirty="0">
                        <a:latin typeface="メイリオ" pitchFamily="50" charset="-128"/>
                        <a:ea typeface="メイリオ" pitchFamily="50" charset="-128"/>
                        <a:cs typeface="メイリオ" pitchFamily="50" charset="-128"/>
                      </a:endParaRPr>
                    </a:p>
                  </a:txBody>
                  <a:tcPr>
                    <a:solidFill>
                      <a:schemeClr val="accent5">
                        <a:lumMod val="20000"/>
                        <a:lumOff val="80000"/>
                      </a:schemeClr>
                    </a:solidFill>
                  </a:tcPr>
                </a:tc>
                <a:tc>
                  <a:txBody>
                    <a:bodyPr/>
                    <a:lstStyle/>
                    <a:p>
                      <a:pPr algn="ctr"/>
                      <a:r>
                        <a:rPr kumimoji="1" lang="ja-JP" altLang="en-US" sz="1600" dirty="0" smtClean="0">
                          <a:latin typeface="メイリオ" pitchFamily="50" charset="-128"/>
                          <a:ea typeface="メイリオ" pitchFamily="50" charset="-128"/>
                          <a:cs typeface="メイリオ" pitchFamily="50" charset="-128"/>
                        </a:rPr>
                        <a:t>契約書</a:t>
                      </a:r>
                      <a:endParaRPr kumimoji="1" lang="ja-JP" altLang="en-US" sz="1600" dirty="0">
                        <a:latin typeface="メイリオ" pitchFamily="50" charset="-128"/>
                        <a:ea typeface="メイリオ" pitchFamily="50" charset="-128"/>
                        <a:cs typeface="メイリオ" pitchFamily="50" charset="-128"/>
                      </a:endParaRPr>
                    </a:p>
                  </a:txBody>
                  <a:tcPr>
                    <a:solidFill>
                      <a:schemeClr val="accent5">
                        <a:lumMod val="20000"/>
                        <a:lumOff val="80000"/>
                      </a:schemeClr>
                    </a:solidFill>
                  </a:tcPr>
                </a:tc>
                <a:tc>
                  <a:txBody>
                    <a:bodyPr/>
                    <a:lstStyle/>
                    <a:p>
                      <a:pPr algn="ctr"/>
                      <a:r>
                        <a:rPr kumimoji="1" lang="ja-JP" altLang="en-US" sz="1600" dirty="0" smtClean="0">
                          <a:latin typeface="メイリオ" pitchFamily="50" charset="-128"/>
                          <a:ea typeface="メイリオ" pitchFamily="50" charset="-128"/>
                          <a:cs typeface="メイリオ" pitchFamily="50" charset="-128"/>
                        </a:rPr>
                        <a:t>重要事項説明書</a:t>
                      </a:r>
                      <a:endParaRPr kumimoji="1" lang="ja-JP" altLang="en-US" sz="1600" dirty="0">
                        <a:latin typeface="メイリオ" pitchFamily="50" charset="-128"/>
                        <a:ea typeface="メイリオ" pitchFamily="50" charset="-128"/>
                        <a:cs typeface="メイリオ" pitchFamily="50" charset="-128"/>
                      </a:endParaRPr>
                    </a:p>
                  </a:txBody>
                  <a:tcPr>
                    <a:solidFill>
                      <a:schemeClr val="accent5">
                        <a:lumMod val="20000"/>
                        <a:lumOff val="80000"/>
                      </a:schemeClr>
                    </a:solidFill>
                  </a:tcPr>
                </a:tc>
              </a:tr>
              <a:tr h="370840">
                <a:tc>
                  <a:txBody>
                    <a:bodyPr/>
                    <a:lstStyle/>
                    <a:p>
                      <a:r>
                        <a:rPr kumimoji="1" lang="ja-JP" altLang="en-US" sz="1400" dirty="0" smtClean="0">
                          <a:latin typeface="メイリオ" pitchFamily="50" charset="-128"/>
                          <a:ea typeface="メイリオ" pitchFamily="50" charset="-128"/>
                          <a:cs typeface="メイリオ" pitchFamily="50" charset="-128"/>
                        </a:rPr>
                        <a:t>既利用者（要支援者）</a:t>
                      </a:r>
                      <a:endParaRPr kumimoji="1" lang="ja-JP" altLang="en-US" sz="1400" dirty="0">
                        <a:latin typeface="メイリオ" pitchFamily="50" charset="-128"/>
                        <a:ea typeface="メイリオ" pitchFamily="50" charset="-128"/>
                        <a:cs typeface="メイリオ" pitchFamily="50" charset="-128"/>
                      </a:endParaRPr>
                    </a:p>
                  </a:txBody>
                  <a:tcPr/>
                </a:tc>
                <a:tc>
                  <a:txBody>
                    <a:bodyPr/>
                    <a:lstStyle/>
                    <a:p>
                      <a:pPr algn="ctr"/>
                      <a:r>
                        <a:rPr kumimoji="1" lang="ja-JP" altLang="en-US" sz="1400" dirty="0" smtClean="0">
                          <a:latin typeface="メイリオ" pitchFamily="50" charset="-128"/>
                          <a:ea typeface="メイリオ" pitchFamily="50" charset="-128"/>
                          <a:cs typeface="メイリオ" pitchFamily="50" charset="-128"/>
                        </a:rPr>
                        <a:t>再契約</a:t>
                      </a:r>
                      <a:endParaRPr kumimoji="1" lang="ja-JP" altLang="en-US" sz="1400" dirty="0">
                        <a:latin typeface="メイリオ" pitchFamily="50" charset="-128"/>
                        <a:ea typeface="メイリオ" pitchFamily="50" charset="-128"/>
                        <a:cs typeface="メイリオ" pitchFamily="50" charset="-128"/>
                      </a:endParaRPr>
                    </a:p>
                  </a:txBody>
                  <a:tcPr/>
                </a:tc>
                <a:tc>
                  <a:txBody>
                    <a:bodyPr/>
                    <a:lstStyle/>
                    <a:p>
                      <a:pPr algn="ctr"/>
                      <a:r>
                        <a:rPr kumimoji="1" lang="ja-JP" altLang="en-US" sz="1400" dirty="0" smtClean="0">
                          <a:latin typeface="メイリオ" pitchFamily="50" charset="-128"/>
                          <a:ea typeface="メイリオ" pitchFamily="50" charset="-128"/>
                          <a:cs typeface="メイリオ" pitchFamily="50" charset="-128"/>
                        </a:rPr>
                        <a:t>（再）同意</a:t>
                      </a:r>
                      <a:endParaRPr kumimoji="1" lang="ja-JP" altLang="en-US" sz="1400" dirty="0">
                        <a:latin typeface="メイリオ" pitchFamily="50" charset="-128"/>
                        <a:ea typeface="メイリオ" pitchFamily="50" charset="-128"/>
                        <a:cs typeface="メイリオ" pitchFamily="50" charset="-128"/>
                      </a:endParaRPr>
                    </a:p>
                  </a:txBody>
                  <a:tcPr/>
                </a:tc>
              </a:tr>
              <a:tr h="370840">
                <a:tc>
                  <a:txBody>
                    <a:bodyPr/>
                    <a:lstStyle/>
                    <a:p>
                      <a:r>
                        <a:rPr kumimoji="1" lang="ja-JP" altLang="en-US" sz="1400" dirty="0" smtClean="0">
                          <a:latin typeface="メイリオ" pitchFamily="50" charset="-128"/>
                          <a:ea typeface="メイリオ" pitchFamily="50" charset="-128"/>
                          <a:cs typeface="メイリオ" pitchFamily="50" charset="-128"/>
                        </a:rPr>
                        <a:t>新規（要支援者・事業対象者）</a:t>
                      </a:r>
                      <a:endParaRPr kumimoji="1" lang="ja-JP" altLang="en-US" sz="1400" dirty="0">
                        <a:latin typeface="メイリオ" pitchFamily="50" charset="-128"/>
                        <a:ea typeface="メイリオ" pitchFamily="50" charset="-128"/>
                        <a:cs typeface="メイリオ" pitchFamily="50" charset="-128"/>
                      </a:endParaRPr>
                    </a:p>
                  </a:txBody>
                  <a:tcPr/>
                </a:tc>
                <a:tc>
                  <a:txBody>
                    <a:bodyPr/>
                    <a:lstStyle/>
                    <a:p>
                      <a:pPr algn="ctr"/>
                      <a:r>
                        <a:rPr kumimoji="1" lang="ja-JP" altLang="en-US" sz="1400" dirty="0" smtClean="0">
                          <a:latin typeface="メイリオ" pitchFamily="50" charset="-128"/>
                          <a:ea typeface="メイリオ" pitchFamily="50" charset="-128"/>
                          <a:cs typeface="メイリオ" pitchFamily="50" charset="-128"/>
                        </a:rPr>
                        <a:t>新規契約</a:t>
                      </a:r>
                      <a:endParaRPr kumimoji="1" lang="ja-JP" altLang="en-US" sz="1400" dirty="0">
                        <a:latin typeface="メイリオ" pitchFamily="50" charset="-128"/>
                        <a:ea typeface="メイリオ" pitchFamily="50" charset="-128"/>
                        <a:cs typeface="メイリオ" pitchFamily="50" charset="-128"/>
                      </a:endParaRPr>
                    </a:p>
                  </a:txBody>
                  <a:tcPr/>
                </a:tc>
                <a:tc>
                  <a:txBody>
                    <a:bodyPr/>
                    <a:lstStyle/>
                    <a:p>
                      <a:pPr algn="ctr"/>
                      <a:r>
                        <a:rPr kumimoji="1" lang="ja-JP" altLang="en-US" sz="1400" dirty="0" smtClean="0">
                          <a:latin typeface="メイリオ" pitchFamily="50" charset="-128"/>
                          <a:ea typeface="メイリオ" pitchFamily="50" charset="-128"/>
                          <a:cs typeface="メイリオ" pitchFamily="50" charset="-128"/>
                        </a:rPr>
                        <a:t>同意</a:t>
                      </a:r>
                      <a:endParaRPr kumimoji="1" lang="ja-JP" altLang="en-US" sz="1400" dirty="0">
                        <a:latin typeface="メイリオ" pitchFamily="50" charset="-128"/>
                        <a:ea typeface="メイリオ" pitchFamily="50" charset="-128"/>
                        <a:cs typeface="メイリオ" pitchFamily="50" charset="-128"/>
                      </a:endParaRPr>
                    </a:p>
                  </a:txBody>
                  <a:tcPr/>
                </a:tc>
              </a:tr>
            </a:tbl>
          </a:graphicData>
        </a:graphic>
      </p:graphicFrame>
    </p:spTree>
    <p:extLst>
      <p:ext uri="{BB962C8B-B14F-4D97-AF65-F5344CB8AC3E}">
        <p14:creationId xmlns:p14="http://schemas.microsoft.com/office/powerpoint/2010/main" val="23662848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1475656" y="2564904"/>
            <a:ext cx="6120680" cy="1584176"/>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lnSpc>
                <a:spcPts val="4500"/>
              </a:lnSpc>
            </a:pPr>
            <a:r>
              <a:rPr lang="ja-JP" altLang="en-US" sz="32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７．介護予防ケアマネジメント</a:t>
            </a:r>
            <a:endParaRPr lang="en-US" altLang="ja-JP" sz="3200" b="1"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17634771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0" y="-27384"/>
            <a:ext cx="9144000" cy="792088"/>
          </a:xfrm>
          <a:prstGeom prst="roundRect">
            <a:avLst>
              <a:gd name="adj" fmla="val 0"/>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spcAft>
                <a:spcPts val="0"/>
              </a:spcAft>
            </a:pPr>
            <a:r>
              <a:rPr lang="ja-JP" altLang="en-US" sz="2400" b="1" kern="100" dirty="0" smtClean="0">
                <a:latin typeface="メイリオ" pitchFamily="50" charset="-128"/>
                <a:ea typeface="メイリオ" pitchFamily="50" charset="-128"/>
                <a:cs typeface="メイリオ" pitchFamily="50" charset="-128"/>
              </a:rPr>
              <a:t>概　要・実施主体</a:t>
            </a:r>
            <a:endParaRPr lang="ja-JP" sz="2400" b="1" kern="100" dirty="0">
              <a:latin typeface="メイリオ" pitchFamily="50" charset="-128"/>
              <a:ea typeface="メイリオ" pitchFamily="50" charset="-128"/>
              <a:cs typeface="メイリオ" pitchFamily="50" charset="-128"/>
            </a:endParaRPr>
          </a:p>
        </p:txBody>
      </p:sp>
      <p:sp>
        <p:nvSpPr>
          <p:cNvPr id="3" name="角丸四角形 2"/>
          <p:cNvSpPr/>
          <p:nvPr/>
        </p:nvSpPr>
        <p:spPr>
          <a:xfrm>
            <a:off x="215516" y="980728"/>
            <a:ext cx="8748972" cy="1656184"/>
          </a:xfrm>
          <a:prstGeom prst="roundRect">
            <a:avLst>
              <a:gd name="adj" fmla="val 10482"/>
            </a:avLst>
          </a:prstGeom>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ja-JP" altLang="en-US"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概　　要</a:t>
            </a:r>
            <a:endParaRPr lang="en-US" altLang="ja-JP"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a:p>
            <a:pPr>
              <a:lnSpc>
                <a:spcPts val="3500"/>
              </a:lnSpc>
            </a:pPr>
            <a:r>
              <a:rPr lang="ja-JP" altLang="en-US" sz="1400" dirty="0" smtClean="0">
                <a:solidFill>
                  <a:schemeClr val="tx1"/>
                </a:solidFill>
                <a:latin typeface="メイリオ" pitchFamily="50" charset="-128"/>
                <a:ea typeface="メイリオ" pitchFamily="50" charset="-128"/>
                <a:cs typeface="メイリオ" pitchFamily="50" charset="-128"/>
              </a:rPr>
              <a:t>○利用するサービスが「</a:t>
            </a:r>
            <a:r>
              <a:rPr lang="ja-JP" altLang="en-US" dirty="0" smtClean="0">
                <a:solidFill>
                  <a:srgbClr val="0070C0"/>
                </a:solidFill>
                <a:latin typeface="メイリオ" pitchFamily="50" charset="-128"/>
                <a:ea typeface="メイリオ" pitchFamily="50" charset="-128"/>
                <a:cs typeface="メイリオ" pitchFamily="50" charset="-128"/>
              </a:rPr>
              <a:t>給付</a:t>
            </a:r>
            <a:r>
              <a:rPr lang="ja-JP" altLang="en-US" sz="1400" dirty="0" smtClean="0">
                <a:solidFill>
                  <a:schemeClr val="tx1"/>
                </a:solidFill>
                <a:latin typeface="メイリオ" pitchFamily="50" charset="-128"/>
                <a:ea typeface="メイリオ" pitchFamily="50" charset="-128"/>
                <a:cs typeface="メイリオ" pitchFamily="50" charset="-128"/>
              </a:rPr>
              <a:t>」または「</a:t>
            </a:r>
            <a:r>
              <a:rPr lang="ja-JP" altLang="en-US" dirty="0" smtClean="0">
                <a:solidFill>
                  <a:srgbClr val="0070C0"/>
                </a:solidFill>
                <a:latin typeface="メイリオ" pitchFamily="50" charset="-128"/>
                <a:ea typeface="メイリオ" pitchFamily="50" charset="-128"/>
                <a:cs typeface="メイリオ" pitchFamily="50" charset="-128"/>
              </a:rPr>
              <a:t>給付</a:t>
            </a:r>
            <a:r>
              <a:rPr lang="ja-JP" altLang="en-US" sz="1400" dirty="0" smtClean="0">
                <a:solidFill>
                  <a:schemeClr val="tx1"/>
                </a:solidFill>
                <a:latin typeface="メイリオ" pitchFamily="50" charset="-128"/>
                <a:ea typeface="メイリオ" pitchFamily="50" charset="-128"/>
                <a:cs typeface="メイリオ" pitchFamily="50" charset="-128"/>
              </a:rPr>
              <a:t>＋</a:t>
            </a:r>
            <a:r>
              <a:rPr lang="ja-JP" altLang="en-US" dirty="0" smtClean="0">
                <a:solidFill>
                  <a:srgbClr val="FF0000"/>
                </a:solidFill>
                <a:latin typeface="メイリオ" pitchFamily="50" charset="-128"/>
                <a:ea typeface="メイリオ" pitchFamily="50" charset="-128"/>
                <a:cs typeface="メイリオ" pitchFamily="50" charset="-128"/>
              </a:rPr>
              <a:t>総合事業</a:t>
            </a:r>
            <a:r>
              <a:rPr lang="ja-JP" altLang="en-US" sz="1400" dirty="0" smtClean="0">
                <a:solidFill>
                  <a:schemeClr val="tx1"/>
                </a:solidFill>
                <a:latin typeface="メイリオ" pitchFamily="50" charset="-128"/>
                <a:ea typeface="メイリオ" pitchFamily="50" charset="-128"/>
                <a:cs typeface="メイリオ" pitchFamily="50" charset="-128"/>
              </a:rPr>
              <a:t>」　 →  </a:t>
            </a:r>
            <a:r>
              <a:rPr lang="ja-JP" altLang="en-US" dirty="0" smtClean="0">
                <a:solidFill>
                  <a:schemeClr val="tx1"/>
                </a:solidFill>
                <a:latin typeface="メイリオ" pitchFamily="50" charset="-128"/>
                <a:ea typeface="メイリオ" pitchFamily="50" charset="-128"/>
                <a:cs typeface="メイリオ" pitchFamily="50" charset="-128"/>
              </a:rPr>
              <a:t>介護予防支援</a:t>
            </a:r>
            <a:r>
              <a:rPr lang="ja-JP" altLang="en-US" sz="1400" dirty="0" smtClean="0">
                <a:solidFill>
                  <a:schemeClr val="tx1"/>
                </a:solidFill>
                <a:latin typeface="メイリオ" pitchFamily="50" charset="-128"/>
                <a:ea typeface="メイリオ" pitchFamily="50" charset="-128"/>
                <a:cs typeface="メイリオ" pitchFamily="50" charset="-128"/>
              </a:rPr>
              <a:t>（給付）</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3500"/>
              </a:lnSpc>
            </a:pPr>
            <a:r>
              <a:rPr lang="ja-JP" altLang="en-US" sz="1400" dirty="0" smtClean="0">
                <a:solidFill>
                  <a:schemeClr val="tx1"/>
                </a:solidFill>
                <a:latin typeface="メイリオ" pitchFamily="50" charset="-128"/>
                <a:ea typeface="メイリオ" pitchFamily="50" charset="-128"/>
                <a:cs typeface="メイリオ" pitchFamily="50" charset="-128"/>
              </a:rPr>
              <a:t>○利用するサービスが 「</a:t>
            </a:r>
            <a:r>
              <a:rPr lang="ja-JP" altLang="en-US" dirty="0" smtClean="0">
                <a:solidFill>
                  <a:srgbClr val="FF0000"/>
                </a:solidFill>
                <a:latin typeface="メイリオ" pitchFamily="50" charset="-128"/>
                <a:ea typeface="メイリオ" pitchFamily="50" charset="-128"/>
                <a:cs typeface="メイリオ" pitchFamily="50" charset="-128"/>
              </a:rPr>
              <a:t>総合事業</a:t>
            </a:r>
            <a:r>
              <a:rPr lang="ja-JP" altLang="en-US" sz="1400" dirty="0" smtClean="0">
                <a:solidFill>
                  <a:schemeClr val="tx1"/>
                </a:solidFill>
                <a:latin typeface="メイリオ" pitchFamily="50" charset="-128"/>
                <a:ea typeface="メイリオ" pitchFamily="50" charset="-128"/>
                <a:cs typeface="メイリオ" pitchFamily="50" charset="-128"/>
              </a:rPr>
              <a:t>」のみ　→       </a:t>
            </a:r>
            <a:r>
              <a:rPr lang="ja-JP" altLang="en-US" dirty="0" smtClean="0">
                <a:solidFill>
                  <a:schemeClr val="tx1"/>
                </a:solidFill>
                <a:latin typeface="メイリオ" pitchFamily="50" charset="-128"/>
                <a:ea typeface="メイリオ" pitchFamily="50" charset="-128"/>
                <a:cs typeface="メイリオ" pitchFamily="50" charset="-128"/>
              </a:rPr>
              <a:t>介護予防ケアマネジメント</a:t>
            </a:r>
            <a:r>
              <a:rPr lang="ja-JP" altLang="en-US" sz="1400" dirty="0" smtClean="0">
                <a:solidFill>
                  <a:schemeClr val="tx1"/>
                </a:solidFill>
                <a:latin typeface="メイリオ" pitchFamily="50" charset="-128"/>
                <a:ea typeface="メイリオ" pitchFamily="50" charset="-128"/>
                <a:cs typeface="メイリオ" pitchFamily="50" charset="-128"/>
              </a:rPr>
              <a:t>（事業）</a:t>
            </a:r>
            <a:endParaRPr lang="en-US" altLang="ja-JP" sz="1400" dirty="0" smtClean="0">
              <a:solidFill>
                <a:schemeClr val="tx1"/>
              </a:solidFill>
              <a:latin typeface="メイリオ" pitchFamily="50" charset="-128"/>
              <a:ea typeface="メイリオ" pitchFamily="50" charset="-128"/>
              <a:cs typeface="メイリオ" pitchFamily="50" charset="-128"/>
            </a:endParaRPr>
          </a:p>
        </p:txBody>
      </p:sp>
      <p:sp>
        <p:nvSpPr>
          <p:cNvPr id="5" name="角丸四角形 4"/>
          <p:cNvSpPr/>
          <p:nvPr/>
        </p:nvSpPr>
        <p:spPr>
          <a:xfrm>
            <a:off x="235108" y="2780928"/>
            <a:ext cx="8748972" cy="3240360"/>
          </a:xfrm>
          <a:prstGeom prst="roundRect">
            <a:avLst>
              <a:gd name="adj" fmla="val 4405"/>
            </a:avLst>
          </a:prstGeom>
          <a:ln w="952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ja-JP" altLang="en-US" b="1" i="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実施主体</a:t>
            </a:r>
            <a:endParaRPr lang="en-US" altLang="ja-JP" b="1" i="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a:p>
            <a:pPr>
              <a:lnSpc>
                <a:spcPts val="2500"/>
              </a:lnSpc>
            </a:pPr>
            <a:r>
              <a:rPr lang="ja-JP" altLang="en-US" sz="1400" dirty="0" smtClean="0">
                <a:solidFill>
                  <a:schemeClr val="tx1"/>
                </a:solidFill>
                <a:latin typeface="メイリオ" pitchFamily="50" charset="-128"/>
                <a:ea typeface="メイリオ" pitchFamily="50" charset="-128"/>
                <a:cs typeface="メイリオ" pitchFamily="50" charset="-128"/>
              </a:rPr>
              <a:t>○</a:t>
            </a:r>
            <a:r>
              <a:rPr lang="ja-JP" altLang="en-US" sz="1600" b="1" dirty="0" smtClean="0">
                <a:solidFill>
                  <a:srgbClr val="FF0000"/>
                </a:solidFill>
                <a:latin typeface="メイリオ" pitchFamily="50" charset="-128"/>
                <a:ea typeface="メイリオ" pitchFamily="50" charset="-128"/>
                <a:cs typeface="メイリオ" pitchFamily="50" charset="-128"/>
              </a:rPr>
              <a:t>地域包括支援センター</a:t>
            </a:r>
            <a:r>
              <a:rPr lang="ja-JP" altLang="en-US" sz="1400" dirty="0" smtClean="0">
                <a:solidFill>
                  <a:schemeClr val="tx1"/>
                </a:solidFill>
                <a:latin typeface="メイリオ" pitchFamily="50" charset="-128"/>
                <a:ea typeface="メイリオ" pitchFamily="50" charset="-128"/>
                <a:cs typeface="メイリオ" pitchFamily="50" charset="-128"/>
              </a:rPr>
              <a:t>において実施します。</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400" dirty="0" smtClean="0">
                <a:solidFill>
                  <a:schemeClr val="tx1"/>
                </a:solidFill>
                <a:latin typeface="メイリオ" pitchFamily="50" charset="-128"/>
                <a:ea typeface="メイリオ" pitchFamily="50" charset="-128"/>
                <a:cs typeface="メイリオ" pitchFamily="50" charset="-128"/>
              </a:rPr>
              <a:t>○なお、従来の介護予防支援と同様に、</a:t>
            </a:r>
            <a:r>
              <a:rPr lang="ja-JP" altLang="en-US" sz="1400" u="sng" dirty="0" smtClean="0">
                <a:solidFill>
                  <a:srgbClr val="FF0000"/>
                </a:solidFill>
                <a:latin typeface="メイリオ" pitchFamily="50" charset="-128"/>
                <a:ea typeface="メイリオ" pitchFamily="50" charset="-128"/>
                <a:cs typeface="メイリオ" pitchFamily="50" charset="-128"/>
              </a:rPr>
              <a:t>業務の一部を指定居宅介護支援事業所へ委託できます</a:t>
            </a:r>
            <a:r>
              <a:rPr lang="ja-JP" altLang="en-US" sz="1400" dirty="0" smtClean="0">
                <a:solidFill>
                  <a:schemeClr val="tx1"/>
                </a:solidFill>
                <a:latin typeface="メイリオ" pitchFamily="50" charset="-128"/>
                <a:ea typeface="メイリオ" pitchFamily="50" charset="-128"/>
                <a:cs typeface="メイリオ" pitchFamily="50" charset="-128"/>
              </a:rPr>
              <a:t>。</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400" dirty="0" smtClean="0">
                <a:solidFill>
                  <a:schemeClr val="tx1"/>
                </a:solidFill>
                <a:latin typeface="メイリオ" pitchFamily="50" charset="-128"/>
                <a:ea typeface="メイリオ" pitchFamily="50" charset="-128"/>
                <a:cs typeface="メイリオ" pitchFamily="50" charset="-128"/>
              </a:rPr>
              <a:t>　　　　　　　　　　　　　　　　　　　　　　</a:t>
            </a:r>
            <a:r>
              <a:rPr lang="ja-JP" altLang="en-US" sz="1400" u="sng" dirty="0" smtClean="0">
                <a:solidFill>
                  <a:schemeClr val="tx1"/>
                </a:solidFill>
                <a:latin typeface="メイリオ" pitchFamily="50" charset="-128"/>
                <a:ea typeface="メイリオ" pitchFamily="50" charset="-128"/>
                <a:cs typeface="メイリオ" pitchFamily="50" charset="-128"/>
              </a:rPr>
              <a:t>（地域包括支援センターと委託契約の締結が必要です）</a:t>
            </a:r>
            <a:endParaRPr lang="en-US" altLang="ja-JP" sz="1400" u="sng"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400" dirty="0">
                <a:solidFill>
                  <a:schemeClr val="tx1"/>
                </a:solidFill>
                <a:latin typeface="メイリオ" pitchFamily="50" charset="-128"/>
                <a:ea typeface="メイリオ" pitchFamily="50" charset="-128"/>
                <a:cs typeface="メイリオ" pitchFamily="50" charset="-128"/>
              </a:rPr>
              <a:t>　</a:t>
            </a:r>
            <a:r>
              <a:rPr lang="ja-JP" altLang="en-US" sz="1400" dirty="0" smtClean="0">
                <a:solidFill>
                  <a:schemeClr val="tx1"/>
                </a:solidFill>
                <a:latin typeface="メイリオ" pitchFamily="50" charset="-128"/>
                <a:ea typeface="メイリオ" pitchFamily="50" charset="-128"/>
                <a:cs typeface="メイリオ" pitchFamily="50" charset="-128"/>
              </a:rPr>
              <a:t>委託できるのは、</a:t>
            </a:r>
            <a:r>
              <a:rPr lang="ja-JP" altLang="en-US" sz="1400" u="sng" dirty="0" smtClean="0">
                <a:solidFill>
                  <a:schemeClr val="tx1"/>
                </a:solidFill>
                <a:latin typeface="メイリオ" pitchFamily="50" charset="-128"/>
                <a:ea typeface="メイリオ" pitchFamily="50" charset="-128"/>
                <a:cs typeface="メイリオ" pitchFamily="50" charset="-128"/>
              </a:rPr>
              <a:t>介護予防ケアマネジメントＡ（原則的な介護予防ケアマネジメント）</a:t>
            </a:r>
            <a:r>
              <a:rPr lang="ja-JP" altLang="en-US" sz="1400" dirty="0" smtClean="0">
                <a:solidFill>
                  <a:schemeClr val="tx1"/>
                </a:solidFill>
                <a:latin typeface="メイリオ" pitchFamily="50" charset="-128"/>
                <a:ea typeface="メイリオ" pitchFamily="50" charset="-128"/>
                <a:cs typeface="メイリオ" pitchFamily="50" charset="-128"/>
              </a:rPr>
              <a:t>を行うケースで、</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400" dirty="0">
                <a:solidFill>
                  <a:schemeClr val="tx1"/>
                </a:solidFill>
                <a:latin typeface="メイリオ" pitchFamily="50" charset="-128"/>
                <a:ea typeface="メイリオ" pitchFamily="50" charset="-128"/>
                <a:cs typeface="メイリオ" pitchFamily="50" charset="-128"/>
              </a:rPr>
              <a:t>　</a:t>
            </a:r>
            <a:r>
              <a:rPr lang="ja-JP" altLang="en-US" sz="1400" dirty="0" smtClean="0">
                <a:solidFill>
                  <a:schemeClr val="tx1"/>
                </a:solidFill>
                <a:latin typeface="メイリオ" pitchFamily="50" charset="-128"/>
                <a:ea typeface="メイリオ" pitchFamily="50" charset="-128"/>
                <a:cs typeface="メイリオ" pitchFamily="50" charset="-128"/>
              </a:rPr>
              <a:t>以下のいずれかに該当する場合です。</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400" dirty="0">
                <a:solidFill>
                  <a:schemeClr val="tx1"/>
                </a:solidFill>
                <a:latin typeface="メイリオ" pitchFamily="50" charset="-128"/>
                <a:ea typeface="メイリオ" pitchFamily="50" charset="-128"/>
                <a:cs typeface="メイリオ" pitchFamily="50" charset="-128"/>
              </a:rPr>
              <a:t>　</a:t>
            </a:r>
            <a:r>
              <a:rPr lang="ja-JP" altLang="en-US" sz="1400" dirty="0" smtClean="0">
                <a:solidFill>
                  <a:schemeClr val="tx1"/>
                </a:solidFill>
                <a:latin typeface="メイリオ" pitchFamily="50" charset="-128"/>
                <a:ea typeface="メイリオ" pitchFamily="50" charset="-128"/>
                <a:cs typeface="メイリオ" pitchFamily="50" charset="-128"/>
              </a:rPr>
              <a:t>・要支援１・２の者</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400" dirty="0">
                <a:solidFill>
                  <a:schemeClr val="tx1"/>
                </a:solidFill>
                <a:latin typeface="メイリオ" pitchFamily="50" charset="-128"/>
                <a:ea typeface="メイリオ" pitchFamily="50" charset="-128"/>
                <a:cs typeface="メイリオ" pitchFamily="50" charset="-128"/>
              </a:rPr>
              <a:t>　</a:t>
            </a:r>
            <a:r>
              <a:rPr lang="ja-JP" altLang="en-US" sz="1400" dirty="0" smtClean="0">
                <a:solidFill>
                  <a:schemeClr val="tx1"/>
                </a:solidFill>
                <a:latin typeface="メイリオ" pitchFamily="50" charset="-128"/>
                <a:ea typeface="メイリオ" pitchFamily="50" charset="-128"/>
                <a:cs typeface="メイリオ" pitchFamily="50" charset="-128"/>
              </a:rPr>
              <a:t>・新規の事業対象者の場合（これまでに介護保険申請をしたことがない方）は、地域包括支援センター</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400" dirty="0">
                <a:solidFill>
                  <a:schemeClr val="tx1"/>
                </a:solidFill>
                <a:latin typeface="メイリオ" pitchFamily="50" charset="-128"/>
                <a:ea typeface="メイリオ" pitchFamily="50" charset="-128"/>
                <a:cs typeface="メイリオ" pitchFamily="50" charset="-128"/>
              </a:rPr>
              <a:t>　</a:t>
            </a:r>
            <a:r>
              <a:rPr lang="ja-JP" altLang="en-US" sz="1400" dirty="0" smtClean="0">
                <a:solidFill>
                  <a:schemeClr val="tx1"/>
                </a:solidFill>
                <a:latin typeface="メイリオ" pitchFamily="50" charset="-128"/>
                <a:ea typeface="メイリオ" pitchFamily="50" charset="-128"/>
                <a:cs typeface="メイリオ" pitchFamily="50" charset="-128"/>
              </a:rPr>
              <a:t>　で初回の介護予防ケアマネジメントを実施し、１クール（概ね</a:t>
            </a:r>
            <a:r>
              <a:rPr lang="en-US" altLang="ja-JP" sz="1400" dirty="0" smtClean="0">
                <a:solidFill>
                  <a:schemeClr val="tx1"/>
                </a:solidFill>
                <a:latin typeface="メイリオ" pitchFamily="50" charset="-128"/>
                <a:ea typeface="メイリオ" pitchFamily="50" charset="-128"/>
                <a:cs typeface="メイリオ" pitchFamily="50" charset="-128"/>
              </a:rPr>
              <a:t>3</a:t>
            </a:r>
            <a:r>
              <a:rPr lang="ja-JP" altLang="en-US" sz="1400" dirty="0" smtClean="0">
                <a:solidFill>
                  <a:schemeClr val="tx1"/>
                </a:solidFill>
                <a:latin typeface="メイリオ" pitchFamily="50" charset="-128"/>
                <a:ea typeface="メイリオ" pitchFamily="50" charset="-128"/>
                <a:cs typeface="メイリオ" pitchFamily="50" charset="-128"/>
              </a:rPr>
              <a:t>ヶ月）終了後のケアプランの継続、</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400" dirty="0">
                <a:solidFill>
                  <a:schemeClr val="tx1"/>
                </a:solidFill>
                <a:latin typeface="メイリオ" pitchFamily="50" charset="-128"/>
                <a:ea typeface="メイリオ" pitchFamily="50" charset="-128"/>
                <a:cs typeface="メイリオ" pitchFamily="50" charset="-128"/>
              </a:rPr>
              <a:t>　</a:t>
            </a:r>
            <a:r>
              <a:rPr lang="ja-JP" altLang="en-US" sz="1400" dirty="0" smtClean="0">
                <a:solidFill>
                  <a:schemeClr val="tx1"/>
                </a:solidFill>
                <a:latin typeface="メイリオ" pitchFamily="50" charset="-128"/>
                <a:ea typeface="メイリオ" pitchFamily="50" charset="-128"/>
                <a:cs typeface="メイリオ" pitchFamily="50" charset="-128"/>
              </a:rPr>
              <a:t>　変更の時点以後であること。</a:t>
            </a:r>
            <a:r>
              <a:rPr lang="ja-JP" altLang="en-US" sz="1400" dirty="0">
                <a:solidFill>
                  <a:schemeClr val="tx1"/>
                </a:solidFill>
                <a:latin typeface="メイリオ" pitchFamily="50" charset="-128"/>
                <a:ea typeface="メイリオ" pitchFamily="50" charset="-128"/>
                <a:cs typeface="メイリオ" pitchFamily="50" charset="-128"/>
              </a:rPr>
              <a:t>　</a:t>
            </a:r>
            <a:endParaRPr lang="en-US" altLang="ja-JP" sz="1400" dirty="0" smtClean="0">
              <a:solidFill>
                <a:schemeClr val="tx1"/>
              </a:solidFill>
              <a:latin typeface="メイリオ" pitchFamily="50" charset="-128"/>
              <a:ea typeface="メイリオ" pitchFamily="50" charset="-128"/>
              <a:cs typeface="メイリオ" pitchFamily="50" charset="-128"/>
            </a:endParaRPr>
          </a:p>
        </p:txBody>
      </p:sp>
      <p:sp>
        <p:nvSpPr>
          <p:cNvPr id="6" name="角丸四角形 5"/>
          <p:cNvSpPr/>
          <p:nvPr/>
        </p:nvSpPr>
        <p:spPr>
          <a:xfrm>
            <a:off x="235108" y="6093296"/>
            <a:ext cx="8748972" cy="648072"/>
          </a:xfrm>
          <a:prstGeom prst="roundRect">
            <a:avLst>
              <a:gd name="adj" fmla="val 10482"/>
            </a:avLst>
          </a:prstGeom>
          <a:ln w="12700">
            <a:no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ja-JP" altLang="en-US" sz="1400" dirty="0" smtClean="0">
                <a:solidFill>
                  <a:schemeClr val="tx1"/>
                </a:solidFill>
                <a:latin typeface="メイリオ" pitchFamily="50" charset="-128"/>
                <a:ea typeface="メイリオ" pitchFamily="50" charset="-128"/>
                <a:cs typeface="メイリオ" pitchFamily="50" charset="-128"/>
              </a:rPr>
              <a:t>　</a:t>
            </a:r>
            <a:r>
              <a:rPr lang="en-US" altLang="ja-JP" sz="1400" dirty="0" smtClean="0">
                <a:solidFill>
                  <a:schemeClr val="tx1"/>
                </a:solidFill>
                <a:latin typeface="メイリオ" pitchFamily="50" charset="-128"/>
                <a:ea typeface="メイリオ" pitchFamily="50" charset="-128"/>
                <a:cs typeface="メイリオ" pitchFamily="50" charset="-128"/>
              </a:rPr>
              <a:t>※</a:t>
            </a:r>
            <a:r>
              <a:rPr lang="ja-JP" altLang="en-US" sz="1400" dirty="0" smtClean="0">
                <a:solidFill>
                  <a:schemeClr val="tx1"/>
                </a:solidFill>
                <a:latin typeface="メイリオ" pitchFamily="50" charset="-128"/>
                <a:ea typeface="メイリオ" pitchFamily="50" charset="-128"/>
                <a:cs typeface="メイリオ" pitchFamily="50" charset="-128"/>
              </a:rPr>
              <a:t>介護予防ケアマネジメントの実施に当たっては、地域包括支援センターの実施件数、指定居宅介護支</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400" dirty="0">
                <a:solidFill>
                  <a:schemeClr val="tx1"/>
                </a:solidFill>
                <a:latin typeface="メイリオ" pitchFamily="50" charset="-128"/>
                <a:ea typeface="メイリオ" pitchFamily="50" charset="-128"/>
                <a:cs typeface="メイリオ" pitchFamily="50" charset="-128"/>
              </a:rPr>
              <a:t>　</a:t>
            </a:r>
            <a:r>
              <a:rPr lang="ja-JP" altLang="en-US" sz="1400" dirty="0" smtClean="0">
                <a:solidFill>
                  <a:schemeClr val="tx1"/>
                </a:solidFill>
                <a:latin typeface="メイリオ" pitchFamily="50" charset="-128"/>
                <a:ea typeface="メイリオ" pitchFamily="50" charset="-128"/>
                <a:cs typeface="メイリオ" pitchFamily="50" charset="-128"/>
              </a:rPr>
              <a:t>　援事業所の受託件数の制限は設けておらず、居宅介護支援費の逓減制には含めていません。</a:t>
            </a:r>
            <a:endParaRPr lang="en-US" altLang="ja-JP" sz="1400" dirty="0" smtClean="0">
              <a:solidFill>
                <a:schemeClr val="tx1"/>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41359926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0" y="-27384"/>
            <a:ext cx="9144000" cy="792088"/>
          </a:xfrm>
          <a:prstGeom prst="roundRect">
            <a:avLst>
              <a:gd name="adj" fmla="val 0"/>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spcAft>
                <a:spcPts val="0"/>
              </a:spcAft>
            </a:pPr>
            <a:r>
              <a:rPr lang="ja-JP" altLang="en-US" sz="2400" b="1" kern="100" dirty="0" smtClean="0">
                <a:latin typeface="メイリオ" pitchFamily="50" charset="-128"/>
                <a:ea typeface="メイリオ" pitchFamily="50" charset="-128"/>
                <a:cs typeface="メイリオ" pitchFamily="50" charset="-128"/>
              </a:rPr>
              <a:t>概　要</a:t>
            </a:r>
            <a:endParaRPr lang="ja-JP" sz="2400" b="1" kern="100" dirty="0">
              <a:latin typeface="メイリオ" pitchFamily="50" charset="-128"/>
              <a:ea typeface="メイリオ" pitchFamily="50" charset="-128"/>
              <a:cs typeface="メイリオ" pitchFamily="50" charset="-128"/>
            </a:endParaRPr>
          </a:p>
        </p:txBody>
      </p:sp>
      <p:sp>
        <p:nvSpPr>
          <p:cNvPr id="3" name="角丸四角形 2"/>
          <p:cNvSpPr/>
          <p:nvPr/>
        </p:nvSpPr>
        <p:spPr>
          <a:xfrm>
            <a:off x="107504" y="764705"/>
            <a:ext cx="8928992" cy="1224136"/>
          </a:xfrm>
          <a:prstGeom prst="roundRect">
            <a:avLst>
              <a:gd name="adj" fmla="val 4423"/>
            </a:avLst>
          </a:prstGeom>
          <a:ln w="12700">
            <a:no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ja-JP" altLang="en-US" dirty="0" smtClean="0">
                <a:solidFill>
                  <a:srgbClr val="FF0000"/>
                </a:solidFill>
                <a:latin typeface="メイリオ" pitchFamily="50" charset="-128"/>
                <a:ea typeface="メイリオ" pitchFamily="50" charset="-128"/>
                <a:cs typeface="メイリオ" pitchFamily="50" charset="-128"/>
              </a:rPr>
              <a:t>　総合事業のみ利用する（予防給付の利用がない）ケース</a:t>
            </a:r>
            <a:r>
              <a:rPr lang="ja-JP" altLang="en-US" sz="1400" dirty="0" smtClean="0">
                <a:solidFill>
                  <a:schemeClr val="tx1"/>
                </a:solidFill>
                <a:latin typeface="メイリオ" pitchFamily="50" charset="-128"/>
                <a:ea typeface="メイリオ" pitchFamily="50" charset="-128"/>
                <a:cs typeface="メイリオ" pitchFamily="50" charset="-128"/>
              </a:rPr>
              <a:t>については、</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dirty="0">
                <a:solidFill>
                  <a:srgbClr val="FF0000"/>
                </a:solidFill>
                <a:latin typeface="メイリオ" pitchFamily="50" charset="-128"/>
                <a:ea typeface="メイリオ" pitchFamily="50" charset="-128"/>
                <a:cs typeface="メイリオ" pitchFamily="50" charset="-128"/>
              </a:rPr>
              <a:t>　</a:t>
            </a:r>
            <a:r>
              <a:rPr lang="ja-JP" altLang="en-US" sz="1600" dirty="0" smtClean="0">
                <a:solidFill>
                  <a:schemeClr val="tx1"/>
                </a:solidFill>
                <a:latin typeface="メイリオ" pitchFamily="50" charset="-128"/>
                <a:ea typeface="メイリオ" pitchFamily="50" charset="-128"/>
                <a:cs typeface="メイリオ" pitchFamily="50" charset="-128"/>
              </a:rPr>
              <a:t>従来の「介護予防支援」ではなく、</a:t>
            </a:r>
            <a:endParaRPr lang="en-US" altLang="ja-JP" sz="16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dirty="0">
                <a:solidFill>
                  <a:srgbClr val="FF0000"/>
                </a:solidFill>
                <a:latin typeface="メイリオ" pitchFamily="50" charset="-128"/>
                <a:ea typeface="メイリオ" pitchFamily="50" charset="-128"/>
                <a:cs typeface="メイリオ" pitchFamily="50" charset="-128"/>
              </a:rPr>
              <a:t>　</a:t>
            </a:r>
            <a:r>
              <a:rPr lang="ja-JP" altLang="en-US" dirty="0" smtClean="0">
                <a:solidFill>
                  <a:srgbClr val="FF0000"/>
                </a:solidFill>
                <a:latin typeface="メイリオ" pitchFamily="50" charset="-128"/>
                <a:ea typeface="メイリオ" pitchFamily="50" charset="-128"/>
                <a:cs typeface="メイリオ" pitchFamily="50" charset="-128"/>
              </a:rPr>
              <a:t>新たな総合事業の「介護予防ケアマネジメント」を実施します。</a:t>
            </a:r>
            <a:endParaRPr lang="en-US" altLang="ja-JP" dirty="0" smtClean="0">
              <a:solidFill>
                <a:srgbClr val="FF0000"/>
              </a:solidFill>
              <a:latin typeface="メイリオ" pitchFamily="50" charset="-128"/>
              <a:ea typeface="メイリオ" pitchFamily="50" charset="-128"/>
              <a:cs typeface="メイリオ" pitchFamily="50" charset="-128"/>
            </a:endParaRPr>
          </a:p>
        </p:txBody>
      </p:sp>
      <p:sp>
        <p:nvSpPr>
          <p:cNvPr id="5" name="角丸四角形 4"/>
          <p:cNvSpPr/>
          <p:nvPr/>
        </p:nvSpPr>
        <p:spPr>
          <a:xfrm>
            <a:off x="107504" y="1988840"/>
            <a:ext cx="8928992" cy="504055"/>
          </a:xfrm>
          <a:prstGeom prst="roundRect">
            <a:avLst>
              <a:gd name="adj" fmla="val 4423"/>
            </a:avLst>
          </a:prstGeom>
          <a:ln w="12700">
            <a:noFill/>
          </a:ln>
        </p:spPr>
        <p:style>
          <a:lnRef idx="2">
            <a:schemeClr val="dk1"/>
          </a:lnRef>
          <a:fillRef idx="1">
            <a:schemeClr val="lt1"/>
          </a:fillRef>
          <a:effectRef idx="0">
            <a:schemeClr val="dk1"/>
          </a:effectRef>
          <a:fontRef idx="minor">
            <a:schemeClr val="dk1"/>
          </a:fontRef>
        </p:style>
        <p:txBody>
          <a:bodyPr rtlCol="0" anchor="ctr"/>
          <a:lstStyle/>
          <a:p>
            <a:pPr>
              <a:lnSpc>
                <a:spcPts val="3000"/>
              </a:lnSpc>
            </a:pPr>
            <a:r>
              <a:rPr lang="en-US" altLang="ja-JP" sz="1600" dirty="0" smtClean="0">
                <a:solidFill>
                  <a:schemeClr val="tx1"/>
                </a:solidFill>
                <a:latin typeface="メイリオ" pitchFamily="50" charset="-128"/>
                <a:ea typeface="メイリオ" pitchFamily="50" charset="-128"/>
                <a:cs typeface="メイリオ" pitchFamily="50" charset="-128"/>
              </a:rPr>
              <a:t>〈 </a:t>
            </a:r>
            <a:r>
              <a:rPr lang="ja-JP" altLang="en-US" sz="1600" dirty="0" smtClean="0">
                <a:solidFill>
                  <a:schemeClr val="tx1"/>
                </a:solidFill>
                <a:latin typeface="メイリオ" pitchFamily="50" charset="-128"/>
                <a:ea typeface="メイリオ" pitchFamily="50" charset="-128"/>
                <a:cs typeface="メイリオ" pitchFamily="50" charset="-128"/>
              </a:rPr>
              <a:t>注 意 </a:t>
            </a:r>
            <a:r>
              <a:rPr lang="en-US" altLang="ja-JP" sz="1600" dirty="0" smtClean="0">
                <a:solidFill>
                  <a:schemeClr val="tx1"/>
                </a:solidFill>
                <a:latin typeface="メイリオ" pitchFamily="50" charset="-128"/>
                <a:ea typeface="メイリオ" pitchFamily="50" charset="-128"/>
                <a:cs typeface="メイリオ" pitchFamily="50" charset="-128"/>
              </a:rPr>
              <a:t>〉</a:t>
            </a:r>
            <a:r>
              <a:rPr lang="ja-JP" altLang="en-US" sz="1600" dirty="0" smtClean="0">
                <a:solidFill>
                  <a:schemeClr val="tx1"/>
                </a:solidFill>
                <a:latin typeface="メイリオ" pitchFamily="50" charset="-128"/>
                <a:ea typeface="メイリオ" pitchFamily="50" charset="-128"/>
                <a:cs typeface="メイリオ" pitchFamily="50" charset="-128"/>
              </a:rPr>
              <a:t>　</a:t>
            </a:r>
            <a:r>
              <a:rPr lang="ja-JP" altLang="en-US" sz="1600" u="sng" dirty="0" smtClean="0">
                <a:solidFill>
                  <a:schemeClr val="tx1"/>
                </a:solidFill>
                <a:latin typeface="メイリオ" pitchFamily="50" charset="-128"/>
                <a:ea typeface="メイリオ" pitchFamily="50" charset="-128"/>
                <a:cs typeface="メイリオ" pitchFamily="50" charset="-128"/>
              </a:rPr>
              <a:t>総合事業の「介護予防ケアマネジメント」は地域包括支援センターで開始します。</a:t>
            </a:r>
            <a:endParaRPr lang="en-US" altLang="ja-JP" sz="1600" u="sng" dirty="0" smtClean="0">
              <a:solidFill>
                <a:schemeClr val="tx1"/>
              </a:solidFill>
              <a:latin typeface="メイリオ" pitchFamily="50" charset="-128"/>
              <a:ea typeface="メイリオ" pitchFamily="50" charset="-128"/>
              <a:cs typeface="メイリオ" pitchFamily="50" charset="-128"/>
            </a:endParaRPr>
          </a:p>
        </p:txBody>
      </p:sp>
      <p:sp>
        <p:nvSpPr>
          <p:cNvPr id="6" name="角丸四角形 5"/>
          <p:cNvSpPr/>
          <p:nvPr/>
        </p:nvSpPr>
        <p:spPr>
          <a:xfrm>
            <a:off x="179512" y="2492895"/>
            <a:ext cx="8712968" cy="4032449"/>
          </a:xfrm>
          <a:prstGeom prst="roundRect">
            <a:avLst>
              <a:gd name="adj" fmla="val 4181"/>
            </a:avLst>
          </a:prstGeom>
          <a:ln w="12700">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en-US" altLang="ja-JP" sz="1600" dirty="0" smtClean="0">
                <a:solidFill>
                  <a:schemeClr val="tx1"/>
                </a:solidFill>
                <a:latin typeface="メイリオ" pitchFamily="50" charset="-128"/>
                <a:ea typeface="メイリオ" pitchFamily="50" charset="-128"/>
                <a:cs typeface="メイリオ" pitchFamily="50" charset="-128"/>
              </a:rPr>
              <a:t>【</a:t>
            </a:r>
            <a:r>
              <a:rPr lang="ja-JP" altLang="en-US" sz="1600" dirty="0" smtClean="0">
                <a:solidFill>
                  <a:schemeClr val="tx1"/>
                </a:solidFill>
                <a:latin typeface="メイリオ" pitchFamily="50" charset="-128"/>
                <a:ea typeface="メイリオ" pitchFamily="50" charset="-128"/>
                <a:cs typeface="メイリオ" pitchFamily="50" charset="-128"/>
              </a:rPr>
              <a:t>ポイント</a:t>
            </a:r>
            <a:r>
              <a:rPr lang="en-US" altLang="ja-JP" sz="1600" dirty="0" smtClean="0">
                <a:solidFill>
                  <a:schemeClr val="tx1"/>
                </a:solidFill>
                <a:latin typeface="メイリオ" pitchFamily="50" charset="-128"/>
                <a:ea typeface="メイリオ" pitchFamily="50" charset="-128"/>
                <a:cs typeface="メイリオ" pitchFamily="50" charset="-128"/>
              </a:rPr>
              <a:t>】</a:t>
            </a:r>
          </a:p>
          <a:p>
            <a:pPr>
              <a:lnSpc>
                <a:spcPts val="2500"/>
              </a:lnSpc>
            </a:pPr>
            <a:r>
              <a:rPr lang="ja-JP" altLang="en-US" sz="1600" dirty="0" smtClean="0">
                <a:solidFill>
                  <a:schemeClr val="tx1"/>
                </a:solidFill>
                <a:latin typeface="メイリオ" pitchFamily="50" charset="-128"/>
                <a:ea typeface="メイリオ" pitchFamily="50" charset="-128"/>
                <a:cs typeface="メイリオ" pitchFamily="50" charset="-128"/>
              </a:rPr>
              <a:t>○「認定有効期間の</a:t>
            </a:r>
            <a:r>
              <a:rPr lang="ja-JP" altLang="en-US" sz="1600" dirty="0" smtClean="0">
                <a:solidFill>
                  <a:srgbClr val="FF0000"/>
                </a:solidFill>
                <a:latin typeface="メイリオ" pitchFamily="50" charset="-128"/>
                <a:ea typeface="メイリオ" pitchFamily="50" charset="-128"/>
                <a:cs typeface="メイリオ" pitchFamily="50" charset="-128"/>
              </a:rPr>
              <a:t>開始年月日が</a:t>
            </a:r>
            <a:r>
              <a:rPr lang="en-US" altLang="ja-JP" sz="1600" dirty="0" smtClean="0">
                <a:solidFill>
                  <a:srgbClr val="FF0000"/>
                </a:solidFill>
                <a:latin typeface="メイリオ" pitchFamily="50" charset="-128"/>
                <a:ea typeface="メイリオ" pitchFamily="50" charset="-128"/>
                <a:cs typeface="メイリオ" pitchFamily="50" charset="-128"/>
              </a:rPr>
              <a:t>H29.3.31</a:t>
            </a:r>
            <a:r>
              <a:rPr lang="ja-JP" altLang="en-US" sz="1600" dirty="0" err="1" smtClean="0">
                <a:solidFill>
                  <a:srgbClr val="FF0000"/>
                </a:solidFill>
                <a:latin typeface="メイリオ" pitchFamily="50" charset="-128"/>
                <a:ea typeface="メイリオ" pitchFamily="50" charset="-128"/>
                <a:cs typeface="メイリオ" pitchFamily="50" charset="-128"/>
              </a:rPr>
              <a:t>までの</a:t>
            </a:r>
            <a:r>
              <a:rPr lang="ja-JP" altLang="en-US" sz="1600" dirty="0" smtClean="0">
                <a:solidFill>
                  <a:schemeClr val="tx1"/>
                </a:solidFill>
                <a:latin typeface="メイリオ" pitchFamily="50" charset="-128"/>
                <a:ea typeface="メイリオ" pitchFamily="50" charset="-128"/>
                <a:cs typeface="メイリオ" pitchFamily="50" charset="-128"/>
              </a:rPr>
              <a:t>要支援者」の場合</a:t>
            </a:r>
            <a:endParaRPr lang="en-US" altLang="ja-JP" sz="16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600" dirty="0">
                <a:solidFill>
                  <a:schemeClr val="tx1"/>
                </a:solidFill>
                <a:latin typeface="メイリオ" pitchFamily="50" charset="-128"/>
                <a:ea typeface="メイリオ" pitchFamily="50" charset="-128"/>
                <a:cs typeface="メイリオ" pitchFamily="50" charset="-128"/>
              </a:rPr>
              <a:t>　</a:t>
            </a:r>
            <a:r>
              <a:rPr lang="ja-JP" altLang="en-US" sz="1600" dirty="0" smtClean="0">
                <a:solidFill>
                  <a:schemeClr val="tx1"/>
                </a:solidFill>
                <a:latin typeface="メイリオ" pitchFamily="50" charset="-128"/>
                <a:ea typeface="メイリオ" pitchFamily="50" charset="-128"/>
                <a:cs typeface="メイリオ" pitchFamily="50" charset="-128"/>
              </a:rPr>
              <a:t>　・総合事業移行期として、</a:t>
            </a:r>
            <a:r>
              <a:rPr lang="ja-JP" altLang="en-US" sz="1600" u="sng" dirty="0" smtClean="0">
                <a:solidFill>
                  <a:schemeClr val="tx1"/>
                </a:solidFill>
                <a:latin typeface="メイリオ" pitchFamily="50" charset="-128"/>
                <a:ea typeface="メイリオ" pitchFamily="50" charset="-128"/>
                <a:cs typeface="メイリオ" pitchFamily="50" charset="-128"/>
              </a:rPr>
              <a:t>次の認定更新・区分変更までは、</a:t>
            </a:r>
            <a:r>
              <a:rPr lang="ja-JP" altLang="en-US" sz="1600" dirty="0" smtClean="0">
                <a:solidFill>
                  <a:schemeClr val="tx1"/>
                </a:solidFill>
                <a:latin typeface="メイリオ" pitchFamily="50" charset="-128"/>
                <a:ea typeface="メイリオ" pitchFamily="50" charset="-128"/>
                <a:cs typeface="メイリオ" pitchFamily="50" charset="-128"/>
              </a:rPr>
              <a:t>予防給付として介護予防訪</a:t>
            </a:r>
            <a:endParaRPr lang="en-US" altLang="ja-JP" sz="16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600" dirty="0">
                <a:solidFill>
                  <a:schemeClr val="tx1"/>
                </a:solidFill>
                <a:latin typeface="メイリオ" pitchFamily="50" charset="-128"/>
                <a:ea typeface="メイリオ" pitchFamily="50" charset="-128"/>
                <a:cs typeface="メイリオ" pitchFamily="50" charset="-128"/>
              </a:rPr>
              <a:t>　</a:t>
            </a:r>
            <a:r>
              <a:rPr lang="ja-JP" altLang="en-US" sz="1600" dirty="0" smtClean="0">
                <a:solidFill>
                  <a:schemeClr val="tx1"/>
                </a:solidFill>
                <a:latin typeface="メイリオ" pitchFamily="50" charset="-128"/>
                <a:ea typeface="メイリオ" pitchFamily="50" charset="-128"/>
                <a:cs typeface="メイリオ" pitchFamily="50" charset="-128"/>
              </a:rPr>
              <a:t>　　問介護・介護予防通所介護が引き続き行われますので手続き等に変更はありません。</a:t>
            </a:r>
            <a:endParaRPr lang="en-US" altLang="ja-JP" sz="1600" dirty="0" smtClean="0">
              <a:solidFill>
                <a:schemeClr val="tx1"/>
              </a:solidFill>
              <a:latin typeface="メイリオ" pitchFamily="50" charset="-128"/>
              <a:ea typeface="メイリオ" pitchFamily="50" charset="-128"/>
              <a:cs typeface="メイリオ" pitchFamily="50" charset="-128"/>
            </a:endParaRPr>
          </a:p>
          <a:p>
            <a:pPr>
              <a:lnSpc>
                <a:spcPts val="2500"/>
              </a:lnSpc>
            </a:pPr>
            <a:endParaRPr lang="en-US" altLang="ja-JP" sz="16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600" dirty="0" smtClean="0">
                <a:solidFill>
                  <a:schemeClr val="tx1"/>
                </a:solidFill>
                <a:latin typeface="メイリオ" pitchFamily="50" charset="-128"/>
                <a:ea typeface="メイリオ" pitchFamily="50" charset="-128"/>
                <a:cs typeface="メイリオ" pitchFamily="50" charset="-128"/>
              </a:rPr>
              <a:t>○「認定有効期間の</a:t>
            </a:r>
            <a:r>
              <a:rPr lang="ja-JP" altLang="en-US" sz="1600" dirty="0" smtClean="0">
                <a:solidFill>
                  <a:srgbClr val="FF0000"/>
                </a:solidFill>
                <a:latin typeface="メイリオ" pitchFamily="50" charset="-128"/>
                <a:ea typeface="メイリオ" pitchFamily="50" charset="-128"/>
                <a:cs typeface="メイリオ" pitchFamily="50" charset="-128"/>
              </a:rPr>
              <a:t>開始年月日が</a:t>
            </a:r>
            <a:r>
              <a:rPr lang="en-US" altLang="ja-JP" sz="1600" dirty="0" smtClean="0">
                <a:solidFill>
                  <a:srgbClr val="FF0000"/>
                </a:solidFill>
                <a:latin typeface="メイリオ" pitchFamily="50" charset="-128"/>
                <a:ea typeface="メイリオ" pitchFamily="50" charset="-128"/>
                <a:cs typeface="メイリオ" pitchFamily="50" charset="-128"/>
              </a:rPr>
              <a:t>H29.4.1</a:t>
            </a:r>
            <a:r>
              <a:rPr lang="ja-JP" altLang="en-US" sz="1600" dirty="0" smtClean="0">
                <a:solidFill>
                  <a:srgbClr val="FF0000"/>
                </a:solidFill>
                <a:latin typeface="メイリオ" pitchFamily="50" charset="-128"/>
                <a:ea typeface="メイリオ" pitchFamily="50" charset="-128"/>
                <a:cs typeface="メイリオ" pitchFamily="50" charset="-128"/>
              </a:rPr>
              <a:t>からの</a:t>
            </a:r>
            <a:r>
              <a:rPr lang="ja-JP" altLang="en-US" sz="1600" dirty="0" smtClean="0">
                <a:solidFill>
                  <a:schemeClr val="tx1"/>
                </a:solidFill>
                <a:latin typeface="メイリオ" pitchFamily="50" charset="-128"/>
                <a:ea typeface="メイリオ" pitchFamily="50" charset="-128"/>
                <a:cs typeface="メイリオ" pitchFamily="50" charset="-128"/>
              </a:rPr>
              <a:t>要支援者」の場合</a:t>
            </a:r>
            <a:endParaRPr lang="en-US" altLang="ja-JP" sz="16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600" dirty="0">
                <a:solidFill>
                  <a:schemeClr val="tx1"/>
                </a:solidFill>
                <a:latin typeface="メイリオ" pitchFamily="50" charset="-128"/>
                <a:ea typeface="メイリオ" pitchFamily="50" charset="-128"/>
                <a:cs typeface="メイリオ" pitchFamily="50" charset="-128"/>
              </a:rPr>
              <a:t>　</a:t>
            </a:r>
            <a:r>
              <a:rPr lang="ja-JP" altLang="en-US" sz="1600" dirty="0" smtClean="0">
                <a:solidFill>
                  <a:schemeClr val="tx1"/>
                </a:solidFill>
                <a:latin typeface="メイリオ" pitchFamily="50" charset="-128"/>
                <a:ea typeface="メイリオ" pitchFamily="50" charset="-128"/>
                <a:cs typeface="メイリオ" pitchFamily="50" charset="-128"/>
              </a:rPr>
              <a:t>　・</a:t>
            </a:r>
            <a:r>
              <a:rPr lang="ja-JP" altLang="en-US" sz="1600" dirty="0" smtClean="0">
                <a:solidFill>
                  <a:srgbClr val="0070C0"/>
                </a:solidFill>
                <a:latin typeface="メイリオ" pitchFamily="50" charset="-128"/>
                <a:ea typeface="メイリオ" pitchFamily="50" charset="-128"/>
                <a:cs typeface="メイリオ" pitchFamily="50" charset="-128"/>
              </a:rPr>
              <a:t>予防給付</a:t>
            </a:r>
            <a:r>
              <a:rPr lang="ja-JP" altLang="en-US" sz="1600" dirty="0" smtClean="0">
                <a:solidFill>
                  <a:schemeClr val="tx1"/>
                </a:solidFill>
                <a:latin typeface="メイリオ" pitchFamily="50" charset="-128"/>
                <a:ea typeface="メイリオ" pitchFamily="50" charset="-128"/>
                <a:cs typeface="メイリオ" pitchFamily="50" charset="-128"/>
              </a:rPr>
              <a:t>のみ必要な場合　　　　　　→　介護予防支援</a:t>
            </a:r>
            <a:endParaRPr lang="en-US" altLang="ja-JP" sz="16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600" dirty="0">
                <a:solidFill>
                  <a:schemeClr val="tx1"/>
                </a:solidFill>
                <a:latin typeface="メイリオ" pitchFamily="50" charset="-128"/>
                <a:ea typeface="メイリオ" pitchFamily="50" charset="-128"/>
                <a:cs typeface="メイリオ" pitchFamily="50" charset="-128"/>
              </a:rPr>
              <a:t>　</a:t>
            </a:r>
            <a:r>
              <a:rPr lang="ja-JP" altLang="en-US" sz="1600" dirty="0" smtClean="0">
                <a:solidFill>
                  <a:schemeClr val="tx1"/>
                </a:solidFill>
                <a:latin typeface="メイリオ" pitchFamily="50" charset="-128"/>
                <a:ea typeface="メイリオ" pitchFamily="50" charset="-128"/>
                <a:cs typeface="メイリオ" pitchFamily="50" charset="-128"/>
              </a:rPr>
              <a:t>　・</a:t>
            </a:r>
            <a:r>
              <a:rPr lang="ja-JP" altLang="en-US" sz="1600" dirty="0" smtClean="0">
                <a:solidFill>
                  <a:srgbClr val="0070C0"/>
                </a:solidFill>
                <a:latin typeface="メイリオ" pitchFamily="50" charset="-128"/>
                <a:ea typeface="メイリオ" pitchFamily="50" charset="-128"/>
                <a:cs typeface="メイリオ" pitchFamily="50" charset="-128"/>
              </a:rPr>
              <a:t>予防給付</a:t>
            </a:r>
            <a:r>
              <a:rPr lang="ja-JP" altLang="en-US" sz="1600" dirty="0" smtClean="0">
                <a:solidFill>
                  <a:schemeClr val="tx1"/>
                </a:solidFill>
                <a:latin typeface="メイリオ" pitchFamily="50" charset="-128"/>
                <a:ea typeface="メイリオ" pitchFamily="50" charset="-128"/>
                <a:cs typeface="メイリオ" pitchFamily="50" charset="-128"/>
              </a:rPr>
              <a:t>と</a:t>
            </a:r>
            <a:r>
              <a:rPr lang="ja-JP" altLang="en-US" sz="1600" dirty="0" smtClean="0">
                <a:solidFill>
                  <a:srgbClr val="FF0000"/>
                </a:solidFill>
                <a:latin typeface="メイリオ" pitchFamily="50" charset="-128"/>
                <a:ea typeface="メイリオ" pitchFamily="50" charset="-128"/>
                <a:cs typeface="メイリオ" pitchFamily="50" charset="-128"/>
              </a:rPr>
              <a:t>総合事業</a:t>
            </a:r>
            <a:r>
              <a:rPr lang="ja-JP" altLang="en-US" sz="1600" dirty="0" smtClean="0">
                <a:solidFill>
                  <a:schemeClr val="tx1"/>
                </a:solidFill>
                <a:latin typeface="メイリオ" pitchFamily="50" charset="-128"/>
                <a:ea typeface="メイリオ" pitchFamily="50" charset="-128"/>
                <a:cs typeface="メイリオ" pitchFamily="50" charset="-128"/>
              </a:rPr>
              <a:t>が必要な場合　　→　介護予防支援</a:t>
            </a:r>
            <a:endParaRPr lang="en-US" altLang="ja-JP" sz="16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600" dirty="0">
                <a:solidFill>
                  <a:schemeClr val="tx1"/>
                </a:solidFill>
                <a:latin typeface="メイリオ" pitchFamily="50" charset="-128"/>
                <a:ea typeface="メイリオ" pitchFamily="50" charset="-128"/>
                <a:cs typeface="メイリオ" pitchFamily="50" charset="-128"/>
              </a:rPr>
              <a:t>　</a:t>
            </a:r>
            <a:r>
              <a:rPr lang="ja-JP" altLang="en-US" sz="1600" dirty="0" smtClean="0">
                <a:solidFill>
                  <a:schemeClr val="tx1"/>
                </a:solidFill>
                <a:latin typeface="メイリオ" pitchFamily="50" charset="-128"/>
                <a:ea typeface="メイリオ" pitchFamily="50" charset="-128"/>
                <a:cs typeface="メイリオ" pitchFamily="50" charset="-128"/>
              </a:rPr>
              <a:t>　・</a:t>
            </a:r>
            <a:r>
              <a:rPr lang="ja-JP" altLang="en-US" sz="1600" dirty="0" smtClean="0">
                <a:solidFill>
                  <a:srgbClr val="FF0000"/>
                </a:solidFill>
                <a:latin typeface="メイリオ" pitchFamily="50" charset="-128"/>
                <a:ea typeface="メイリオ" pitchFamily="50" charset="-128"/>
                <a:cs typeface="メイリオ" pitchFamily="50" charset="-128"/>
              </a:rPr>
              <a:t>総合事業</a:t>
            </a:r>
            <a:r>
              <a:rPr lang="ja-JP" altLang="en-US" sz="1600" dirty="0" smtClean="0">
                <a:solidFill>
                  <a:schemeClr val="tx1"/>
                </a:solidFill>
                <a:latin typeface="メイリオ" pitchFamily="50" charset="-128"/>
                <a:ea typeface="メイリオ" pitchFamily="50" charset="-128"/>
                <a:cs typeface="メイリオ" pitchFamily="50" charset="-128"/>
              </a:rPr>
              <a:t>のみ必要な場合　　　　　　→　介護予防ケアマネジメント</a:t>
            </a:r>
            <a:endParaRPr lang="en-US" altLang="ja-JP" sz="1600" dirty="0" smtClean="0">
              <a:solidFill>
                <a:schemeClr val="tx1"/>
              </a:solidFill>
              <a:latin typeface="メイリオ" pitchFamily="50" charset="-128"/>
              <a:ea typeface="メイリオ" pitchFamily="50" charset="-128"/>
              <a:cs typeface="メイリオ" pitchFamily="50" charset="-128"/>
            </a:endParaRPr>
          </a:p>
          <a:p>
            <a:pPr>
              <a:lnSpc>
                <a:spcPts val="2500"/>
              </a:lnSpc>
            </a:pPr>
            <a:endParaRPr lang="en-US" altLang="ja-JP" sz="16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600" dirty="0" smtClean="0">
                <a:solidFill>
                  <a:schemeClr val="tx1"/>
                </a:solidFill>
                <a:latin typeface="メイリオ" pitchFamily="50" charset="-128"/>
                <a:ea typeface="メイリオ" pitchFamily="50" charset="-128"/>
                <a:cs typeface="メイリオ" pitchFamily="50" charset="-128"/>
              </a:rPr>
              <a:t>○「</a:t>
            </a:r>
            <a:r>
              <a:rPr lang="en-US" altLang="ja-JP" sz="1600" dirty="0" smtClean="0">
                <a:solidFill>
                  <a:schemeClr val="tx1"/>
                </a:solidFill>
                <a:latin typeface="メイリオ" pitchFamily="50" charset="-128"/>
                <a:ea typeface="メイリオ" pitchFamily="50" charset="-128"/>
                <a:cs typeface="メイリオ" pitchFamily="50" charset="-128"/>
              </a:rPr>
              <a:t>H29.4</a:t>
            </a:r>
            <a:r>
              <a:rPr lang="ja-JP" altLang="en-US" sz="1600" dirty="0" smtClean="0">
                <a:solidFill>
                  <a:schemeClr val="tx1"/>
                </a:solidFill>
                <a:latin typeface="メイリオ" pitchFamily="50" charset="-128"/>
                <a:ea typeface="メイリオ" pitchFamily="50" charset="-128"/>
                <a:cs typeface="メイリオ" pitchFamily="50" charset="-128"/>
              </a:rPr>
              <a:t>以降に基本チェックリストにより事業対象者」になった場合</a:t>
            </a:r>
            <a:endParaRPr lang="en-US" altLang="ja-JP" sz="16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600" dirty="0">
                <a:solidFill>
                  <a:schemeClr val="tx1"/>
                </a:solidFill>
                <a:latin typeface="メイリオ" pitchFamily="50" charset="-128"/>
                <a:ea typeface="メイリオ" pitchFamily="50" charset="-128"/>
                <a:cs typeface="メイリオ" pitchFamily="50" charset="-128"/>
              </a:rPr>
              <a:t>　</a:t>
            </a:r>
            <a:r>
              <a:rPr lang="ja-JP" altLang="en-US" sz="1600" dirty="0" smtClean="0">
                <a:solidFill>
                  <a:schemeClr val="tx1"/>
                </a:solidFill>
                <a:latin typeface="メイリオ" pitchFamily="50" charset="-128"/>
                <a:ea typeface="メイリオ" pitchFamily="50" charset="-128"/>
                <a:cs typeface="メイリオ" pitchFamily="50" charset="-128"/>
              </a:rPr>
              <a:t>　・事業対象者が総合事業を必要な場合　→　介護予防ケアマネジメント</a:t>
            </a:r>
            <a:r>
              <a:rPr lang="ja-JP" altLang="en-US" sz="1600" dirty="0">
                <a:solidFill>
                  <a:schemeClr val="tx1"/>
                </a:solidFill>
                <a:latin typeface="メイリオ" pitchFamily="50" charset="-128"/>
                <a:ea typeface="メイリオ" pitchFamily="50" charset="-128"/>
                <a:cs typeface="メイリオ" pitchFamily="50" charset="-128"/>
              </a:rPr>
              <a:t>　</a:t>
            </a:r>
            <a:endParaRPr lang="en-US" altLang="ja-JP" sz="1600" dirty="0" smtClean="0">
              <a:solidFill>
                <a:schemeClr val="tx1"/>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0110451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107504" y="1177959"/>
            <a:ext cx="3909973" cy="499745"/>
          </a:xfrm>
          <a:prstGeom prst="roundRect">
            <a:avLst>
              <a:gd name="adj" fmla="val 6604"/>
            </a:avLst>
          </a:prstGeom>
          <a:ln w="1905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ts val="1500"/>
              </a:lnSpc>
              <a:spcAft>
                <a:spcPts val="0"/>
              </a:spcAft>
            </a:pPr>
            <a:r>
              <a:rPr lang="ja-JP" sz="1400" b="1" kern="100" dirty="0">
                <a:effectLst/>
                <a:ea typeface="メイリオ"/>
                <a:cs typeface="Times New Roman"/>
              </a:rPr>
              <a:t>介護給付</a:t>
            </a:r>
            <a:r>
              <a:rPr lang="ja-JP" sz="1000" kern="100" dirty="0">
                <a:effectLst/>
                <a:ea typeface="メイリオ"/>
                <a:cs typeface="Times New Roman"/>
              </a:rPr>
              <a:t>（要介護</a:t>
            </a:r>
            <a:r>
              <a:rPr lang="en-US" sz="1000" kern="100" dirty="0">
                <a:effectLst/>
                <a:ea typeface="メイリオ"/>
                <a:cs typeface="Times New Roman"/>
              </a:rPr>
              <a:t>1</a:t>
            </a:r>
            <a:r>
              <a:rPr lang="ja-JP" sz="1000" kern="100" dirty="0">
                <a:effectLst/>
                <a:ea typeface="メイリオ"/>
                <a:cs typeface="Times New Roman"/>
              </a:rPr>
              <a:t>～</a:t>
            </a:r>
            <a:r>
              <a:rPr lang="en-US" sz="1000" kern="100" dirty="0">
                <a:effectLst/>
                <a:ea typeface="メイリオ"/>
                <a:cs typeface="Times New Roman"/>
              </a:rPr>
              <a:t>5</a:t>
            </a:r>
            <a:r>
              <a:rPr lang="ja-JP" sz="1000" kern="100" dirty="0">
                <a:effectLst/>
                <a:ea typeface="メイリオ"/>
                <a:cs typeface="Times New Roman"/>
              </a:rPr>
              <a:t>）</a:t>
            </a:r>
            <a:endParaRPr lang="ja-JP" sz="1200" kern="100" dirty="0">
              <a:effectLst/>
              <a:ea typeface="ＭＳ 明朝"/>
              <a:cs typeface="Times New Roman"/>
            </a:endParaRPr>
          </a:p>
        </p:txBody>
      </p:sp>
      <p:sp>
        <p:nvSpPr>
          <p:cNvPr id="5" name="角丸四角形 4"/>
          <p:cNvSpPr/>
          <p:nvPr/>
        </p:nvSpPr>
        <p:spPr>
          <a:xfrm>
            <a:off x="107505" y="1734855"/>
            <a:ext cx="3909972" cy="1406113"/>
          </a:xfrm>
          <a:prstGeom prst="roundRect">
            <a:avLst>
              <a:gd name="adj" fmla="val 4230"/>
            </a:avLst>
          </a:prstGeom>
          <a:ln w="1905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ts val="1500"/>
              </a:lnSpc>
              <a:spcAft>
                <a:spcPts val="0"/>
              </a:spcAft>
            </a:pPr>
            <a:r>
              <a:rPr lang="ja-JP" sz="1400" b="1" kern="100" dirty="0">
                <a:effectLst/>
                <a:ea typeface="メイリオ"/>
                <a:cs typeface="Times New Roman"/>
              </a:rPr>
              <a:t>介護予防給付</a:t>
            </a:r>
            <a:endParaRPr lang="ja-JP" sz="2000" b="1" kern="100" dirty="0">
              <a:effectLst/>
              <a:ea typeface="ＭＳ 明朝"/>
              <a:cs typeface="Times New Roman"/>
            </a:endParaRPr>
          </a:p>
          <a:p>
            <a:pPr algn="just">
              <a:lnSpc>
                <a:spcPts val="1500"/>
              </a:lnSpc>
              <a:spcAft>
                <a:spcPts val="0"/>
              </a:spcAft>
            </a:pPr>
            <a:r>
              <a:rPr lang="en-US" sz="1000" kern="100" dirty="0">
                <a:effectLst/>
                <a:latin typeface="メイリオ"/>
                <a:ea typeface="ＭＳ 明朝"/>
                <a:cs typeface="Times New Roman"/>
              </a:rPr>
              <a:t>(</a:t>
            </a:r>
            <a:r>
              <a:rPr lang="ja-JP" sz="1000" kern="100" dirty="0">
                <a:effectLst/>
                <a:ea typeface="メイリオ"/>
                <a:cs typeface="Times New Roman"/>
              </a:rPr>
              <a:t>要支援</a:t>
            </a:r>
            <a:r>
              <a:rPr lang="en-US" sz="1000" kern="100" dirty="0">
                <a:effectLst/>
                <a:ea typeface="メイリオ"/>
                <a:cs typeface="Times New Roman"/>
              </a:rPr>
              <a:t>1</a:t>
            </a:r>
            <a:r>
              <a:rPr lang="ja-JP" sz="1000" kern="100" dirty="0">
                <a:effectLst/>
                <a:ea typeface="メイリオ"/>
                <a:cs typeface="Times New Roman"/>
              </a:rPr>
              <a:t>～</a:t>
            </a:r>
            <a:r>
              <a:rPr lang="en-US" sz="1000" kern="100" dirty="0">
                <a:effectLst/>
                <a:ea typeface="メイリオ"/>
                <a:cs typeface="Times New Roman"/>
              </a:rPr>
              <a:t>2</a:t>
            </a:r>
            <a:r>
              <a:rPr lang="en-US" sz="1000" kern="100" dirty="0" smtClean="0">
                <a:effectLst/>
                <a:ea typeface="メイリオ"/>
                <a:cs typeface="Times New Roman"/>
              </a:rPr>
              <a:t>)</a:t>
            </a:r>
            <a:endParaRPr lang="ja-JP" sz="1200" kern="100" dirty="0">
              <a:effectLst/>
              <a:ea typeface="ＭＳ 明朝"/>
              <a:cs typeface="Times New Roman"/>
            </a:endParaRPr>
          </a:p>
        </p:txBody>
      </p:sp>
      <p:sp>
        <p:nvSpPr>
          <p:cNvPr id="6" name="角丸四角形 5"/>
          <p:cNvSpPr/>
          <p:nvPr/>
        </p:nvSpPr>
        <p:spPr>
          <a:xfrm>
            <a:off x="1743224" y="1805190"/>
            <a:ext cx="2229168" cy="471682"/>
          </a:xfrm>
          <a:prstGeom prst="roundRect">
            <a:avLst/>
          </a:prstGeom>
          <a:ln w="1905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ts val="1500"/>
              </a:lnSpc>
              <a:spcAft>
                <a:spcPts val="0"/>
              </a:spcAft>
            </a:pPr>
            <a:r>
              <a:rPr lang="ja-JP" sz="1050" kern="100" dirty="0">
                <a:effectLst/>
                <a:ea typeface="メイリオ"/>
                <a:cs typeface="Times New Roman"/>
              </a:rPr>
              <a:t>訪問看護､福祉用具等</a:t>
            </a:r>
            <a:endParaRPr lang="ja-JP" sz="1600" kern="100" dirty="0">
              <a:effectLst/>
              <a:ea typeface="ＭＳ 明朝"/>
              <a:cs typeface="Times New Roman"/>
            </a:endParaRPr>
          </a:p>
        </p:txBody>
      </p:sp>
      <p:sp>
        <p:nvSpPr>
          <p:cNvPr id="7" name="角丸四角形 6"/>
          <p:cNvSpPr/>
          <p:nvPr/>
        </p:nvSpPr>
        <p:spPr>
          <a:xfrm>
            <a:off x="1743224" y="2437911"/>
            <a:ext cx="2229167" cy="559041"/>
          </a:xfrm>
          <a:prstGeom prst="round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ts val="1500"/>
              </a:lnSpc>
              <a:spcAft>
                <a:spcPts val="0"/>
              </a:spcAft>
            </a:pPr>
            <a:r>
              <a:rPr lang="ja-JP" sz="1200" b="1" kern="100" dirty="0">
                <a:effectLst/>
                <a:ea typeface="メイリオ"/>
                <a:cs typeface="Times New Roman"/>
              </a:rPr>
              <a:t>訪問介護､通所介護</a:t>
            </a:r>
            <a:endParaRPr lang="ja-JP" kern="100" dirty="0">
              <a:effectLst/>
              <a:ea typeface="ＭＳ 明朝"/>
              <a:cs typeface="Times New Roman"/>
            </a:endParaRPr>
          </a:p>
        </p:txBody>
      </p:sp>
      <p:sp>
        <p:nvSpPr>
          <p:cNvPr id="8" name="角丸四角形 7"/>
          <p:cNvSpPr/>
          <p:nvPr/>
        </p:nvSpPr>
        <p:spPr>
          <a:xfrm>
            <a:off x="350905" y="3284984"/>
            <a:ext cx="3659586" cy="989028"/>
          </a:xfrm>
          <a:prstGeom prst="roundRect">
            <a:avLst>
              <a:gd name="adj" fmla="val 0"/>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ts val="1500"/>
              </a:lnSpc>
              <a:spcAft>
                <a:spcPts val="0"/>
              </a:spcAft>
            </a:pPr>
            <a:r>
              <a:rPr lang="ja-JP" sz="1600" b="1" kern="100" dirty="0">
                <a:effectLst/>
                <a:ea typeface="メイリオ"/>
                <a:cs typeface="Times New Roman"/>
              </a:rPr>
              <a:t>介護予防</a:t>
            </a:r>
            <a:r>
              <a:rPr lang="ja-JP" sz="1600" b="1" kern="100" dirty="0" smtClean="0">
                <a:effectLst/>
                <a:ea typeface="メイリオ"/>
                <a:cs typeface="Times New Roman"/>
              </a:rPr>
              <a:t>事業</a:t>
            </a:r>
            <a:endParaRPr lang="en-US" altLang="ja-JP" sz="1600" b="1" kern="100" dirty="0" smtClean="0">
              <a:effectLst/>
              <a:ea typeface="メイリオ"/>
              <a:cs typeface="Times New Roman"/>
            </a:endParaRPr>
          </a:p>
          <a:p>
            <a:pPr algn="just">
              <a:lnSpc>
                <a:spcPts val="1500"/>
              </a:lnSpc>
              <a:spcAft>
                <a:spcPts val="0"/>
              </a:spcAft>
            </a:pPr>
            <a:endParaRPr lang="en-US" altLang="ja-JP" sz="1600" b="1" kern="100" dirty="0" smtClean="0">
              <a:effectLst/>
              <a:ea typeface="メイリオ"/>
              <a:cs typeface="Times New Roman"/>
            </a:endParaRPr>
          </a:p>
          <a:p>
            <a:pPr algn="just">
              <a:lnSpc>
                <a:spcPts val="900"/>
              </a:lnSpc>
              <a:spcAft>
                <a:spcPts val="0"/>
              </a:spcAft>
            </a:pPr>
            <a:r>
              <a:rPr lang="ja-JP" sz="1100" kern="100" dirty="0" smtClean="0">
                <a:effectLst/>
                <a:ea typeface="メイリオ"/>
                <a:cs typeface="Times New Roman"/>
              </a:rPr>
              <a:t>○二次</a:t>
            </a:r>
            <a:r>
              <a:rPr lang="ja-JP" sz="1100" kern="100" dirty="0">
                <a:effectLst/>
                <a:ea typeface="メイリオ"/>
                <a:cs typeface="Times New Roman"/>
              </a:rPr>
              <a:t>予防</a:t>
            </a:r>
            <a:r>
              <a:rPr lang="ja-JP" sz="1100" kern="100" dirty="0" smtClean="0">
                <a:effectLst/>
                <a:ea typeface="メイリオ"/>
                <a:cs typeface="Times New Roman"/>
              </a:rPr>
              <a:t>事業</a:t>
            </a:r>
            <a:endParaRPr lang="en-US" altLang="ja-JP" sz="1100" kern="100" dirty="0" smtClean="0">
              <a:effectLst/>
              <a:ea typeface="メイリオ"/>
              <a:cs typeface="Times New Roman"/>
            </a:endParaRPr>
          </a:p>
          <a:p>
            <a:pPr algn="just">
              <a:lnSpc>
                <a:spcPts val="900"/>
              </a:lnSpc>
              <a:spcAft>
                <a:spcPts val="0"/>
              </a:spcAft>
            </a:pPr>
            <a:r>
              <a:rPr lang="en-US" sz="900" kern="100" dirty="0">
                <a:effectLst/>
                <a:latin typeface="メイリオ"/>
                <a:ea typeface="ＭＳ 明朝"/>
                <a:cs typeface="Times New Roman"/>
              </a:rPr>
              <a:t> </a:t>
            </a:r>
            <a:endParaRPr lang="ja-JP" sz="1200" kern="100" dirty="0">
              <a:effectLst/>
              <a:ea typeface="ＭＳ 明朝"/>
              <a:cs typeface="Times New Roman"/>
            </a:endParaRPr>
          </a:p>
          <a:p>
            <a:pPr algn="just">
              <a:lnSpc>
                <a:spcPts val="900"/>
              </a:lnSpc>
              <a:spcAft>
                <a:spcPts val="0"/>
              </a:spcAft>
            </a:pPr>
            <a:r>
              <a:rPr lang="ja-JP" sz="1100" kern="100" dirty="0">
                <a:effectLst/>
                <a:ea typeface="メイリオ"/>
                <a:cs typeface="Times New Roman"/>
              </a:rPr>
              <a:t>○一次予防</a:t>
            </a:r>
            <a:r>
              <a:rPr lang="ja-JP" sz="1100" kern="100" dirty="0" smtClean="0">
                <a:effectLst/>
                <a:ea typeface="メイリオ"/>
                <a:cs typeface="Times New Roman"/>
              </a:rPr>
              <a:t>事業</a:t>
            </a:r>
            <a:endParaRPr lang="ja-JP" kern="100" dirty="0">
              <a:effectLst/>
              <a:ea typeface="ＭＳ 明朝"/>
              <a:cs typeface="Times New Roman"/>
            </a:endParaRPr>
          </a:p>
        </p:txBody>
      </p:sp>
      <p:sp>
        <p:nvSpPr>
          <p:cNvPr id="10" name="角丸四角形 9"/>
          <p:cNvSpPr/>
          <p:nvPr/>
        </p:nvSpPr>
        <p:spPr>
          <a:xfrm>
            <a:off x="4875360" y="1172879"/>
            <a:ext cx="4161135" cy="499745"/>
          </a:xfrm>
          <a:prstGeom prst="roundRect">
            <a:avLst>
              <a:gd name="adj" fmla="val 9120"/>
            </a:avLst>
          </a:prstGeom>
          <a:ln w="1905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ts val="1500"/>
              </a:lnSpc>
              <a:spcAft>
                <a:spcPts val="0"/>
              </a:spcAft>
            </a:pPr>
            <a:r>
              <a:rPr lang="ja-JP" sz="1400" b="1" kern="100" dirty="0">
                <a:effectLst/>
                <a:ea typeface="メイリオ"/>
                <a:cs typeface="Times New Roman"/>
              </a:rPr>
              <a:t>介護給付</a:t>
            </a:r>
            <a:r>
              <a:rPr lang="ja-JP" sz="1000" kern="100" dirty="0">
                <a:effectLst/>
                <a:ea typeface="メイリオ"/>
                <a:cs typeface="Times New Roman"/>
              </a:rPr>
              <a:t>（要介護</a:t>
            </a:r>
            <a:r>
              <a:rPr lang="en-US" sz="1000" kern="100" dirty="0">
                <a:effectLst/>
                <a:ea typeface="メイリオ"/>
                <a:cs typeface="Times New Roman"/>
              </a:rPr>
              <a:t>1</a:t>
            </a:r>
            <a:r>
              <a:rPr lang="ja-JP" sz="1000" kern="100" dirty="0">
                <a:effectLst/>
                <a:ea typeface="メイリオ"/>
                <a:cs typeface="Times New Roman"/>
              </a:rPr>
              <a:t>～</a:t>
            </a:r>
            <a:r>
              <a:rPr lang="en-US" sz="1000" kern="100" dirty="0">
                <a:effectLst/>
                <a:ea typeface="メイリオ"/>
                <a:cs typeface="Times New Roman"/>
              </a:rPr>
              <a:t>5</a:t>
            </a:r>
            <a:r>
              <a:rPr lang="ja-JP" sz="1000" kern="100" dirty="0">
                <a:effectLst/>
                <a:ea typeface="メイリオ"/>
                <a:cs typeface="Times New Roman"/>
              </a:rPr>
              <a:t>）</a:t>
            </a:r>
            <a:endParaRPr lang="ja-JP" sz="1200" kern="100" dirty="0">
              <a:effectLst/>
              <a:ea typeface="ＭＳ 明朝"/>
              <a:cs typeface="Times New Roman"/>
            </a:endParaRPr>
          </a:p>
        </p:txBody>
      </p:sp>
      <p:sp>
        <p:nvSpPr>
          <p:cNvPr id="11" name="角丸四角形 10"/>
          <p:cNvSpPr/>
          <p:nvPr/>
        </p:nvSpPr>
        <p:spPr>
          <a:xfrm>
            <a:off x="4875361" y="1734855"/>
            <a:ext cx="4161134" cy="542017"/>
          </a:xfrm>
          <a:prstGeom prst="roundRect">
            <a:avLst>
              <a:gd name="adj" fmla="val 9397"/>
            </a:avLst>
          </a:prstGeom>
          <a:ln w="1905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ts val="1500"/>
              </a:lnSpc>
              <a:spcAft>
                <a:spcPts val="0"/>
              </a:spcAft>
            </a:pPr>
            <a:r>
              <a:rPr lang="ja-JP" sz="1400" b="1" kern="100" dirty="0">
                <a:effectLst/>
                <a:ea typeface="メイリオ"/>
                <a:cs typeface="Times New Roman"/>
              </a:rPr>
              <a:t>介護予防給付</a:t>
            </a:r>
            <a:r>
              <a:rPr lang="en-US" sz="1000" kern="100" dirty="0">
                <a:effectLst/>
                <a:ea typeface="メイリオ"/>
                <a:cs typeface="Times New Roman"/>
              </a:rPr>
              <a:t>(</a:t>
            </a:r>
            <a:r>
              <a:rPr lang="ja-JP" sz="1000" kern="100" dirty="0">
                <a:effectLst/>
                <a:ea typeface="メイリオ"/>
                <a:cs typeface="Times New Roman"/>
              </a:rPr>
              <a:t>要支援</a:t>
            </a:r>
            <a:r>
              <a:rPr lang="en-US" sz="1000" kern="100" dirty="0">
                <a:effectLst/>
                <a:ea typeface="メイリオ"/>
                <a:cs typeface="Times New Roman"/>
              </a:rPr>
              <a:t>1</a:t>
            </a:r>
            <a:r>
              <a:rPr lang="ja-JP" sz="1000" kern="100" dirty="0">
                <a:effectLst/>
                <a:ea typeface="メイリオ"/>
                <a:cs typeface="Times New Roman"/>
              </a:rPr>
              <a:t>～</a:t>
            </a:r>
            <a:r>
              <a:rPr lang="en-US" sz="1000" kern="100" dirty="0">
                <a:effectLst/>
                <a:ea typeface="メイリオ"/>
                <a:cs typeface="Times New Roman"/>
              </a:rPr>
              <a:t>2</a:t>
            </a:r>
            <a:r>
              <a:rPr lang="en-US" sz="1000" kern="100" dirty="0" smtClean="0">
                <a:effectLst/>
                <a:ea typeface="メイリオ"/>
                <a:cs typeface="Times New Roman"/>
              </a:rPr>
              <a:t>)</a:t>
            </a:r>
            <a:endParaRPr lang="ja-JP" sz="1200" kern="100" dirty="0">
              <a:effectLst/>
              <a:ea typeface="ＭＳ 明朝"/>
              <a:cs typeface="Times New Roman"/>
            </a:endParaRPr>
          </a:p>
        </p:txBody>
      </p:sp>
      <p:sp>
        <p:nvSpPr>
          <p:cNvPr id="12" name="角丸四角形 11"/>
          <p:cNvSpPr/>
          <p:nvPr/>
        </p:nvSpPr>
        <p:spPr>
          <a:xfrm>
            <a:off x="4893775" y="2420020"/>
            <a:ext cx="3872846" cy="1801068"/>
          </a:xfrm>
          <a:prstGeom prst="roundRect">
            <a:avLst>
              <a:gd name="adj" fmla="val 1632"/>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ts val="1500"/>
              </a:lnSpc>
              <a:spcAft>
                <a:spcPts val="0"/>
              </a:spcAft>
            </a:pPr>
            <a:r>
              <a:rPr lang="ja-JP" sz="1600" b="1" kern="100" dirty="0">
                <a:solidFill>
                  <a:schemeClr val="tx1"/>
                </a:solidFill>
                <a:ea typeface="メイリオ"/>
                <a:cs typeface="Times New Roman"/>
              </a:rPr>
              <a:t>介護予防･日常生活支援総合事業</a:t>
            </a:r>
            <a:endParaRPr lang="ja-JP" b="1" kern="100" dirty="0">
              <a:solidFill>
                <a:schemeClr val="tx1"/>
              </a:solidFill>
              <a:ea typeface="ＭＳ 明朝"/>
              <a:cs typeface="Times New Roman"/>
            </a:endParaRPr>
          </a:p>
          <a:p>
            <a:pPr algn="just">
              <a:lnSpc>
                <a:spcPts val="1500"/>
              </a:lnSpc>
              <a:spcAft>
                <a:spcPts val="0"/>
              </a:spcAft>
            </a:pPr>
            <a:r>
              <a:rPr lang="en-US" sz="900" kern="100" dirty="0">
                <a:effectLst/>
                <a:latin typeface="メイリオ"/>
                <a:ea typeface="ＭＳ 明朝"/>
                <a:cs typeface="Times New Roman"/>
              </a:rPr>
              <a:t>(</a:t>
            </a:r>
            <a:r>
              <a:rPr lang="ja-JP" sz="900" kern="100" dirty="0">
                <a:effectLst/>
                <a:ea typeface="メイリオ"/>
                <a:cs typeface="Times New Roman"/>
              </a:rPr>
              <a:t>要支援</a:t>
            </a:r>
            <a:r>
              <a:rPr lang="en-US" sz="900" kern="100" dirty="0">
                <a:effectLst/>
                <a:ea typeface="メイリオ"/>
                <a:cs typeface="Times New Roman"/>
              </a:rPr>
              <a:t>1</a:t>
            </a:r>
            <a:r>
              <a:rPr lang="ja-JP" sz="900" kern="100" dirty="0">
                <a:effectLst/>
                <a:ea typeface="メイリオ"/>
                <a:cs typeface="Times New Roman"/>
              </a:rPr>
              <a:t>～</a:t>
            </a:r>
            <a:r>
              <a:rPr lang="en-US" sz="900" kern="100" dirty="0">
                <a:effectLst/>
                <a:ea typeface="メイリオ"/>
                <a:cs typeface="Times New Roman"/>
              </a:rPr>
              <a:t>2</a:t>
            </a:r>
            <a:r>
              <a:rPr lang="ja-JP" sz="900" kern="100" dirty="0" err="1">
                <a:effectLst/>
                <a:ea typeface="メイリオ"/>
                <a:cs typeface="Times New Roman"/>
              </a:rPr>
              <a:t>、</a:t>
            </a:r>
            <a:r>
              <a:rPr lang="ja-JP" sz="900" kern="100" dirty="0">
                <a:effectLst/>
                <a:ea typeface="メイリオ"/>
                <a:cs typeface="Times New Roman"/>
              </a:rPr>
              <a:t>それ以外の者</a:t>
            </a:r>
            <a:r>
              <a:rPr lang="en-US" sz="900" kern="100" dirty="0" smtClean="0">
                <a:effectLst/>
                <a:ea typeface="メイリオ"/>
                <a:cs typeface="Times New Roman"/>
              </a:rPr>
              <a:t>)</a:t>
            </a:r>
          </a:p>
          <a:p>
            <a:pPr algn="just">
              <a:lnSpc>
                <a:spcPts val="1000"/>
              </a:lnSpc>
              <a:spcAft>
                <a:spcPts val="0"/>
              </a:spcAft>
            </a:pPr>
            <a:endParaRPr lang="en-US" altLang="ja-JP" sz="1200" kern="100" dirty="0">
              <a:solidFill>
                <a:schemeClr val="tx1"/>
              </a:solidFill>
              <a:ea typeface="ＭＳ 明朝"/>
              <a:cs typeface="Times New Roman"/>
            </a:endParaRPr>
          </a:p>
          <a:p>
            <a:pPr algn="just">
              <a:lnSpc>
                <a:spcPts val="1000"/>
              </a:lnSpc>
              <a:spcAft>
                <a:spcPts val="0"/>
              </a:spcAft>
            </a:pPr>
            <a:r>
              <a:rPr lang="ja-JP" sz="1200" kern="100" dirty="0" smtClean="0">
                <a:solidFill>
                  <a:schemeClr val="tx1"/>
                </a:solidFill>
                <a:effectLst/>
                <a:ea typeface="メイリオ"/>
                <a:cs typeface="Times New Roman"/>
              </a:rPr>
              <a:t>○</a:t>
            </a:r>
            <a:r>
              <a:rPr lang="ja-JP" sz="1400" kern="100" dirty="0">
                <a:solidFill>
                  <a:schemeClr val="tx1"/>
                </a:solidFill>
                <a:effectLst/>
                <a:ea typeface="メイリオ"/>
                <a:cs typeface="Times New Roman"/>
              </a:rPr>
              <a:t>介護予防・生活支援サービス</a:t>
            </a:r>
            <a:r>
              <a:rPr lang="ja-JP" sz="1400" kern="100" dirty="0" smtClean="0">
                <a:solidFill>
                  <a:schemeClr val="tx1"/>
                </a:solidFill>
                <a:effectLst/>
                <a:ea typeface="メイリオ"/>
                <a:cs typeface="Times New Roman"/>
              </a:rPr>
              <a:t>事業</a:t>
            </a:r>
            <a:endParaRPr lang="en-US" altLang="ja-JP" sz="1200" kern="100" dirty="0" smtClean="0">
              <a:solidFill>
                <a:schemeClr val="tx1"/>
              </a:solidFill>
              <a:effectLst/>
              <a:ea typeface="メイリオ"/>
              <a:cs typeface="Times New Roman"/>
            </a:endParaRPr>
          </a:p>
          <a:p>
            <a:pPr algn="just">
              <a:lnSpc>
                <a:spcPts val="1500"/>
              </a:lnSpc>
              <a:spcAft>
                <a:spcPts val="0"/>
              </a:spcAft>
            </a:pPr>
            <a:r>
              <a:rPr lang="ja-JP" altLang="en-US" sz="1200" kern="100" dirty="0">
                <a:solidFill>
                  <a:schemeClr val="tx1"/>
                </a:solidFill>
                <a:ea typeface="メイリオ"/>
                <a:cs typeface="Times New Roman"/>
              </a:rPr>
              <a:t>　</a:t>
            </a:r>
            <a:r>
              <a:rPr lang="ja-JP" altLang="en-US" sz="1100" kern="100" dirty="0" smtClean="0">
                <a:solidFill>
                  <a:schemeClr val="tx1"/>
                </a:solidFill>
                <a:ea typeface="メイリオ"/>
                <a:cs typeface="Times New Roman"/>
              </a:rPr>
              <a:t>・訪問型サービス</a:t>
            </a:r>
            <a:endParaRPr lang="en-US" altLang="ja-JP" sz="1100" kern="100" dirty="0" smtClean="0">
              <a:solidFill>
                <a:schemeClr val="tx1"/>
              </a:solidFill>
              <a:ea typeface="メイリオ"/>
              <a:cs typeface="Times New Roman"/>
            </a:endParaRPr>
          </a:p>
          <a:p>
            <a:pPr algn="just">
              <a:lnSpc>
                <a:spcPts val="1500"/>
              </a:lnSpc>
              <a:spcAft>
                <a:spcPts val="0"/>
              </a:spcAft>
            </a:pPr>
            <a:r>
              <a:rPr lang="ja-JP" altLang="en-US" sz="1100" kern="100" dirty="0">
                <a:solidFill>
                  <a:schemeClr val="tx1"/>
                </a:solidFill>
                <a:ea typeface="メイリオ"/>
                <a:cs typeface="Times New Roman"/>
              </a:rPr>
              <a:t>　</a:t>
            </a:r>
            <a:r>
              <a:rPr lang="ja-JP" altLang="en-US" sz="1100" kern="100" dirty="0" smtClean="0">
                <a:solidFill>
                  <a:schemeClr val="tx1"/>
                </a:solidFill>
                <a:ea typeface="メイリオ"/>
                <a:cs typeface="Times New Roman"/>
              </a:rPr>
              <a:t>・通所型サービス</a:t>
            </a:r>
            <a:endParaRPr lang="en-US" altLang="ja-JP" sz="1100" kern="100" dirty="0" smtClean="0">
              <a:solidFill>
                <a:schemeClr val="tx1"/>
              </a:solidFill>
              <a:ea typeface="メイリオ"/>
              <a:cs typeface="Times New Roman"/>
            </a:endParaRPr>
          </a:p>
          <a:p>
            <a:pPr algn="just">
              <a:lnSpc>
                <a:spcPts val="1500"/>
              </a:lnSpc>
              <a:spcAft>
                <a:spcPts val="0"/>
              </a:spcAft>
            </a:pPr>
            <a:r>
              <a:rPr lang="ja-JP" altLang="en-US" sz="1100" kern="100" dirty="0">
                <a:solidFill>
                  <a:schemeClr val="tx1"/>
                </a:solidFill>
                <a:ea typeface="メイリオ"/>
                <a:cs typeface="Times New Roman"/>
              </a:rPr>
              <a:t>　</a:t>
            </a:r>
            <a:r>
              <a:rPr lang="ja-JP" altLang="en-US" sz="1100" kern="100" dirty="0" smtClean="0">
                <a:solidFill>
                  <a:schemeClr val="tx1"/>
                </a:solidFill>
                <a:ea typeface="メイリオ"/>
                <a:cs typeface="Times New Roman"/>
              </a:rPr>
              <a:t>・生活支援サービス</a:t>
            </a:r>
            <a:endParaRPr lang="en-US" altLang="ja-JP" sz="1100" kern="100" dirty="0" smtClean="0">
              <a:solidFill>
                <a:schemeClr val="tx1"/>
              </a:solidFill>
              <a:ea typeface="メイリオ"/>
              <a:cs typeface="Times New Roman"/>
            </a:endParaRPr>
          </a:p>
          <a:p>
            <a:pPr algn="just">
              <a:lnSpc>
                <a:spcPts val="1500"/>
              </a:lnSpc>
              <a:spcAft>
                <a:spcPts val="0"/>
              </a:spcAft>
            </a:pPr>
            <a:r>
              <a:rPr lang="ja-JP" altLang="en-US" sz="1100" kern="100" dirty="0">
                <a:solidFill>
                  <a:schemeClr val="tx1"/>
                </a:solidFill>
                <a:ea typeface="メイリオ"/>
                <a:cs typeface="Times New Roman"/>
              </a:rPr>
              <a:t>　</a:t>
            </a:r>
            <a:r>
              <a:rPr lang="ja-JP" altLang="en-US" sz="1100" kern="100" dirty="0" smtClean="0">
                <a:solidFill>
                  <a:schemeClr val="tx1"/>
                </a:solidFill>
                <a:ea typeface="メイリオ"/>
                <a:cs typeface="Times New Roman"/>
              </a:rPr>
              <a:t>・介護予防支援事業（ケアマネジメント）</a:t>
            </a:r>
            <a:endParaRPr lang="en-US" altLang="ja-JP" sz="1100" kern="100" dirty="0" smtClean="0">
              <a:solidFill>
                <a:schemeClr val="tx1"/>
              </a:solidFill>
              <a:ea typeface="メイリオ"/>
              <a:cs typeface="Times New Roman"/>
            </a:endParaRPr>
          </a:p>
          <a:p>
            <a:pPr algn="just">
              <a:lnSpc>
                <a:spcPts val="1500"/>
              </a:lnSpc>
            </a:pPr>
            <a:r>
              <a:rPr lang="ja-JP" altLang="ja-JP" sz="1200" kern="100" dirty="0">
                <a:solidFill>
                  <a:schemeClr val="tx1"/>
                </a:solidFill>
                <a:ea typeface="メイリオ"/>
                <a:cs typeface="Times New Roman"/>
              </a:rPr>
              <a:t>○</a:t>
            </a:r>
            <a:r>
              <a:rPr lang="ja-JP" altLang="ja-JP" sz="1400" kern="100" dirty="0">
                <a:solidFill>
                  <a:schemeClr val="tx1"/>
                </a:solidFill>
                <a:ea typeface="メイリオ"/>
                <a:cs typeface="Times New Roman"/>
              </a:rPr>
              <a:t>一般介護予防</a:t>
            </a:r>
            <a:r>
              <a:rPr lang="ja-JP" altLang="ja-JP" sz="1400" kern="100" dirty="0" smtClean="0">
                <a:solidFill>
                  <a:schemeClr val="tx1"/>
                </a:solidFill>
                <a:ea typeface="メイリオ"/>
                <a:cs typeface="Times New Roman"/>
              </a:rPr>
              <a:t>事業</a:t>
            </a:r>
            <a:endParaRPr lang="en-US" altLang="ja-JP" sz="1200" kern="100" dirty="0">
              <a:solidFill>
                <a:schemeClr val="tx1"/>
              </a:solidFill>
              <a:ea typeface="メイリオ"/>
              <a:cs typeface="Times New Roman"/>
            </a:endParaRPr>
          </a:p>
        </p:txBody>
      </p:sp>
      <p:sp>
        <p:nvSpPr>
          <p:cNvPr id="13" name="角丸四角形 12"/>
          <p:cNvSpPr/>
          <p:nvPr/>
        </p:nvSpPr>
        <p:spPr>
          <a:xfrm>
            <a:off x="341088" y="4253201"/>
            <a:ext cx="3669521" cy="1120016"/>
          </a:xfrm>
          <a:prstGeom prst="roundRect">
            <a:avLst>
              <a:gd name="adj" fmla="val 0"/>
            </a:avLst>
          </a:prstGeom>
          <a:solidFill>
            <a:schemeClr val="accent5">
              <a:lumMod val="20000"/>
              <a:lumOff val="80000"/>
            </a:schemeClr>
          </a:solidFill>
          <a:ln w="12700"/>
        </p:spPr>
        <p:style>
          <a:lnRef idx="2">
            <a:schemeClr val="accent5"/>
          </a:lnRef>
          <a:fillRef idx="1">
            <a:schemeClr val="lt1"/>
          </a:fillRef>
          <a:effectRef idx="0">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ts val="1500"/>
              </a:lnSpc>
              <a:spcAft>
                <a:spcPts val="0"/>
              </a:spcAft>
            </a:pPr>
            <a:r>
              <a:rPr lang="ja-JP" sz="1600" b="1" kern="100" dirty="0">
                <a:effectLst/>
                <a:ea typeface="メイリオ"/>
                <a:cs typeface="Times New Roman"/>
              </a:rPr>
              <a:t>包括的支援</a:t>
            </a:r>
            <a:r>
              <a:rPr lang="ja-JP" sz="1600" b="1" kern="100" dirty="0" smtClean="0">
                <a:effectLst/>
                <a:ea typeface="メイリオ"/>
                <a:cs typeface="Times New Roman"/>
              </a:rPr>
              <a:t>事業</a:t>
            </a:r>
            <a:endParaRPr lang="en-US" altLang="ja-JP" sz="1600" b="1" kern="100" dirty="0" smtClean="0">
              <a:effectLst/>
              <a:ea typeface="メイリオ"/>
              <a:cs typeface="Times New Roman"/>
            </a:endParaRPr>
          </a:p>
          <a:p>
            <a:pPr algn="just">
              <a:lnSpc>
                <a:spcPts val="1500"/>
              </a:lnSpc>
              <a:spcAft>
                <a:spcPts val="0"/>
              </a:spcAft>
            </a:pPr>
            <a:endParaRPr lang="ja-JP" sz="1200" kern="100" dirty="0">
              <a:effectLst/>
              <a:ea typeface="ＭＳ 明朝"/>
              <a:cs typeface="Times New Roman"/>
            </a:endParaRPr>
          </a:p>
          <a:p>
            <a:pPr algn="just">
              <a:lnSpc>
                <a:spcPts val="1500"/>
              </a:lnSpc>
              <a:spcAft>
                <a:spcPts val="0"/>
              </a:spcAft>
            </a:pPr>
            <a:r>
              <a:rPr lang="ja-JP" sz="900" kern="100" dirty="0">
                <a:effectLst/>
                <a:ea typeface="メイリオ"/>
                <a:cs typeface="Times New Roman"/>
              </a:rPr>
              <a:t>○</a:t>
            </a:r>
            <a:r>
              <a:rPr lang="ja-JP" sz="1200" kern="100" dirty="0">
                <a:effectLst/>
                <a:ea typeface="メイリオ"/>
                <a:cs typeface="Times New Roman"/>
              </a:rPr>
              <a:t>地域包括支援センターの</a:t>
            </a:r>
            <a:r>
              <a:rPr lang="ja-JP" sz="1200" kern="100" dirty="0" smtClean="0">
                <a:effectLst/>
                <a:ea typeface="メイリオ"/>
                <a:cs typeface="Times New Roman"/>
              </a:rPr>
              <a:t>運営</a:t>
            </a:r>
          </a:p>
          <a:p>
            <a:pPr algn="just">
              <a:lnSpc>
                <a:spcPts val="1500"/>
              </a:lnSpc>
              <a:spcAft>
                <a:spcPts val="0"/>
              </a:spcAft>
            </a:pPr>
            <a:r>
              <a:rPr lang="en-US" sz="900" kern="100" dirty="0" smtClean="0">
                <a:effectLst/>
                <a:latin typeface="メイリオ"/>
                <a:ea typeface="ＭＳ 明朝"/>
                <a:cs typeface="Times New Roman"/>
              </a:rPr>
              <a:t>(</a:t>
            </a:r>
            <a:r>
              <a:rPr lang="ja-JP" sz="900" kern="100" dirty="0" smtClean="0">
                <a:effectLst/>
                <a:ea typeface="メイリオ"/>
                <a:cs typeface="Times New Roman"/>
              </a:rPr>
              <a:t>介護予防ｹｱﾏﾈｼﾞﾒﾝﾄ業務、総合相談支援業務、権利擁護業務、包括的･継続的ｹｱﾏﾈｼﾞﾒﾝﾄ支援業務</a:t>
            </a:r>
            <a:r>
              <a:rPr lang="en-US" sz="900" kern="100" dirty="0" smtClean="0">
                <a:effectLst/>
                <a:ea typeface="メイリオ"/>
                <a:cs typeface="Times New Roman"/>
              </a:rPr>
              <a:t>)</a:t>
            </a:r>
            <a:endParaRPr lang="ja-JP" sz="1200" kern="100" dirty="0">
              <a:effectLst/>
              <a:ea typeface="ＭＳ 明朝"/>
              <a:cs typeface="Times New Roman"/>
            </a:endParaRPr>
          </a:p>
        </p:txBody>
      </p:sp>
      <p:sp>
        <p:nvSpPr>
          <p:cNvPr id="14" name="角丸四角形 13"/>
          <p:cNvSpPr/>
          <p:nvPr/>
        </p:nvSpPr>
        <p:spPr>
          <a:xfrm>
            <a:off x="4884885" y="4221088"/>
            <a:ext cx="3881735" cy="1851305"/>
          </a:xfrm>
          <a:prstGeom prst="roundRect">
            <a:avLst>
              <a:gd name="adj" fmla="val 1406"/>
            </a:avLst>
          </a:prstGeom>
          <a:solidFill>
            <a:schemeClr val="accent5">
              <a:lumMod val="20000"/>
              <a:lumOff val="80000"/>
            </a:schemeClr>
          </a:solidFill>
          <a:ln w="12700"/>
        </p:spPr>
        <p:style>
          <a:lnRef idx="2">
            <a:schemeClr val="accent5"/>
          </a:lnRef>
          <a:fillRef idx="1">
            <a:schemeClr val="lt1"/>
          </a:fillRef>
          <a:effectRef idx="0">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ts val="1500"/>
              </a:lnSpc>
              <a:spcAft>
                <a:spcPts val="0"/>
              </a:spcAft>
            </a:pPr>
            <a:r>
              <a:rPr lang="ja-JP" sz="1600" b="1" kern="100" dirty="0">
                <a:effectLst/>
                <a:ea typeface="メイリオ"/>
                <a:cs typeface="Times New Roman"/>
              </a:rPr>
              <a:t>包括的支援</a:t>
            </a:r>
            <a:r>
              <a:rPr lang="ja-JP" sz="1600" b="1" kern="100" dirty="0" smtClean="0">
                <a:effectLst/>
                <a:ea typeface="メイリオ"/>
                <a:cs typeface="Times New Roman"/>
              </a:rPr>
              <a:t>事業</a:t>
            </a:r>
            <a:endParaRPr lang="en-US" altLang="ja-JP" sz="1600" b="1" kern="100" dirty="0" smtClean="0">
              <a:effectLst/>
              <a:ea typeface="メイリオ"/>
              <a:cs typeface="Times New Roman"/>
            </a:endParaRPr>
          </a:p>
          <a:p>
            <a:pPr algn="just">
              <a:lnSpc>
                <a:spcPts val="1500"/>
              </a:lnSpc>
              <a:spcAft>
                <a:spcPts val="0"/>
              </a:spcAft>
            </a:pPr>
            <a:endParaRPr lang="ja-JP" kern="100" dirty="0">
              <a:effectLst/>
              <a:ea typeface="ＭＳ 明朝"/>
              <a:cs typeface="Times New Roman"/>
            </a:endParaRPr>
          </a:p>
          <a:p>
            <a:pPr algn="just">
              <a:lnSpc>
                <a:spcPts val="2000"/>
              </a:lnSpc>
              <a:spcAft>
                <a:spcPts val="0"/>
              </a:spcAft>
            </a:pPr>
            <a:r>
              <a:rPr lang="ja-JP" sz="1200" kern="100" dirty="0">
                <a:effectLst/>
                <a:ea typeface="メイリオ"/>
                <a:cs typeface="Times New Roman"/>
              </a:rPr>
              <a:t>○地域包括支援センターの</a:t>
            </a:r>
            <a:r>
              <a:rPr lang="ja-JP" sz="1200" kern="100" dirty="0" smtClean="0">
                <a:effectLst/>
                <a:ea typeface="メイリオ"/>
                <a:cs typeface="Times New Roman"/>
              </a:rPr>
              <a:t>運営</a:t>
            </a:r>
            <a:endParaRPr lang="en-US" altLang="ja-JP" sz="1200" kern="100" dirty="0">
              <a:ea typeface="ＭＳ 明朝"/>
              <a:cs typeface="Times New Roman"/>
            </a:endParaRPr>
          </a:p>
          <a:p>
            <a:pPr algn="just">
              <a:lnSpc>
                <a:spcPts val="2000"/>
              </a:lnSpc>
              <a:spcAft>
                <a:spcPts val="0"/>
              </a:spcAft>
            </a:pPr>
            <a:r>
              <a:rPr lang="ja-JP" altLang="en-US" sz="1200" b="1" kern="100" dirty="0" smtClean="0">
                <a:solidFill>
                  <a:srgbClr val="FF0000"/>
                </a:solidFill>
                <a:effectLst>
                  <a:outerShdw blurRad="38100" dist="38100" dir="2700000" algn="tl">
                    <a:srgbClr val="000000">
                      <a:alpha val="43137"/>
                    </a:srgbClr>
                  </a:outerShdw>
                </a:effectLst>
                <a:latin typeface="メイリオ"/>
                <a:ea typeface="ＭＳ 明朝"/>
                <a:cs typeface="Times New Roman"/>
              </a:rPr>
              <a:t>　　　　　　　</a:t>
            </a:r>
            <a:r>
              <a:rPr lang="en-US" sz="1200" kern="100" dirty="0" smtClean="0">
                <a:solidFill>
                  <a:schemeClr val="tx1"/>
                </a:solidFill>
                <a:latin typeface="メイリオ"/>
                <a:ea typeface="ＭＳ 明朝"/>
                <a:cs typeface="Times New Roman"/>
              </a:rPr>
              <a:t>(</a:t>
            </a:r>
            <a:r>
              <a:rPr lang="ja-JP" sz="1000" kern="100" dirty="0">
                <a:solidFill>
                  <a:schemeClr val="tx1"/>
                </a:solidFill>
                <a:ea typeface="メイリオ"/>
                <a:cs typeface="Times New Roman"/>
              </a:rPr>
              <a:t>左記に加え</a:t>
            </a:r>
            <a:r>
              <a:rPr lang="ja-JP" sz="1200" kern="100" dirty="0">
                <a:solidFill>
                  <a:schemeClr val="tx1"/>
                </a:solidFill>
                <a:ea typeface="メイリオ"/>
                <a:cs typeface="Times New Roman"/>
              </a:rPr>
              <a:t>、</a:t>
            </a:r>
            <a:r>
              <a:rPr lang="ja-JP" sz="1200" kern="100" dirty="0">
                <a:solidFill>
                  <a:srgbClr val="FF0000"/>
                </a:solidFill>
                <a:ea typeface="メイリオ"/>
                <a:cs typeface="Times New Roman"/>
              </a:rPr>
              <a:t>地域ケア会議の充実</a:t>
            </a:r>
            <a:r>
              <a:rPr lang="en-US" sz="1200" kern="100" dirty="0" smtClean="0">
                <a:solidFill>
                  <a:schemeClr val="tx1"/>
                </a:solidFill>
                <a:ea typeface="メイリオ"/>
                <a:cs typeface="Times New Roman"/>
              </a:rPr>
              <a:t>)</a:t>
            </a:r>
          </a:p>
          <a:p>
            <a:pPr algn="just">
              <a:lnSpc>
                <a:spcPts val="2000"/>
              </a:lnSpc>
              <a:spcAft>
                <a:spcPts val="0"/>
              </a:spcAft>
            </a:pPr>
            <a:r>
              <a:rPr lang="ja-JP" sz="1200" kern="100" dirty="0" smtClean="0">
                <a:effectLst/>
                <a:ea typeface="メイリオ"/>
                <a:cs typeface="Times New Roman"/>
              </a:rPr>
              <a:t>○</a:t>
            </a:r>
            <a:r>
              <a:rPr lang="ja-JP" sz="1200" kern="100" dirty="0">
                <a:solidFill>
                  <a:srgbClr val="FF0000"/>
                </a:solidFill>
                <a:ea typeface="メイリオ"/>
                <a:cs typeface="Times New Roman"/>
              </a:rPr>
              <a:t>在宅医療・介護連携の</a:t>
            </a:r>
            <a:r>
              <a:rPr lang="ja-JP" sz="1200" kern="100" dirty="0" smtClean="0">
                <a:solidFill>
                  <a:srgbClr val="FF0000"/>
                </a:solidFill>
                <a:ea typeface="メイリオ"/>
                <a:cs typeface="Times New Roman"/>
              </a:rPr>
              <a:t>推進</a:t>
            </a:r>
            <a:endParaRPr lang="en-US" altLang="ja-JP" sz="1200" kern="100" dirty="0" smtClean="0">
              <a:solidFill>
                <a:srgbClr val="FF0000"/>
              </a:solidFill>
              <a:ea typeface="メイリオ"/>
              <a:cs typeface="Times New Roman"/>
            </a:endParaRPr>
          </a:p>
          <a:p>
            <a:pPr algn="just">
              <a:lnSpc>
                <a:spcPts val="2000"/>
              </a:lnSpc>
              <a:spcAft>
                <a:spcPts val="0"/>
              </a:spcAft>
            </a:pPr>
            <a:r>
              <a:rPr lang="ja-JP" sz="1200" kern="100" dirty="0" smtClean="0">
                <a:solidFill>
                  <a:schemeClr val="tx1"/>
                </a:solidFill>
                <a:ea typeface="メイリオ"/>
                <a:cs typeface="Times New Roman"/>
              </a:rPr>
              <a:t>○</a:t>
            </a:r>
            <a:r>
              <a:rPr lang="ja-JP" sz="1200" kern="100" dirty="0">
                <a:solidFill>
                  <a:srgbClr val="FF0000"/>
                </a:solidFill>
                <a:ea typeface="メイリオ"/>
                <a:cs typeface="Times New Roman"/>
              </a:rPr>
              <a:t>生活支援サービスの体制</a:t>
            </a:r>
            <a:r>
              <a:rPr lang="ja-JP" sz="1200" kern="100" dirty="0" smtClean="0">
                <a:solidFill>
                  <a:srgbClr val="FF0000"/>
                </a:solidFill>
                <a:ea typeface="メイリオ"/>
                <a:cs typeface="Times New Roman"/>
              </a:rPr>
              <a:t>整備</a:t>
            </a:r>
            <a:r>
              <a:rPr lang="ja-JP" altLang="en-US" sz="1200" kern="100" dirty="0" smtClean="0">
                <a:solidFill>
                  <a:srgbClr val="FF0000"/>
                </a:solidFill>
                <a:ea typeface="メイリオ"/>
                <a:cs typeface="Times New Roman"/>
              </a:rPr>
              <a:t>（協議体）</a:t>
            </a:r>
            <a:endParaRPr lang="ja-JP" sz="1200" kern="100" dirty="0">
              <a:solidFill>
                <a:srgbClr val="FF0000"/>
              </a:solidFill>
              <a:ea typeface="ＭＳ 明朝"/>
              <a:cs typeface="Times New Roman"/>
            </a:endParaRPr>
          </a:p>
          <a:p>
            <a:pPr algn="just">
              <a:lnSpc>
                <a:spcPts val="2000"/>
              </a:lnSpc>
              <a:spcAft>
                <a:spcPts val="0"/>
              </a:spcAft>
            </a:pPr>
            <a:r>
              <a:rPr lang="ja-JP" sz="1200" kern="100" dirty="0" smtClean="0">
                <a:solidFill>
                  <a:schemeClr val="tx1"/>
                </a:solidFill>
                <a:ea typeface="メイリオ"/>
                <a:cs typeface="Times New Roman"/>
              </a:rPr>
              <a:t>○</a:t>
            </a:r>
            <a:r>
              <a:rPr lang="ja-JP" sz="1200" kern="100" dirty="0">
                <a:solidFill>
                  <a:srgbClr val="FF0000"/>
                </a:solidFill>
                <a:ea typeface="メイリオ"/>
                <a:cs typeface="Times New Roman"/>
              </a:rPr>
              <a:t>認知症施策の</a:t>
            </a:r>
            <a:r>
              <a:rPr lang="ja-JP" sz="1200" kern="100" dirty="0" smtClean="0">
                <a:solidFill>
                  <a:srgbClr val="FF0000"/>
                </a:solidFill>
                <a:ea typeface="メイリオ"/>
                <a:cs typeface="Times New Roman"/>
              </a:rPr>
              <a:t>推進</a:t>
            </a:r>
            <a:endParaRPr lang="ja-JP" sz="1200" kern="100" dirty="0">
              <a:solidFill>
                <a:srgbClr val="FF0000"/>
              </a:solidFill>
              <a:ea typeface="ＭＳ 明朝"/>
              <a:cs typeface="Times New Roman"/>
            </a:endParaRPr>
          </a:p>
        </p:txBody>
      </p:sp>
      <p:sp>
        <p:nvSpPr>
          <p:cNvPr id="15" name="角丸四角形 14"/>
          <p:cNvSpPr/>
          <p:nvPr/>
        </p:nvSpPr>
        <p:spPr>
          <a:xfrm>
            <a:off x="8766621" y="2319901"/>
            <a:ext cx="269875" cy="4428420"/>
          </a:xfrm>
          <a:prstGeom prst="roundRect">
            <a:avLst>
              <a:gd name="adj" fmla="val 4314"/>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500"/>
              </a:lnSpc>
              <a:spcAft>
                <a:spcPts val="0"/>
              </a:spcAft>
            </a:pPr>
            <a:r>
              <a:rPr lang="ja-JP" sz="1400" b="1" kern="100" dirty="0">
                <a:solidFill>
                  <a:schemeClr val="bg1"/>
                </a:solidFill>
                <a:effectLst/>
                <a:ea typeface="メイリオ"/>
                <a:cs typeface="Times New Roman"/>
              </a:rPr>
              <a:t>地域支援事業</a:t>
            </a:r>
            <a:endParaRPr lang="ja-JP" sz="1600" kern="100" dirty="0">
              <a:solidFill>
                <a:schemeClr val="bg1"/>
              </a:solidFill>
              <a:effectLst/>
              <a:ea typeface="ＭＳ 明朝"/>
              <a:cs typeface="Times New Roman"/>
            </a:endParaRPr>
          </a:p>
        </p:txBody>
      </p:sp>
      <p:sp>
        <p:nvSpPr>
          <p:cNvPr id="16" name="角丸四角形 15"/>
          <p:cNvSpPr/>
          <p:nvPr/>
        </p:nvSpPr>
        <p:spPr>
          <a:xfrm>
            <a:off x="384686" y="6072395"/>
            <a:ext cx="3625805" cy="524958"/>
          </a:xfrm>
          <a:prstGeom prst="roundRect">
            <a:avLst>
              <a:gd name="adj" fmla="val 2801"/>
            </a:avLst>
          </a:prstGeom>
          <a:ln w="12700"/>
        </p:spPr>
        <p:style>
          <a:lnRef idx="2">
            <a:schemeClr val="accent5"/>
          </a:lnRef>
          <a:fillRef idx="1">
            <a:schemeClr val="lt1"/>
          </a:fillRef>
          <a:effectRef idx="0">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ts val="1500"/>
              </a:lnSpc>
              <a:spcAft>
                <a:spcPts val="0"/>
              </a:spcAft>
            </a:pPr>
            <a:r>
              <a:rPr lang="ja-JP" sz="1600" b="1" kern="100" dirty="0">
                <a:effectLst/>
                <a:ea typeface="メイリオ"/>
                <a:cs typeface="Times New Roman"/>
              </a:rPr>
              <a:t>任意</a:t>
            </a:r>
            <a:r>
              <a:rPr lang="ja-JP" sz="1600" b="1" kern="100" dirty="0" smtClean="0">
                <a:effectLst/>
                <a:ea typeface="メイリオ"/>
                <a:cs typeface="Times New Roman"/>
              </a:rPr>
              <a:t>事業</a:t>
            </a:r>
            <a:endParaRPr lang="ja-JP" kern="100" dirty="0">
              <a:effectLst/>
              <a:ea typeface="ＭＳ 明朝"/>
              <a:cs typeface="Times New Roman"/>
            </a:endParaRPr>
          </a:p>
        </p:txBody>
      </p:sp>
      <p:sp>
        <p:nvSpPr>
          <p:cNvPr id="17" name="角丸四角形 16"/>
          <p:cNvSpPr/>
          <p:nvPr/>
        </p:nvSpPr>
        <p:spPr>
          <a:xfrm>
            <a:off x="4884886" y="6072394"/>
            <a:ext cx="3881734" cy="524959"/>
          </a:xfrm>
          <a:prstGeom prst="roundRect">
            <a:avLst>
              <a:gd name="adj" fmla="val 2801"/>
            </a:avLst>
          </a:prstGeom>
          <a:ln w="12700"/>
        </p:spPr>
        <p:style>
          <a:lnRef idx="2">
            <a:schemeClr val="accent5"/>
          </a:lnRef>
          <a:fillRef idx="1">
            <a:schemeClr val="lt1"/>
          </a:fillRef>
          <a:effectRef idx="0">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ts val="1500"/>
              </a:lnSpc>
              <a:spcAft>
                <a:spcPts val="0"/>
              </a:spcAft>
            </a:pPr>
            <a:r>
              <a:rPr lang="ja-JP" sz="1600" b="1" kern="100" dirty="0">
                <a:effectLst/>
                <a:ea typeface="メイリオ"/>
                <a:cs typeface="Times New Roman"/>
              </a:rPr>
              <a:t>任意</a:t>
            </a:r>
            <a:r>
              <a:rPr lang="ja-JP" sz="1600" b="1" kern="100" dirty="0" smtClean="0">
                <a:effectLst/>
                <a:ea typeface="メイリオ"/>
                <a:cs typeface="Times New Roman"/>
              </a:rPr>
              <a:t>事業</a:t>
            </a:r>
            <a:endParaRPr lang="ja-JP" kern="100" dirty="0">
              <a:effectLst/>
              <a:ea typeface="ＭＳ 明朝"/>
              <a:cs typeface="Times New Roman"/>
            </a:endParaRPr>
          </a:p>
        </p:txBody>
      </p:sp>
      <p:sp>
        <p:nvSpPr>
          <p:cNvPr id="18" name="右矢印 17"/>
          <p:cNvSpPr/>
          <p:nvPr/>
        </p:nvSpPr>
        <p:spPr>
          <a:xfrm>
            <a:off x="4010609" y="1396777"/>
            <a:ext cx="864752" cy="180975"/>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9" name="正方形/長方形 18"/>
          <p:cNvSpPr/>
          <p:nvPr/>
        </p:nvSpPr>
        <p:spPr>
          <a:xfrm>
            <a:off x="4018111" y="1196752"/>
            <a:ext cx="857250" cy="257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ts val="1200"/>
              </a:lnSpc>
              <a:spcAft>
                <a:spcPts val="0"/>
              </a:spcAft>
            </a:pPr>
            <a:r>
              <a:rPr lang="ja-JP" sz="1000" kern="100" dirty="0">
                <a:solidFill>
                  <a:schemeClr val="tx1"/>
                </a:solidFill>
                <a:effectLst/>
                <a:ea typeface="メイリオ"/>
                <a:cs typeface="Times New Roman"/>
              </a:rPr>
              <a:t>現行と</a:t>
            </a:r>
            <a:r>
              <a:rPr lang="ja-JP" sz="1050" kern="100" dirty="0">
                <a:solidFill>
                  <a:schemeClr val="tx1"/>
                </a:solidFill>
                <a:effectLst/>
                <a:ea typeface="メイリオ"/>
                <a:cs typeface="Times New Roman"/>
              </a:rPr>
              <a:t>同様</a:t>
            </a:r>
            <a:endParaRPr lang="ja-JP" sz="1200" kern="100" dirty="0">
              <a:solidFill>
                <a:schemeClr val="tx1"/>
              </a:solidFill>
              <a:effectLst/>
              <a:ea typeface="ＭＳ 明朝"/>
              <a:cs typeface="Times New Roman"/>
            </a:endParaRPr>
          </a:p>
        </p:txBody>
      </p:sp>
      <p:sp>
        <p:nvSpPr>
          <p:cNvPr id="20" name="右矢印 19"/>
          <p:cNvSpPr/>
          <p:nvPr/>
        </p:nvSpPr>
        <p:spPr>
          <a:xfrm>
            <a:off x="3972392" y="2671961"/>
            <a:ext cx="895350" cy="18097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1" name="正方形/長方形 20"/>
          <p:cNvSpPr/>
          <p:nvPr/>
        </p:nvSpPr>
        <p:spPr>
          <a:xfrm>
            <a:off x="4018111" y="2455937"/>
            <a:ext cx="857250" cy="257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ts val="1200"/>
              </a:lnSpc>
              <a:spcAft>
                <a:spcPts val="0"/>
              </a:spcAft>
            </a:pPr>
            <a:r>
              <a:rPr lang="ja-JP" sz="1000" b="1" kern="100" dirty="0">
                <a:solidFill>
                  <a:srgbClr val="FF0000"/>
                </a:solidFill>
                <a:effectLst/>
                <a:ea typeface="メイリオ"/>
                <a:cs typeface="Times New Roman"/>
              </a:rPr>
              <a:t>事業に移行</a:t>
            </a:r>
            <a:endParaRPr lang="ja-JP" sz="1200" kern="100" dirty="0">
              <a:solidFill>
                <a:srgbClr val="FF0000"/>
              </a:solidFill>
              <a:effectLst/>
              <a:ea typeface="ＭＳ 明朝"/>
              <a:cs typeface="Times New Roman"/>
            </a:endParaRPr>
          </a:p>
        </p:txBody>
      </p:sp>
      <p:sp>
        <p:nvSpPr>
          <p:cNvPr id="22" name="右矢印 21"/>
          <p:cNvSpPr/>
          <p:nvPr/>
        </p:nvSpPr>
        <p:spPr>
          <a:xfrm>
            <a:off x="4010492" y="3896097"/>
            <a:ext cx="864870" cy="18097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3" name="正方形/長方形 22"/>
          <p:cNvSpPr/>
          <p:nvPr/>
        </p:nvSpPr>
        <p:spPr>
          <a:xfrm>
            <a:off x="4010491" y="3711947"/>
            <a:ext cx="857250" cy="257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spcAft>
                <a:spcPts val="0"/>
              </a:spcAft>
            </a:pPr>
            <a:r>
              <a:rPr lang="ja-JP" sz="1050" b="1" kern="100" dirty="0">
                <a:solidFill>
                  <a:srgbClr val="FF0000"/>
                </a:solidFill>
                <a:effectLst/>
                <a:ea typeface="メイリオ"/>
                <a:cs typeface="Times New Roman"/>
              </a:rPr>
              <a:t>再　編</a:t>
            </a:r>
            <a:endParaRPr lang="ja-JP" sz="1200" kern="100" dirty="0">
              <a:solidFill>
                <a:srgbClr val="FF0000"/>
              </a:solidFill>
              <a:effectLst/>
              <a:ea typeface="ＭＳ 明朝"/>
              <a:cs typeface="Times New Roman"/>
            </a:endParaRPr>
          </a:p>
        </p:txBody>
      </p:sp>
      <p:sp>
        <p:nvSpPr>
          <p:cNvPr id="26" name="右矢印 25"/>
          <p:cNvSpPr/>
          <p:nvPr/>
        </p:nvSpPr>
        <p:spPr>
          <a:xfrm>
            <a:off x="4018112" y="5048225"/>
            <a:ext cx="854710" cy="18097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8" name="正方形/長方形 27"/>
          <p:cNvSpPr/>
          <p:nvPr/>
        </p:nvSpPr>
        <p:spPr>
          <a:xfrm>
            <a:off x="4067944" y="4797152"/>
            <a:ext cx="655590" cy="366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spcAft>
                <a:spcPts val="0"/>
              </a:spcAft>
            </a:pPr>
            <a:r>
              <a:rPr lang="ja-JP" sz="1050" b="1" kern="100" dirty="0" smtClean="0">
                <a:solidFill>
                  <a:srgbClr val="0070C0"/>
                </a:solidFill>
                <a:effectLst/>
                <a:ea typeface="メイリオ"/>
                <a:cs typeface="Times New Roman"/>
              </a:rPr>
              <a:t>充</a:t>
            </a:r>
            <a:r>
              <a:rPr lang="ja-JP" altLang="en-US" sz="1050" b="1" kern="100" dirty="0" smtClean="0">
                <a:solidFill>
                  <a:srgbClr val="0070C0"/>
                </a:solidFill>
                <a:effectLst/>
                <a:ea typeface="メイリオ"/>
                <a:cs typeface="Times New Roman"/>
              </a:rPr>
              <a:t>　</a:t>
            </a:r>
            <a:r>
              <a:rPr lang="ja-JP" sz="1050" b="1" kern="100" dirty="0" smtClean="0">
                <a:solidFill>
                  <a:srgbClr val="0070C0"/>
                </a:solidFill>
                <a:effectLst/>
                <a:ea typeface="メイリオ"/>
                <a:cs typeface="Times New Roman"/>
              </a:rPr>
              <a:t>実</a:t>
            </a:r>
            <a:endParaRPr lang="ja-JP" sz="1200" kern="100" dirty="0">
              <a:effectLst/>
              <a:ea typeface="ＭＳ 明朝"/>
              <a:cs typeface="Times New Roman"/>
            </a:endParaRPr>
          </a:p>
        </p:txBody>
      </p:sp>
      <p:sp>
        <p:nvSpPr>
          <p:cNvPr id="30" name="正方形/長方形 29"/>
          <p:cNvSpPr/>
          <p:nvPr/>
        </p:nvSpPr>
        <p:spPr>
          <a:xfrm>
            <a:off x="1091348" y="908721"/>
            <a:ext cx="1795060" cy="2616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spcAft>
                <a:spcPts val="0"/>
              </a:spcAft>
            </a:pPr>
            <a:r>
              <a:rPr lang="ja-JP" sz="1600" b="1" kern="100" dirty="0" smtClean="0">
                <a:solidFill>
                  <a:srgbClr val="000000"/>
                </a:solidFill>
                <a:effectLst/>
                <a:ea typeface="メイリオ"/>
                <a:cs typeface="Times New Roman"/>
              </a:rPr>
              <a:t>〈</a:t>
            </a:r>
            <a:r>
              <a:rPr lang="ja-JP" altLang="en-US" sz="1600" b="1" kern="100" dirty="0" smtClean="0">
                <a:solidFill>
                  <a:srgbClr val="000000"/>
                </a:solidFill>
                <a:effectLst/>
                <a:ea typeface="メイリオ"/>
                <a:cs typeface="Times New Roman"/>
              </a:rPr>
              <a:t>改正前</a:t>
            </a:r>
            <a:r>
              <a:rPr lang="ja-JP" sz="1600" b="1" kern="100" dirty="0" smtClean="0">
                <a:solidFill>
                  <a:srgbClr val="000000"/>
                </a:solidFill>
                <a:effectLst/>
                <a:ea typeface="メイリオ"/>
                <a:cs typeface="Times New Roman"/>
              </a:rPr>
              <a:t>〉</a:t>
            </a:r>
            <a:endParaRPr lang="ja-JP" sz="2400" kern="100" dirty="0">
              <a:effectLst/>
              <a:ea typeface="ＭＳ 明朝"/>
              <a:cs typeface="Times New Roman"/>
            </a:endParaRPr>
          </a:p>
        </p:txBody>
      </p:sp>
      <p:sp>
        <p:nvSpPr>
          <p:cNvPr id="31" name="正方形/長方形 30"/>
          <p:cNvSpPr/>
          <p:nvPr/>
        </p:nvSpPr>
        <p:spPr>
          <a:xfrm>
            <a:off x="6121155" y="908720"/>
            <a:ext cx="1669544" cy="257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spcAft>
                <a:spcPts val="0"/>
              </a:spcAft>
            </a:pPr>
            <a:r>
              <a:rPr lang="ja-JP" sz="1600" b="1" kern="100" dirty="0" smtClean="0">
                <a:solidFill>
                  <a:srgbClr val="000000"/>
                </a:solidFill>
                <a:effectLst/>
                <a:ea typeface="メイリオ"/>
                <a:cs typeface="Times New Roman"/>
              </a:rPr>
              <a:t>〈</a:t>
            </a:r>
            <a:r>
              <a:rPr lang="ja-JP" altLang="en-US" sz="1600" b="1" kern="100" dirty="0" smtClean="0">
                <a:solidFill>
                  <a:srgbClr val="000000"/>
                </a:solidFill>
                <a:effectLst/>
                <a:ea typeface="メイリオ"/>
                <a:cs typeface="Times New Roman"/>
              </a:rPr>
              <a:t>改正後</a:t>
            </a:r>
            <a:r>
              <a:rPr lang="ja-JP" sz="1600" b="1" kern="100" dirty="0" smtClean="0">
                <a:solidFill>
                  <a:srgbClr val="000000"/>
                </a:solidFill>
                <a:effectLst/>
                <a:ea typeface="メイリオ"/>
                <a:cs typeface="Times New Roman"/>
              </a:rPr>
              <a:t>〉</a:t>
            </a:r>
            <a:endParaRPr lang="ja-JP" sz="2400" kern="100" dirty="0">
              <a:effectLst/>
              <a:ea typeface="ＭＳ 明朝"/>
              <a:cs typeface="Times New Roman"/>
            </a:endParaRPr>
          </a:p>
        </p:txBody>
      </p:sp>
      <p:sp>
        <p:nvSpPr>
          <p:cNvPr id="32" name="角丸四角形 31"/>
          <p:cNvSpPr/>
          <p:nvPr/>
        </p:nvSpPr>
        <p:spPr>
          <a:xfrm>
            <a:off x="0" y="-27384"/>
            <a:ext cx="9144000" cy="648072"/>
          </a:xfrm>
          <a:prstGeom prst="roundRect">
            <a:avLst>
              <a:gd name="adj" fmla="val 0"/>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spcAft>
                <a:spcPts val="0"/>
              </a:spcAft>
            </a:pPr>
            <a:r>
              <a:rPr lang="en-US" altLang="ja-JP" sz="2000" b="1" kern="100" dirty="0" smtClean="0">
                <a:latin typeface="メイリオ" pitchFamily="50" charset="-128"/>
                <a:ea typeface="メイリオ" pitchFamily="50" charset="-128"/>
                <a:cs typeface="メイリオ" pitchFamily="50" charset="-128"/>
              </a:rPr>
              <a:t>2015</a:t>
            </a:r>
            <a:r>
              <a:rPr lang="ja-JP" altLang="en-US" sz="2000" b="1" kern="100" dirty="0" smtClean="0">
                <a:latin typeface="メイリオ" pitchFamily="50" charset="-128"/>
                <a:ea typeface="メイリオ" pitchFamily="50" charset="-128"/>
                <a:cs typeface="メイリオ" pitchFamily="50" charset="-128"/>
              </a:rPr>
              <a:t>年介護保険制度改正の全体像</a:t>
            </a:r>
            <a:endParaRPr lang="ja-JP" sz="2000" b="1" kern="100" dirty="0">
              <a:latin typeface="メイリオ" pitchFamily="50" charset="-128"/>
              <a:ea typeface="メイリオ" pitchFamily="50" charset="-128"/>
              <a:cs typeface="メイリオ" pitchFamily="50" charset="-128"/>
            </a:endParaRPr>
          </a:p>
        </p:txBody>
      </p:sp>
      <p:sp>
        <p:nvSpPr>
          <p:cNvPr id="33" name="角丸四角形 32"/>
          <p:cNvSpPr/>
          <p:nvPr/>
        </p:nvSpPr>
        <p:spPr>
          <a:xfrm>
            <a:off x="384685" y="3187769"/>
            <a:ext cx="3633426" cy="97215"/>
          </a:xfrm>
          <a:prstGeom prst="roundRect">
            <a:avLst>
              <a:gd name="adj" fmla="val 150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角丸四角形 33"/>
          <p:cNvSpPr/>
          <p:nvPr/>
        </p:nvSpPr>
        <p:spPr>
          <a:xfrm>
            <a:off x="4884886" y="2319901"/>
            <a:ext cx="3891260" cy="100987"/>
          </a:xfrm>
          <a:prstGeom prst="roundRect">
            <a:avLst>
              <a:gd name="adj" fmla="val 251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角丸四角形 34"/>
          <p:cNvSpPr/>
          <p:nvPr/>
        </p:nvSpPr>
        <p:spPr>
          <a:xfrm>
            <a:off x="384685" y="6597353"/>
            <a:ext cx="3633426" cy="150969"/>
          </a:xfrm>
          <a:prstGeom prst="roundRect">
            <a:avLst>
              <a:gd name="adj" fmla="val 213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角丸四角形 35"/>
          <p:cNvSpPr/>
          <p:nvPr/>
        </p:nvSpPr>
        <p:spPr>
          <a:xfrm>
            <a:off x="4875361" y="6597353"/>
            <a:ext cx="3891260" cy="150969"/>
          </a:xfrm>
          <a:prstGeom prst="roundRect">
            <a:avLst>
              <a:gd name="adj" fmla="val 59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角丸四角形 1"/>
          <p:cNvSpPr/>
          <p:nvPr/>
        </p:nvSpPr>
        <p:spPr>
          <a:xfrm>
            <a:off x="4893775" y="2420020"/>
            <a:ext cx="3882371" cy="1801067"/>
          </a:xfrm>
          <a:prstGeom prst="roundRect">
            <a:avLst>
              <a:gd name="adj" fmla="val 946"/>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8"/>
          <p:cNvSpPr/>
          <p:nvPr/>
        </p:nvSpPr>
        <p:spPr>
          <a:xfrm>
            <a:off x="107504" y="3187769"/>
            <a:ext cx="290808" cy="3560554"/>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500"/>
              </a:lnSpc>
              <a:spcAft>
                <a:spcPts val="0"/>
              </a:spcAft>
            </a:pPr>
            <a:r>
              <a:rPr lang="ja-JP" sz="1400" b="1" kern="100" dirty="0">
                <a:solidFill>
                  <a:schemeClr val="bg1"/>
                </a:solidFill>
                <a:effectLst/>
                <a:ea typeface="メイリオ"/>
                <a:cs typeface="Times New Roman"/>
              </a:rPr>
              <a:t>地域支援事業</a:t>
            </a:r>
            <a:endParaRPr lang="ja-JP" sz="1600" kern="100" dirty="0">
              <a:solidFill>
                <a:schemeClr val="bg1"/>
              </a:solidFill>
              <a:effectLst/>
              <a:ea typeface="ＭＳ 明朝"/>
              <a:cs typeface="Times New Roman"/>
            </a:endParaRPr>
          </a:p>
        </p:txBody>
      </p:sp>
      <p:sp>
        <p:nvSpPr>
          <p:cNvPr id="38" name="右矢印 37"/>
          <p:cNvSpPr/>
          <p:nvPr/>
        </p:nvSpPr>
        <p:spPr>
          <a:xfrm>
            <a:off x="3972392" y="1900833"/>
            <a:ext cx="921382" cy="180975"/>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9" name="正方形/長方形 38"/>
          <p:cNvSpPr/>
          <p:nvPr/>
        </p:nvSpPr>
        <p:spPr>
          <a:xfrm>
            <a:off x="4036524" y="1700808"/>
            <a:ext cx="857250" cy="257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ts val="1200"/>
              </a:lnSpc>
              <a:spcAft>
                <a:spcPts val="0"/>
              </a:spcAft>
            </a:pPr>
            <a:r>
              <a:rPr lang="ja-JP" sz="1000" kern="100" dirty="0">
                <a:solidFill>
                  <a:schemeClr val="tx1"/>
                </a:solidFill>
                <a:effectLst/>
                <a:ea typeface="メイリオ"/>
                <a:cs typeface="Times New Roman"/>
              </a:rPr>
              <a:t>現行と</a:t>
            </a:r>
            <a:r>
              <a:rPr lang="ja-JP" sz="1050" kern="100" dirty="0">
                <a:solidFill>
                  <a:schemeClr val="tx1"/>
                </a:solidFill>
                <a:effectLst/>
                <a:ea typeface="メイリオ"/>
                <a:cs typeface="Times New Roman"/>
              </a:rPr>
              <a:t>同様</a:t>
            </a:r>
            <a:endParaRPr lang="ja-JP" sz="1200" kern="100" dirty="0">
              <a:solidFill>
                <a:schemeClr val="tx1"/>
              </a:solidFill>
              <a:effectLst/>
              <a:ea typeface="ＭＳ 明朝"/>
              <a:cs typeface="Times New Roman"/>
            </a:endParaRPr>
          </a:p>
        </p:txBody>
      </p:sp>
      <p:sp>
        <p:nvSpPr>
          <p:cNvPr id="40" name="右矢印 39"/>
          <p:cNvSpPr/>
          <p:nvPr/>
        </p:nvSpPr>
        <p:spPr>
          <a:xfrm>
            <a:off x="3995936" y="6272361"/>
            <a:ext cx="921382" cy="180975"/>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41" name="正方形/長方形 40"/>
          <p:cNvSpPr/>
          <p:nvPr/>
        </p:nvSpPr>
        <p:spPr>
          <a:xfrm>
            <a:off x="4060068" y="6072336"/>
            <a:ext cx="857250" cy="257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ts val="1200"/>
              </a:lnSpc>
              <a:spcAft>
                <a:spcPts val="0"/>
              </a:spcAft>
            </a:pPr>
            <a:r>
              <a:rPr lang="ja-JP" sz="1000" kern="100" dirty="0">
                <a:solidFill>
                  <a:schemeClr val="tx1"/>
                </a:solidFill>
                <a:effectLst/>
                <a:ea typeface="メイリオ"/>
                <a:cs typeface="Times New Roman"/>
              </a:rPr>
              <a:t>現行と</a:t>
            </a:r>
            <a:r>
              <a:rPr lang="ja-JP" sz="1050" kern="100" dirty="0">
                <a:solidFill>
                  <a:schemeClr val="tx1"/>
                </a:solidFill>
                <a:effectLst/>
                <a:ea typeface="メイリオ"/>
                <a:cs typeface="Times New Roman"/>
              </a:rPr>
              <a:t>同様</a:t>
            </a:r>
            <a:endParaRPr lang="ja-JP" sz="1200" kern="100" dirty="0">
              <a:solidFill>
                <a:schemeClr val="tx1"/>
              </a:solidFill>
              <a:effectLst/>
              <a:ea typeface="ＭＳ 明朝"/>
              <a:cs typeface="Times New Roman"/>
            </a:endParaRPr>
          </a:p>
        </p:txBody>
      </p:sp>
    </p:spTree>
    <p:extLst>
      <p:ext uri="{BB962C8B-B14F-4D97-AF65-F5344CB8AC3E}">
        <p14:creationId xmlns:p14="http://schemas.microsoft.com/office/powerpoint/2010/main" val="53375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0" y="-27384"/>
            <a:ext cx="9144000" cy="792088"/>
          </a:xfrm>
          <a:prstGeom prst="roundRect">
            <a:avLst>
              <a:gd name="adj" fmla="val 0"/>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spcAft>
                <a:spcPts val="0"/>
              </a:spcAft>
            </a:pPr>
            <a:r>
              <a:rPr lang="ja-JP" altLang="en-US" sz="2400" b="1" kern="100" dirty="0" smtClean="0">
                <a:latin typeface="メイリオ" pitchFamily="50" charset="-128"/>
                <a:ea typeface="メイリオ" pitchFamily="50" charset="-128"/>
                <a:cs typeface="メイリオ" pitchFamily="50" charset="-128"/>
              </a:rPr>
              <a:t>類　型</a:t>
            </a:r>
            <a:endParaRPr lang="ja-JP" sz="2400" b="1" kern="100" dirty="0">
              <a:latin typeface="メイリオ" pitchFamily="50" charset="-128"/>
              <a:ea typeface="メイリオ" pitchFamily="50" charset="-128"/>
              <a:cs typeface="メイリオ" pitchFamily="50" charset="-128"/>
            </a:endParaRPr>
          </a:p>
        </p:txBody>
      </p:sp>
      <p:sp>
        <p:nvSpPr>
          <p:cNvPr id="3" name="角丸四角形 2"/>
          <p:cNvSpPr/>
          <p:nvPr/>
        </p:nvSpPr>
        <p:spPr>
          <a:xfrm>
            <a:off x="150137" y="817177"/>
            <a:ext cx="8748972" cy="432048"/>
          </a:xfrm>
          <a:prstGeom prst="roundRect">
            <a:avLst>
              <a:gd name="adj" fmla="val 10482"/>
            </a:avLst>
          </a:prstGeom>
          <a:ln w="12700">
            <a:no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ja-JP" altLang="en-US" sz="1400" dirty="0" smtClean="0">
                <a:solidFill>
                  <a:schemeClr val="tx1"/>
                </a:solidFill>
                <a:latin typeface="メイリオ" pitchFamily="50" charset="-128"/>
                <a:ea typeface="メイリオ" pitchFamily="50" charset="-128"/>
                <a:cs typeface="メイリオ" pitchFamily="50" charset="-128"/>
              </a:rPr>
              <a:t>国からは３類型示されていますが、本町では当面２類型　　　　を実施します。</a:t>
            </a:r>
            <a:endParaRPr lang="en-US" altLang="ja-JP" sz="1400" dirty="0" smtClean="0">
              <a:solidFill>
                <a:schemeClr val="tx1"/>
              </a:solidFill>
              <a:latin typeface="メイリオ" pitchFamily="50" charset="-128"/>
              <a:ea typeface="メイリオ" pitchFamily="50" charset="-128"/>
              <a:cs typeface="メイリオ" pitchFamily="50" charset="-128"/>
            </a:endParaRPr>
          </a:p>
        </p:txBody>
      </p:sp>
      <p:sp>
        <p:nvSpPr>
          <p:cNvPr id="6" name="角丸四角形 5"/>
          <p:cNvSpPr/>
          <p:nvPr/>
        </p:nvSpPr>
        <p:spPr>
          <a:xfrm>
            <a:off x="107505" y="1484784"/>
            <a:ext cx="8856984" cy="1368152"/>
          </a:xfrm>
          <a:prstGeom prst="roundRect">
            <a:avLst>
              <a:gd name="adj" fmla="val 12066"/>
            </a:avLst>
          </a:prstGeom>
          <a:ln w="1270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nSpc>
                <a:spcPts val="2000"/>
              </a:lnSpc>
            </a:pPr>
            <a:r>
              <a:rPr kumimoji="1" lang="ja-JP" altLang="en-US" sz="1600" dirty="0" smtClean="0">
                <a:solidFill>
                  <a:schemeClr val="tx1"/>
                </a:solidFill>
                <a:latin typeface="メイリオ" pitchFamily="50" charset="-128"/>
                <a:ea typeface="メイリオ" pitchFamily="50" charset="-128"/>
                <a:cs typeface="メイリオ" pitchFamily="50" charset="-128"/>
              </a:rPr>
              <a:t>　</a:t>
            </a:r>
            <a:endParaRPr kumimoji="1" lang="en-US" altLang="ja-JP" sz="1600" dirty="0" smtClean="0">
              <a:solidFill>
                <a:schemeClr val="tx1"/>
              </a:solidFill>
              <a:latin typeface="メイリオ" pitchFamily="50" charset="-128"/>
              <a:ea typeface="メイリオ" pitchFamily="50" charset="-128"/>
              <a:cs typeface="メイリオ" pitchFamily="50" charset="-128"/>
            </a:endParaRPr>
          </a:p>
          <a:p>
            <a:pPr>
              <a:lnSpc>
                <a:spcPts val="2000"/>
              </a:lnSpc>
            </a:pPr>
            <a:r>
              <a:rPr lang="ja-JP" altLang="en-US" sz="1600" dirty="0">
                <a:solidFill>
                  <a:schemeClr val="tx1"/>
                </a:solidFill>
                <a:latin typeface="メイリオ" pitchFamily="50" charset="-128"/>
                <a:ea typeface="メイリオ" pitchFamily="50" charset="-128"/>
                <a:cs typeface="メイリオ" pitchFamily="50" charset="-128"/>
              </a:rPr>
              <a:t>　</a:t>
            </a:r>
            <a:r>
              <a:rPr kumimoji="1" lang="ja-JP" altLang="en-US" sz="1400" dirty="0" smtClean="0">
                <a:solidFill>
                  <a:schemeClr val="tx1"/>
                </a:solidFill>
                <a:latin typeface="メイリオ" pitchFamily="50" charset="-128"/>
                <a:ea typeface="メイリオ" pitchFamily="50" charset="-128"/>
                <a:cs typeface="メイリオ" pitchFamily="50" charset="-128"/>
              </a:rPr>
              <a:t>現行の予防給付に対する介護予防ケアマネジメントと同様、アセスメントによって</a:t>
            </a:r>
            <a:r>
              <a:rPr kumimoji="1" lang="ja-JP" altLang="en-US" sz="1400" dirty="0" smtClean="0">
                <a:solidFill>
                  <a:srgbClr val="FF0000"/>
                </a:solidFill>
                <a:latin typeface="メイリオ" pitchFamily="50" charset="-128"/>
                <a:ea typeface="メイリオ" pitchFamily="50" charset="-128"/>
                <a:cs typeface="メイリオ" pitchFamily="50" charset="-128"/>
              </a:rPr>
              <a:t>ケアプラン原案を作成</a:t>
            </a:r>
            <a:r>
              <a:rPr lang="ja-JP" altLang="en-US" sz="1400" dirty="0" smtClean="0">
                <a:solidFill>
                  <a:schemeClr val="tx1"/>
                </a:solidFill>
                <a:latin typeface="メイリオ" pitchFamily="50" charset="-128"/>
                <a:ea typeface="メイリオ" pitchFamily="50" charset="-128"/>
                <a:cs typeface="メイリオ" pitchFamily="50" charset="-128"/>
              </a:rPr>
              <a:t>し、</a:t>
            </a:r>
            <a:r>
              <a:rPr lang="ja-JP" altLang="en-US" sz="1400" dirty="0" smtClean="0">
                <a:solidFill>
                  <a:srgbClr val="FF0000"/>
                </a:solidFill>
                <a:latin typeface="メイリオ" pitchFamily="50" charset="-128"/>
                <a:ea typeface="メイリオ" pitchFamily="50" charset="-128"/>
                <a:cs typeface="メイリオ" pitchFamily="50" charset="-128"/>
              </a:rPr>
              <a:t>サービス担当者会議</a:t>
            </a:r>
            <a:r>
              <a:rPr lang="ja-JP" altLang="en-US" sz="1400" dirty="0" smtClean="0">
                <a:solidFill>
                  <a:schemeClr val="tx1"/>
                </a:solidFill>
                <a:latin typeface="メイリオ" pitchFamily="50" charset="-128"/>
                <a:ea typeface="メイリオ" pitchFamily="50" charset="-128"/>
                <a:cs typeface="メイリオ" pitchFamily="50" charset="-128"/>
              </a:rPr>
              <a:t>を経て決定する。</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000"/>
              </a:lnSpc>
            </a:pPr>
            <a:r>
              <a:rPr lang="ja-JP" altLang="en-US" sz="1400" dirty="0">
                <a:solidFill>
                  <a:schemeClr val="tx1"/>
                </a:solidFill>
                <a:latin typeface="メイリオ" pitchFamily="50" charset="-128"/>
                <a:ea typeface="メイリオ" pitchFamily="50" charset="-128"/>
                <a:cs typeface="メイリオ" pitchFamily="50" charset="-128"/>
              </a:rPr>
              <a:t>　</a:t>
            </a:r>
            <a:r>
              <a:rPr lang="ja-JP" altLang="en-US" sz="1400" dirty="0" smtClean="0">
                <a:solidFill>
                  <a:srgbClr val="FF0000"/>
                </a:solidFill>
                <a:latin typeface="メイリオ" pitchFamily="50" charset="-128"/>
                <a:ea typeface="メイリオ" pitchFamily="50" charset="-128"/>
                <a:cs typeface="メイリオ" pitchFamily="50" charset="-128"/>
              </a:rPr>
              <a:t>モニタリング</a:t>
            </a:r>
            <a:r>
              <a:rPr lang="ja-JP" altLang="en-US" sz="1400" dirty="0" smtClean="0">
                <a:solidFill>
                  <a:schemeClr val="tx1"/>
                </a:solidFill>
                <a:latin typeface="メイリオ" pitchFamily="50" charset="-128"/>
                <a:ea typeface="メイリオ" pitchFamily="50" charset="-128"/>
                <a:cs typeface="メイリオ" pitchFamily="50" charset="-128"/>
              </a:rPr>
              <a:t>については少なくとも３ヶ月ごとに行い、利用者の状況等に応じてサービスの変更も行うことが可能な体制をとっておく。</a:t>
            </a:r>
            <a:endParaRPr lang="ja-JP" altLang="ja-JP" sz="1200" dirty="0">
              <a:latin typeface="メイリオ" pitchFamily="50" charset="-128"/>
              <a:ea typeface="メイリオ" pitchFamily="50" charset="-128"/>
              <a:cs typeface="メイリオ" pitchFamily="50" charset="-128"/>
            </a:endParaRPr>
          </a:p>
        </p:txBody>
      </p:sp>
      <p:sp>
        <p:nvSpPr>
          <p:cNvPr id="7" name="正方形/長方形 6"/>
          <p:cNvSpPr/>
          <p:nvPr/>
        </p:nvSpPr>
        <p:spPr>
          <a:xfrm>
            <a:off x="251520" y="1348586"/>
            <a:ext cx="4104456" cy="360040"/>
          </a:xfrm>
          <a:prstGeom prst="rect">
            <a:avLst/>
          </a:prstGeom>
          <a:ln w="635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dirty="0" smtClean="0">
                <a:solidFill>
                  <a:schemeClr val="tx1"/>
                </a:solidFill>
                <a:latin typeface="メイリオ" pitchFamily="50" charset="-128"/>
                <a:ea typeface="メイリオ" pitchFamily="50" charset="-128"/>
                <a:cs typeface="メイリオ" pitchFamily="50" charset="-128"/>
              </a:rPr>
              <a:t>介護予防ケアマネジメントＡ（原則的）</a:t>
            </a:r>
            <a:endParaRPr kumimoji="1" lang="ja-JP" altLang="en-US" sz="1600" b="1" dirty="0">
              <a:solidFill>
                <a:schemeClr val="tx1"/>
              </a:solidFill>
              <a:latin typeface="メイリオ" pitchFamily="50" charset="-128"/>
              <a:ea typeface="メイリオ" pitchFamily="50" charset="-128"/>
              <a:cs typeface="メイリオ" pitchFamily="50" charset="-128"/>
            </a:endParaRPr>
          </a:p>
        </p:txBody>
      </p:sp>
      <p:sp>
        <p:nvSpPr>
          <p:cNvPr id="8" name="角丸四角形 7"/>
          <p:cNvSpPr/>
          <p:nvPr/>
        </p:nvSpPr>
        <p:spPr>
          <a:xfrm>
            <a:off x="107505" y="3212976"/>
            <a:ext cx="8856984" cy="1080120"/>
          </a:xfrm>
          <a:prstGeom prst="roundRect">
            <a:avLst>
              <a:gd name="adj" fmla="val 8509"/>
            </a:avLst>
          </a:prstGeom>
          <a:ln w="1270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nSpc>
                <a:spcPts val="2000"/>
              </a:lnSpc>
            </a:pPr>
            <a:r>
              <a:rPr kumimoji="1" lang="ja-JP" altLang="en-US" sz="1600" dirty="0" smtClean="0">
                <a:solidFill>
                  <a:schemeClr val="tx1"/>
                </a:solidFill>
                <a:latin typeface="メイリオ" pitchFamily="50" charset="-128"/>
                <a:ea typeface="メイリオ" pitchFamily="50" charset="-128"/>
                <a:cs typeface="メイリオ" pitchFamily="50" charset="-128"/>
              </a:rPr>
              <a:t>　</a:t>
            </a:r>
            <a:endParaRPr kumimoji="1" lang="en-US" altLang="ja-JP" sz="1600" dirty="0" smtClean="0">
              <a:solidFill>
                <a:schemeClr val="tx1"/>
              </a:solidFill>
              <a:latin typeface="メイリオ" pitchFamily="50" charset="-128"/>
              <a:ea typeface="メイリオ" pitchFamily="50" charset="-128"/>
              <a:cs typeface="メイリオ" pitchFamily="50" charset="-128"/>
            </a:endParaRPr>
          </a:p>
          <a:p>
            <a:pPr>
              <a:lnSpc>
                <a:spcPts val="2000"/>
              </a:lnSpc>
            </a:pPr>
            <a:r>
              <a:rPr lang="ja-JP" altLang="en-US" sz="1600" dirty="0">
                <a:solidFill>
                  <a:schemeClr val="tx1"/>
                </a:solidFill>
                <a:latin typeface="メイリオ" pitchFamily="50" charset="-128"/>
                <a:ea typeface="メイリオ" pitchFamily="50" charset="-128"/>
                <a:cs typeface="メイリオ" pitchFamily="50" charset="-128"/>
              </a:rPr>
              <a:t>　</a:t>
            </a:r>
            <a:r>
              <a:rPr kumimoji="1" lang="ja-JP" altLang="en-US" sz="1400" dirty="0" smtClean="0">
                <a:solidFill>
                  <a:schemeClr val="tx1"/>
                </a:solidFill>
                <a:latin typeface="メイリオ" pitchFamily="50" charset="-128"/>
                <a:ea typeface="メイリオ" pitchFamily="50" charset="-128"/>
                <a:cs typeface="メイリオ" pitchFamily="50" charset="-128"/>
              </a:rPr>
              <a:t>アセスメントからケアプラン原案作成までは、原則的な介護予防ケアマネジメント（ケアマネジメントＡ）と同様であるが、</a:t>
            </a:r>
            <a:r>
              <a:rPr kumimoji="1" lang="ja-JP" altLang="en-US" sz="1400" dirty="0" smtClean="0">
                <a:solidFill>
                  <a:srgbClr val="FF0000"/>
                </a:solidFill>
                <a:latin typeface="メイリオ" pitchFamily="50" charset="-128"/>
                <a:ea typeface="メイリオ" pitchFamily="50" charset="-128"/>
                <a:cs typeface="メイリオ" pitchFamily="50" charset="-128"/>
              </a:rPr>
              <a:t>サービス担当者会議を省略</a:t>
            </a:r>
            <a:r>
              <a:rPr kumimoji="1" lang="ja-JP" altLang="en-US" sz="1400" dirty="0" smtClean="0">
                <a:solidFill>
                  <a:schemeClr val="tx1"/>
                </a:solidFill>
                <a:latin typeface="メイリオ" pitchFamily="50" charset="-128"/>
                <a:ea typeface="メイリオ" pitchFamily="50" charset="-128"/>
                <a:cs typeface="メイリオ" pitchFamily="50" charset="-128"/>
              </a:rPr>
              <a:t>したケアプラン作成と、</a:t>
            </a:r>
            <a:r>
              <a:rPr kumimoji="1" lang="ja-JP" altLang="en-US" sz="1400" dirty="0" smtClean="0">
                <a:solidFill>
                  <a:srgbClr val="FF0000"/>
                </a:solidFill>
                <a:latin typeface="メイリオ" pitchFamily="50" charset="-128"/>
                <a:ea typeface="メイリオ" pitchFamily="50" charset="-128"/>
                <a:cs typeface="メイリオ" pitchFamily="50" charset="-128"/>
              </a:rPr>
              <a:t>間隔をあけて必要に応じてモニタリング時期を設定</a:t>
            </a:r>
            <a:r>
              <a:rPr kumimoji="1" lang="ja-JP" altLang="en-US" sz="1400" dirty="0" smtClean="0">
                <a:solidFill>
                  <a:schemeClr val="tx1"/>
                </a:solidFill>
                <a:latin typeface="メイリオ" pitchFamily="50" charset="-128"/>
                <a:ea typeface="メイリオ" pitchFamily="50" charset="-128"/>
                <a:cs typeface="メイリオ" pitchFamily="50" charset="-128"/>
              </a:rPr>
              <a:t>し、評価及びケアプランの変更等を行う簡略化した介護予防ケアマネジメントを実施する。</a:t>
            </a:r>
            <a:endParaRPr lang="ja-JP" altLang="ja-JP" sz="1100" dirty="0">
              <a:latin typeface="メイリオ" pitchFamily="50" charset="-128"/>
              <a:ea typeface="メイリオ" pitchFamily="50" charset="-128"/>
              <a:cs typeface="メイリオ" pitchFamily="50" charset="-128"/>
            </a:endParaRPr>
          </a:p>
        </p:txBody>
      </p:sp>
      <p:sp>
        <p:nvSpPr>
          <p:cNvPr id="9" name="正方形/長方形 8"/>
          <p:cNvSpPr/>
          <p:nvPr/>
        </p:nvSpPr>
        <p:spPr>
          <a:xfrm>
            <a:off x="251520" y="3042708"/>
            <a:ext cx="4104456" cy="360040"/>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smtClean="0">
                <a:solidFill>
                  <a:schemeClr val="tx1"/>
                </a:solidFill>
                <a:latin typeface="メイリオ" pitchFamily="50" charset="-128"/>
                <a:ea typeface="メイリオ" pitchFamily="50" charset="-128"/>
                <a:cs typeface="メイリオ" pitchFamily="50" charset="-128"/>
              </a:rPr>
              <a:t>介護予防ケアマネジメントＢ（簡略化）</a:t>
            </a:r>
            <a:endParaRPr kumimoji="1" lang="ja-JP" altLang="en-US" sz="1600" dirty="0">
              <a:solidFill>
                <a:schemeClr val="tx1"/>
              </a:solidFill>
              <a:latin typeface="メイリオ" pitchFamily="50" charset="-128"/>
              <a:ea typeface="メイリオ" pitchFamily="50" charset="-128"/>
              <a:cs typeface="メイリオ" pitchFamily="50" charset="-128"/>
            </a:endParaRPr>
          </a:p>
        </p:txBody>
      </p:sp>
      <p:sp>
        <p:nvSpPr>
          <p:cNvPr id="10" name="角丸四角形 9"/>
          <p:cNvSpPr/>
          <p:nvPr/>
        </p:nvSpPr>
        <p:spPr>
          <a:xfrm>
            <a:off x="107505" y="4726244"/>
            <a:ext cx="8856984" cy="2016224"/>
          </a:xfrm>
          <a:prstGeom prst="roundRect">
            <a:avLst>
              <a:gd name="adj" fmla="val 5841"/>
            </a:avLst>
          </a:prstGeom>
          <a:ln w="1270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400" dirty="0" smtClean="0">
                <a:latin typeface="メイリオ" pitchFamily="50" charset="-128"/>
                <a:ea typeface="メイリオ" pitchFamily="50" charset="-128"/>
                <a:cs typeface="メイリオ" pitchFamily="50" charset="-128"/>
              </a:rPr>
              <a:t>　</a:t>
            </a:r>
            <a:endParaRPr lang="en-US" altLang="ja-JP" sz="1400" dirty="0" smtClean="0">
              <a:latin typeface="メイリオ" pitchFamily="50" charset="-128"/>
              <a:ea typeface="メイリオ" pitchFamily="50" charset="-128"/>
              <a:cs typeface="メイリオ" pitchFamily="50" charset="-128"/>
            </a:endParaRPr>
          </a:p>
          <a:p>
            <a:r>
              <a:rPr lang="ja-JP" altLang="en-US" sz="1400" dirty="0" smtClean="0">
                <a:latin typeface="メイリオ" pitchFamily="50" charset="-128"/>
                <a:ea typeface="メイリオ" pitchFamily="50" charset="-128"/>
                <a:cs typeface="メイリオ" pitchFamily="50" charset="-128"/>
              </a:rPr>
              <a:t>ケアマネジメント</a:t>
            </a:r>
            <a:r>
              <a:rPr lang="ja-JP" altLang="en-US" sz="1400" dirty="0">
                <a:latin typeface="メイリオ" pitchFamily="50" charset="-128"/>
                <a:ea typeface="メイリオ" pitchFamily="50" charset="-128"/>
                <a:cs typeface="メイリオ" pitchFamily="50" charset="-128"/>
              </a:rPr>
              <a:t>の結果、利用者本人が自身の状況、目標の達成等を</a:t>
            </a:r>
            <a:r>
              <a:rPr lang="ja-JP" altLang="en-US" sz="1400" dirty="0" smtClean="0">
                <a:latin typeface="メイリオ" pitchFamily="50" charset="-128"/>
                <a:ea typeface="メイリオ" pitchFamily="50" charset="-128"/>
                <a:cs typeface="メイリオ" pitchFamily="50" charset="-128"/>
              </a:rPr>
              <a:t>確認し</a:t>
            </a:r>
            <a:r>
              <a:rPr lang="ja-JP" altLang="en-US" sz="1400" dirty="0">
                <a:latin typeface="メイリオ" pitchFamily="50" charset="-128"/>
                <a:ea typeface="メイリオ" pitchFamily="50" charset="-128"/>
                <a:cs typeface="メイリオ" pitchFamily="50" charset="-128"/>
              </a:rPr>
              <a:t>、住民主体のサービス等を利用する場合に実施する。</a:t>
            </a:r>
          </a:p>
          <a:p>
            <a:r>
              <a:rPr lang="ja-JP" altLang="en-US" sz="1400" dirty="0" smtClean="0">
                <a:latin typeface="メイリオ" pitchFamily="50" charset="-128"/>
                <a:ea typeface="メイリオ" pitchFamily="50" charset="-128"/>
                <a:cs typeface="メイリオ" pitchFamily="50" charset="-128"/>
              </a:rPr>
              <a:t>　初回</a:t>
            </a:r>
            <a:r>
              <a:rPr lang="ja-JP" altLang="en-US" sz="1400" dirty="0">
                <a:latin typeface="メイリオ" pitchFamily="50" charset="-128"/>
                <a:ea typeface="メイリオ" pitchFamily="50" charset="-128"/>
                <a:cs typeface="メイリオ" pitchFamily="50" charset="-128"/>
              </a:rPr>
              <a:t>のみ、簡略化した介護予防ケアマネジメントのプロセスを実施し、</a:t>
            </a:r>
            <a:r>
              <a:rPr lang="ja-JP" altLang="en-US" sz="1400" dirty="0" smtClean="0">
                <a:solidFill>
                  <a:srgbClr val="FF0000"/>
                </a:solidFill>
                <a:latin typeface="メイリオ" pitchFamily="50" charset="-128"/>
                <a:ea typeface="メイリオ" pitchFamily="50" charset="-128"/>
                <a:cs typeface="メイリオ" pitchFamily="50" charset="-128"/>
              </a:rPr>
              <a:t>ケアマネジメント</a:t>
            </a:r>
            <a:r>
              <a:rPr lang="ja-JP" altLang="en-US" sz="1400" dirty="0">
                <a:solidFill>
                  <a:srgbClr val="FF0000"/>
                </a:solidFill>
                <a:latin typeface="メイリオ" pitchFamily="50" charset="-128"/>
                <a:ea typeface="メイリオ" pitchFamily="50" charset="-128"/>
                <a:cs typeface="メイリオ" pitchFamily="50" charset="-128"/>
              </a:rPr>
              <a:t>の結果</a:t>
            </a:r>
            <a:r>
              <a:rPr lang="ja-JP" altLang="en-US" sz="1400" dirty="0">
                <a:latin typeface="メイリオ" pitchFamily="50" charset="-128"/>
                <a:ea typeface="メイリオ" pitchFamily="50" charset="-128"/>
                <a:cs typeface="メイリオ" pitchFamily="50" charset="-128"/>
              </a:rPr>
              <a:t>（「本人の生活の目標」「維持・改善すべき課題」「その</a:t>
            </a:r>
            <a:r>
              <a:rPr lang="ja-JP" altLang="en-US" sz="1400" dirty="0" smtClean="0">
                <a:latin typeface="メイリオ" pitchFamily="50" charset="-128"/>
                <a:ea typeface="メイリオ" pitchFamily="50" charset="-128"/>
                <a:cs typeface="メイリオ" pitchFamily="50" charset="-128"/>
              </a:rPr>
              <a:t>課題</a:t>
            </a:r>
            <a:r>
              <a:rPr lang="ja-JP" altLang="en-US" sz="1400" dirty="0">
                <a:latin typeface="メイリオ" pitchFamily="50" charset="-128"/>
                <a:ea typeface="メイリオ" pitchFamily="50" charset="-128"/>
                <a:cs typeface="メイリオ" pitchFamily="50" charset="-128"/>
              </a:rPr>
              <a:t>の解決への具体的対策」「目標を達成するための取り組み」等を記載」）</a:t>
            </a:r>
            <a:r>
              <a:rPr lang="ja-JP" altLang="en-US" sz="1400" dirty="0" smtClean="0">
                <a:latin typeface="メイリオ" pitchFamily="50" charset="-128"/>
                <a:ea typeface="メイリオ" pitchFamily="50" charset="-128"/>
                <a:cs typeface="メイリオ" pitchFamily="50" charset="-128"/>
              </a:rPr>
              <a:t>を</a:t>
            </a:r>
            <a:r>
              <a:rPr lang="ja-JP" altLang="en-US" sz="1400" dirty="0" smtClean="0">
                <a:solidFill>
                  <a:srgbClr val="FF0000"/>
                </a:solidFill>
                <a:latin typeface="メイリオ" pitchFamily="50" charset="-128"/>
                <a:ea typeface="メイリオ" pitchFamily="50" charset="-128"/>
                <a:cs typeface="メイリオ" pitchFamily="50" charset="-128"/>
              </a:rPr>
              <a:t>利用者</a:t>
            </a:r>
            <a:r>
              <a:rPr lang="ja-JP" altLang="en-US" sz="1400" dirty="0">
                <a:solidFill>
                  <a:srgbClr val="FF0000"/>
                </a:solidFill>
                <a:latin typeface="メイリオ" pitchFamily="50" charset="-128"/>
                <a:ea typeface="メイリオ" pitchFamily="50" charset="-128"/>
                <a:cs typeface="メイリオ" pitchFamily="50" charset="-128"/>
              </a:rPr>
              <a:t>に説明</a:t>
            </a:r>
            <a:r>
              <a:rPr lang="ja-JP" altLang="en-US" sz="1400" dirty="0">
                <a:latin typeface="メイリオ" pitchFamily="50" charset="-128"/>
                <a:ea typeface="メイリオ" pitchFamily="50" charset="-128"/>
                <a:cs typeface="メイリオ" pitchFamily="50" charset="-128"/>
              </a:rPr>
              <a:t>し、理解してもらった上で、住民主体の支援等につなげる。</a:t>
            </a:r>
            <a:r>
              <a:rPr lang="ja-JP" altLang="en-US" sz="1400" dirty="0" smtClean="0">
                <a:latin typeface="メイリオ" pitchFamily="50" charset="-128"/>
                <a:ea typeface="メイリオ" pitchFamily="50" charset="-128"/>
                <a:cs typeface="メイリオ" pitchFamily="50" charset="-128"/>
              </a:rPr>
              <a:t>その後</a:t>
            </a:r>
            <a:r>
              <a:rPr lang="ja-JP" altLang="en-US" sz="1400" dirty="0">
                <a:latin typeface="メイリオ" pitchFamily="50" charset="-128"/>
                <a:ea typeface="メイリオ" pitchFamily="50" charset="-128"/>
                <a:cs typeface="メイリオ" pitchFamily="50" charset="-128"/>
              </a:rPr>
              <a:t>は、</a:t>
            </a:r>
            <a:r>
              <a:rPr lang="ja-JP" altLang="en-US" sz="1400" dirty="0">
                <a:solidFill>
                  <a:srgbClr val="FF0000"/>
                </a:solidFill>
                <a:latin typeface="メイリオ" pitchFamily="50" charset="-128"/>
                <a:ea typeface="メイリオ" pitchFamily="50" charset="-128"/>
                <a:cs typeface="メイリオ" pitchFamily="50" charset="-128"/>
              </a:rPr>
              <a:t>モニタリング等は行わない</a:t>
            </a:r>
            <a:r>
              <a:rPr lang="ja-JP" altLang="en-US" sz="1400" dirty="0" smtClean="0">
                <a:latin typeface="メイリオ" pitchFamily="50" charset="-128"/>
                <a:ea typeface="メイリオ" pitchFamily="50" charset="-128"/>
                <a:cs typeface="メイリオ" pitchFamily="50" charset="-128"/>
              </a:rPr>
              <a:t>。また</a:t>
            </a:r>
            <a:r>
              <a:rPr lang="ja-JP" altLang="en-US" sz="1400" dirty="0">
                <a:latin typeface="メイリオ" pitchFamily="50" charset="-128"/>
                <a:ea typeface="メイリオ" pitchFamily="50" charset="-128"/>
                <a:cs typeface="メイリオ" pitchFamily="50" charset="-128"/>
              </a:rPr>
              <a:t>、その者の状態等に応じた適切なサービス提供につながるよう、</a:t>
            </a:r>
            <a:r>
              <a:rPr lang="ja-JP" altLang="en-US" sz="1400" dirty="0" smtClean="0">
                <a:latin typeface="メイリオ" pitchFamily="50" charset="-128"/>
                <a:ea typeface="メイリオ" pitchFamily="50" charset="-128"/>
                <a:cs typeface="メイリオ" pitchFamily="50" charset="-128"/>
              </a:rPr>
              <a:t>ケアマネジメント</a:t>
            </a:r>
            <a:r>
              <a:rPr lang="ja-JP" altLang="en-US" sz="1400" dirty="0">
                <a:latin typeface="メイリオ" pitchFamily="50" charset="-128"/>
                <a:ea typeface="メイリオ" pitchFamily="50" charset="-128"/>
                <a:cs typeface="メイリオ" pitchFamily="50" charset="-128"/>
              </a:rPr>
              <a:t>の結果については、サービス提供者に対して、利用者の同意</a:t>
            </a:r>
            <a:r>
              <a:rPr lang="ja-JP" altLang="en-US" sz="1400" dirty="0" smtClean="0">
                <a:latin typeface="メイリオ" pitchFamily="50" charset="-128"/>
                <a:ea typeface="メイリオ" pitchFamily="50" charset="-128"/>
                <a:cs typeface="メイリオ" pitchFamily="50" charset="-128"/>
              </a:rPr>
              <a:t>を得て</a:t>
            </a:r>
            <a:r>
              <a:rPr lang="ja-JP" altLang="en-US" sz="1400" dirty="0">
                <a:latin typeface="メイリオ" pitchFamily="50" charset="-128"/>
                <a:ea typeface="メイリオ" pitchFamily="50" charset="-128"/>
                <a:cs typeface="メイリオ" pitchFamily="50" charset="-128"/>
              </a:rPr>
              <a:t>ケアマネジメント結果を送付するか、利用者本人に持参してもらう</a:t>
            </a:r>
            <a:r>
              <a:rPr lang="ja-JP" altLang="en-US" sz="1400" dirty="0" smtClean="0">
                <a:latin typeface="メイリオ" pitchFamily="50" charset="-128"/>
                <a:ea typeface="メイリオ" pitchFamily="50" charset="-128"/>
                <a:cs typeface="メイリオ" pitchFamily="50" charset="-128"/>
              </a:rPr>
              <a:t>。</a:t>
            </a:r>
            <a:endParaRPr lang="ja-JP" altLang="ja-JP" sz="1050" dirty="0">
              <a:latin typeface="メイリオ" pitchFamily="50" charset="-128"/>
              <a:ea typeface="メイリオ" pitchFamily="50" charset="-128"/>
              <a:cs typeface="メイリオ" pitchFamily="50" charset="-128"/>
            </a:endParaRPr>
          </a:p>
        </p:txBody>
      </p:sp>
      <p:sp>
        <p:nvSpPr>
          <p:cNvPr id="11" name="正方形/長方形 10"/>
          <p:cNvSpPr/>
          <p:nvPr/>
        </p:nvSpPr>
        <p:spPr>
          <a:xfrm>
            <a:off x="251520" y="4546224"/>
            <a:ext cx="4104456" cy="360040"/>
          </a:xfrm>
          <a:prstGeom prst="rect">
            <a:avLst/>
          </a:prstGeom>
          <a:ln w="635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dirty="0" smtClean="0">
                <a:solidFill>
                  <a:schemeClr val="tx1"/>
                </a:solidFill>
                <a:latin typeface="メイリオ" pitchFamily="50" charset="-128"/>
                <a:ea typeface="メイリオ" pitchFamily="50" charset="-128"/>
                <a:cs typeface="メイリオ" pitchFamily="50" charset="-128"/>
              </a:rPr>
              <a:t>介護予防ケアマネジメントＣ（初回のみ）</a:t>
            </a:r>
            <a:endParaRPr kumimoji="1" lang="ja-JP" altLang="en-US" sz="1600" b="1" dirty="0">
              <a:solidFill>
                <a:schemeClr val="tx1"/>
              </a:solidFill>
              <a:latin typeface="メイリオ" pitchFamily="50" charset="-128"/>
              <a:ea typeface="メイリオ" pitchFamily="50" charset="-128"/>
              <a:cs typeface="メイリオ" pitchFamily="50" charset="-128"/>
            </a:endParaRPr>
          </a:p>
        </p:txBody>
      </p:sp>
      <p:sp>
        <p:nvSpPr>
          <p:cNvPr id="12" name="角丸四角形 11"/>
          <p:cNvSpPr/>
          <p:nvPr/>
        </p:nvSpPr>
        <p:spPr>
          <a:xfrm>
            <a:off x="6012160" y="1304764"/>
            <a:ext cx="2916324" cy="360040"/>
          </a:xfrm>
          <a:prstGeom prst="roundRect">
            <a:avLst>
              <a:gd name="adj" fmla="val 50000"/>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chemeClr val="tx1"/>
                </a:solidFill>
                <a:latin typeface="メイリオ" pitchFamily="50" charset="-128"/>
                <a:ea typeface="メイリオ" pitchFamily="50" charset="-128"/>
                <a:cs typeface="メイリオ" pitchFamily="50" charset="-128"/>
              </a:rPr>
              <a:t>指定事業所サービス</a:t>
            </a:r>
            <a:endParaRPr kumimoji="1" lang="ja-JP" altLang="en-US" sz="1400" dirty="0">
              <a:solidFill>
                <a:schemeClr val="tx1"/>
              </a:solidFill>
              <a:latin typeface="メイリオ" pitchFamily="50" charset="-128"/>
              <a:ea typeface="メイリオ" pitchFamily="50" charset="-128"/>
              <a:cs typeface="メイリオ" pitchFamily="50" charset="-128"/>
            </a:endParaRPr>
          </a:p>
        </p:txBody>
      </p:sp>
      <p:sp>
        <p:nvSpPr>
          <p:cNvPr id="13" name="角丸四角形 12"/>
          <p:cNvSpPr/>
          <p:nvPr/>
        </p:nvSpPr>
        <p:spPr>
          <a:xfrm>
            <a:off x="6012160" y="2996952"/>
            <a:ext cx="2916324" cy="360040"/>
          </a:xfrm>
          <a:prstGeom prst="roundRect">
            <a:avLst>
              <a:gd name="adj" fmla="val 50000"/>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chemeClr val="tx1"/>
                </a:solidFill>
                <a:latin typeface="メイリオ" pitchFamily="50" charset="-128"/>
                <a:ea typeface="メイリオ" pitchFamily="50" charset="-128"/>
                <a:cs typeface="メイリオ" pitchFamily="50" charset="-128"/>
              </a:rPr>
              <a:t>指定事業所以外の多様なサービス</a:t>
            </a:r>
            <a:endParaRPr kumimoji="1" lang="ja-JP" altLang="en-US" sz="1200" dirty="0">
              <a:solidFill>
                <a:schemeClr val="tx1"/>
              </a:solidFill>
              <a:latin typeface="メイリオ" pitchFamily="50" charset="-128"/>
              <a:ea typeface="メイリオ" pitchFamily="50" charset="-128"/>
              <a:cs typeface="メイリオ" pitchFamily="50" charset="-128"/>
            </a:endParaRPr>
          </a:p>
        </p:txBody>
      </p:sp>
      <p:sp>
        <p:nvSpPr>
          <p:cNvPr id="14" name="角丸四角形 13"/>
          <p:cNvSpPr/>
          <p:nvPr/>
        </p:nvSpPr>
        <p:spPr>
          <a:xfrm>
            <a:off x="6012160" y="4509120"/>
            <a:ext cx="2866612" cy="360040"/>
          </a:xfrm>
          <a:prstGeom prst="roundRect">
            <a:avLst>
              <a:gd name="adj" fmla="val 50000"/>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chemeClr val="tx1"/>
                </a:solidFill>
                <a:latin typeface="メイリオ" pitchFamily="50" charset="-128"/>
                <a:ea typeface="メイリオ" pitchFamily="50" charset="-128"/>
                <a:cs typeface="メイリオ" pitchFamily="50" charset="-128"/>
              </a:rPr>
              <a:t>住民主体のサービス</a:t>
            </a:r>
            <a:r>
              <a:rPr lang="ja-JP" altLang="en-US" sz="1400" dirty="0" smtClean="0">
                <a:solidFill>
                  <a:schemeClr val="tx1"/>
                </a:solidFill>
                <a:latin typeface="メイリオ" pitchFamily="50" charset="-128"/>
                <a:ea typeface="メイリオ" pitchFamily="50" charset="-128"/>
                <a:cs typeface="メイリオ" pitchFamily="50" charset="-128"/>
              </a:rPr>
              <a:t>・短期集中</a:t>
            </a:r>
            <a:endParaRPr kumimoji="1" lang="ja-JP" altLang="en-US" sz="1400" dirty="0">
              <a:solidFill>
                <a:schemeClr val="tx1"/>
              </a:solidFill>
              <a:latin typeface="メイリオ" pitchFamily="50" charset="-128"/>
              <a:ea typeface="メイリオ" pitchFamily="50" charset="-128"/>
              <a:cs typeface="メイリオ" pitchFamily="50" charset="-128"/>
            </a:endParaRPr>
          </a:p>
        </p:txBody>
      </p:sp>
      <p:sp>
        <p:nvSpPr>
          <p:cNvPr id="2" name="正方形/長方形 1"/>
          <p:cNvSpPr/>
          <p:nvPr/>
        </p:nvSpPr>
        <p:spPr>
          <a:xfrm>
            <a:off x="4788024" y="925189"/>
            <a:ext cx="576064"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359926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79512" y="908720"/>
            <a:ext cx="8784976" cy="1800200"/>
          </a:xfrm>
          <a:prstGeom prst="roundRect">
            <a:avLst>
              <a:gd name="adj" fmla="val 0"/>
            </a:avLst>
          </a:prstGeom>
          <a:solidFill>
            <a:schemeClr val="accent5">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ja-JP" altLang="en-US" sz="1600" b="1" dirty="0" smtClean="0">
                <a:solidFill>
                  <a:srgbClr val="0070C0"/>
                </a:solidFill>
                <a:latin typeface="メイリオ" pitchFamily="50" charset="-128"/>
                <a:ea typeface="メイリオ" pitchFamily="50" charset="-128"/>
                <a:cs typeface="メイリオ" pitchFamily="50" charset="-128"/>
              </a:rPr>
              <a:t>（指定居宅介護支援事業所への委託は？</a:t>
            </a:r>
            <a:r>
              <a:rPr lang="ja-JP" altLang="en-US" sz="1600" b="1" dirty="0">
                <a:solidFill>
                  <a:srgbClr val="0070C0"/>
                </a:solidFill>
                <a:latin typeface="メイリオ" pitchFamily="50" charset="-128"/>
                <a:ea typeface="メイリオ" pitchFamily="50" charset="-128"/>
                <a:cs typeface="メイリオ" pitchFamily="50" charset="-128"/>
              </a:rPr>
              <a:t>）</a:t>
            </a:r>
          </a:p>
          <a:p>
            <a:pPr>
              <a:lnSpc>
                <a:spcPts val="2500"/>
              </a:lnSpc>
            </a:pPr>
            <a:r>
              <a:rPr lang="ja-JP" altLang="en-US" sz="1600" dirty="0" smtClean="0">
                <a:latin typeface="メイリオ" pitchFamily="50" charset="-128"/>
                <a:ea typeface="メイリオ" pitchFamily="50" charset="-128"/>
                <a:cs typeface="メイリオ" pitchFamily="50" charset="-128"/>
              </a:rPr>
              <a:t>　介護</a:t>
            </a:r>
            <a:r>
              <a:rPr lang="ja-JP" altLang="en-US" sz="1600" dirty="0">
                <a:latin typeface="メイリオ" pitchFamily="50" charset="-128"/>
                <a:ea typeface="メイリオ" pitchFamily="50" charset="-128"/>
                <a:cs typeface="メイリオ" pitchFamily="50" charset="-128"/>
              </a:rPr>
              <a:t>予防ケアマネジメントは、予防給付の介護予防支援と同様、</a:t>
            </a:r>
            <a:r>
              <a:rPr lang="ja-JP" altLang="en-US" sz="1600" b="1" dirty="0">
                <a:solidFill>
                  <a:srgbClr val="FF0000"/>
                </a:solidFill>
                <a:latin typeface="メイリオ" pitchFamily="50" charset="-128"/>
                <a:ea typeface="メイリオ" pitchFamily="50" charset="-128"/>
                <a:cs typeface="メイリオ" pitchFamily="50" charset="-128"/>
              </a:rPr>
              <a:t>利用者本人</a:t>
            </a:r>
            <a:r>
              <a:rPr lang="ja-JP" altLang="en-US" sz="1600" b="1" dirty="0" smtClean="0">
                <a:solidFill>
                  <a:srgbClr val="FF0000"/>
                </a:solidFill>
                <a:latin typeface="メイリオ" pitchFamily="50" charset="-128"/>
                <a:ea typeface="メイリオ" pitchFamily="50" charset="-128"/>
                <a:cs typeface="メイリオ" pitchFamily="50" charset="-128"/>
              </a:rPr>
              <a:t>が居住</a:t>
            </a:r>
            <a:r>
              <a:rPr lang="ja-JP" altLang="en-US" sz="1600" b="1" dirty="0">
                <a:solidFill>
                  <a:srgbClr val="FF0000"/>
                </a:solidFill>
                <a:latin typeface="メイリオ" pitchFamily="50" charset="-128"/>
                <a:ea typeface="メイリオ" pitchFamily="50" charset="-128"/>
                <a:cs typeface="メイリオ" pitchFamily="50" charset="-128"/>
              </a:rPr>
              <a:t>する地域包括支援センターが実施</a:t>
            </a:r>
            <a:r>
              <a:rPr lang="ja-JP" altLang="en-US" sz="1600" dirty="0">
                <a:latin typeface="メイリオ" pitchFamily="50" charset="-128"/>
                <a:ea typeface="メイリオ" pitchFamily="50" charset="-128"/>
                <a:cs typeface="メイリオ" pitchFamily="50" charset="-128"/>
              </a:rPr>
              <a:t>するものとするが、市町村の状況に応じて</a:t>
            </a:r>
            <a:r>
              <a:rPr lang="ja-JP" altLang="en-US" sz="1600" dirty="0" smtClean="0">
                <a:latin typeface="メイリオ" pitchFamily="50" charset="-128"/>
                <a:ea typeface="メイリオ" pitchFamily="50" charset="-128"/>
                <a:cs typeface="メイリオ" pitchFamily="50" charset="-128"/>
              </a:rPr>
              <a:t>、</a:t>
            </a:r>
            <a:r>
              <a:rPr lang="ja-JP" altLang="en-US" sz="1600" dirty="0" smtClean="0">
                <a:solidFill>
                  <a:srgbClr val="FF0000"/>
                </a:solidFill>
                <a:latin typeface="メイリオ" pitchFamily="50" charset="-128"/>
                <a:ea typeface="メイリオ" pitchFamily="50" charset="-128"/>
                <a:cs typeface="メイリオ" pitchFamily="50" charset="-128"/>
              </a:rPr>
              <a:t>地域</a:t>
            </a:r>
            <a:r>
              <a:rPr lang="ja-JP" altLang="en-US" sz="1600" dirty="0">
                <a:solidFill>
                  <a:srgbClr val="FF0000"/>
                </a:solidFill>
                <a:latin typeface="メイリオ" pitchFamily="50" charset="-128"/>
                <a:ea typeface="メイリオ" pitchFamily="50" charset="-128"/>
                <a:cs typeface="メイリオ" pitchFamily="50" charset="-128"/>
              </a:rPr>
              <a:t>包括支援センターから指定居宅介護支援事業所に対する委託も可能</a:t>
            </a:r>
            <a:r>
              <a:rPr lang="ja-JP" altLang="en-US" sz="1600" dirty="0">
                <a:latin typeface="メイリオ" pitchFamily="50" charset="-128"/>
                <a:ea typeface="メイリオ" pitchFamily="50" charset="-128"/>
                <a:cs typeface="メイリオ" pitchFamily="50" charset="-128"/>
              </a:rPr>
              <a:t>である。</a:t>
            </a:r>
            <a:endParaRPr kumimoji="1" lang="ja-JP" altLang="en-US" sz="1600" dirty="0">
              <a:latin typeface="メイリオ" pitchFamily="50" charset="-128"/>
              <a:ea typeface="メイリオ" pitchFamily="50" charset="-128"/>
              <a:cs typeface="メイリオ" pitchFamily="50" charset="-128"/>
            </a:endParaRPr>
          </a:p>
        </p:txBody>
      </p:sp>
      <p:sp>
        <p:nvSpPr>
          <p:cNvPr id="7" name="角丸四角形 6"/>
          <p:cNvSpPr/>
          <p:nvPr/>
        </p:nvSpPr>
        <p:spPr>
          <a:xfrm>
            <a:off x="179512" y="2924944"/>
            <a:ext cx="8784976" cy="1728192"/>
          </a:xfrm>
          <a:prstGeom prst="roundRect">
            <a:avLst>
              <a:gd name="adj" fmla="val 0"/>
            </a:avLst>
          </a:prstGeom>
          <a:solidFill>
            <a:schemeClr val="accent5">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ja-JP" altLang="en-US" sz="1600" b="1" dirty="0" smtClean="0">
                <a:solidFill>
                  <a:srgbClr val="0070C0"/>
                </a:solidFill>
                <a:latin typeface="メイリオ" pitchFamily="50" charset="-128"/>
                <a:ea typeface="メイリオ" pitchFamily="50" charset="-128"/>
                <a:cs typeface="メイリオ" pitchFamily="50" charset="-128"/>
              </a:rPr>
              <a:t>（予防</a:t>
            </a:r>
            <a:r>
              <a:rPr lang="ja-JP" altLang="en-US" sz="1600" b="1" dirty="0">
                <a:solidFill>
                  <a:srgbClr val="0070C0"/>
                </a:solidFill>
                <a:latin typeface="メイリオ" pitchFamily="50" charset="-128"/>
                <a:ea typeface="メイリオ" pitchFamily="50" charset="-128"/>
                <a:cs typeface="メイリオ" pitchFamily="50" charset="-128"/>
              </a:rPr>
              <a:t>給付とサービス事業を併用する</a:t>
            </a:r>
            <a:r>
              <a:rPr lang="ja-JP" altLang="en-US" sz="1600" b="1" dirty="0" smtClean="0">
                <a:solidFill>
                  <a:srgbClr val="0070C0"/>
                </a:solidFill>
                <a:latin typeface="メイリオ" pitchFamily="50" charset="-128"/>
                <a:ea typeface="メイリオ" pitchFamily="50" charset="-128"/>
                <a:cs typeface="メイリオ" pitchFamily="50" charset="-128"/>
              </a:rPr>
              <a:t>場合は？）</a:t>
            </a:r>
            <a:endParaRPr lang="ja-JP" altLang="en-US" sz="1600" b="1" dirty="0">
              <a:solidFill>
                <a:srgbClr val="0070C0"/>
              </a:solidFill>
              <a:latin typeface="メイリオ" pitchFamily="50" charset="-128"/>
              <a:ea typeface="メイリオ" pitchFamily="50" charset="-128"/>
              <a:cs typeface="メイリオ" pitchFamily="50" charset="-128"/>
            </a:endParaRPr>
          </a:p>
          <a:p>
            <a:pPr>
              <a:lnSpc>
                <a:spcPts val="2500"/>
              </a:lnSpc>
            </a:pPr>
            <a:r>
              <a:rPr lang="ja-JP" altLang="en-US" sz="1600" dirty="0">
                <a:latin typeface="メイリオ" pitchFamily="50" charset="-128"/>
                <a:ea typeface="メイリオ" pitchFamily="50" charset="-128"/>
                <a:cs typeface="メイリオ" pitchFamily="50" charset="-128"/>
              </a:rPr>
              <a:t>　</a:t>
            </a:r>
            <a:r>
              <a:rPr lang="ja-JP" altLang="en-US" sz="1600" dirty="0" smtClean="0">
                <a:latin typeface="メイリオ" pitchFamily="50" charset="-128"/>
                <a:ea typeface="メイリオ" pitchFamily="50" charset="-128"/>
                <a:cs typeface="メイリオ" pitchFamily="50" charset="-128"/>
              </a:rPr>
              <a:t>予防</a:t>
            </a:r>
            <a:r>
              <a:rPr lang="ja-JP" altLang="en-US" sz="1600" dirty="0">
                <a:latin typeface="メイリオ" pitchFamily="50" charset="-128"/>
                <a:ea typeface="メイリオ" pitchFamily="50" charset="-128"/>
                <a:cs typeface="メイリオ" pitchFamily="50" charset="-128"/>
              </a:rPr>
              <a:t>給付とサービス事業によるサービスをともに利用する場合にあっては、</a:t>
            </a:r>
            <a:r>
              <a:rPr lang="ja-JP" altLang="en-US" sz="1600" dirty="0" smtClean="0">
                <a:solidFill>
                  <a:srgbClr val="FF0000"/>
                </a:solidFill>
                <a:latin typeface="メイリオ" pitchFamily="50" charset="-128"/>
                <a:ea typeface="メイリオ" pitchFamily="50" charset="-128"/>
                <a:cs typeface="メイリオ" pitchFamily="50" charset="-128"/>
              </a:rPr>
              <a:t>予防</a:t>
            </a:r>
            <a:r>
              <a:rPr lang="ja-JP" altLang="en-US" sz="1600" dirty="0">
                <a:solidFill>
                  <a:srgbClr val="FF0000"/>
                </a:solidFill>
                <a:latin typeface="メイリオ" pitchFamily="50" charset="-128"/>
                <a:ea typeface="メイリオ" pitchFamily="50" charset="-128"/>
                <a:cs typeface="メイリオ" pitchFamily="50" charset="-128"/>
              </a:rPr>
              <a:t>給付によるケアマネジメントにより介護報酬が地域包括支援センターに</a:t>
            </a:r>
            <a:r>
              <a:rPr lang="ja-JP" altLang="en-US" sz="1600" dirty="0" smtClean="0">
                <a:solidFill>
                  <a:srgbClr val="FF0000"/>
                </a:solidFill>
                <a:latin typeface="メイリオ" pitchFamily="50" charset="-128"/>
                <a:ea typeface="メイリオ" pitchFamily="50" charset="-128"/>
                <a:cs typeface="メイリオ" pitchFamily="50" charset="-128"/>
              </a:rPr>
              <a:t>対して支払われる</a:t>
            </a:r>
            <a:r>
              <a:rPr lang="ja-JP" altLang="en-US" sz="1600" dirty="0">
                <a:latin typeface="メイリオ" pitchFamily="50" charset="-128"/>
                <a:ea typeface="メイリオ" pitchFamily="50" charset="-128"/>
                <a:cs typeface="メイリオ" pitchFamily="50" charset="-128"/>
              </a:rPr>
              <a:t>。</a:t>
            </a:r>
          </a:p>
          <a:p>
            <a:pPr>
              <a:lnSpc>
                <a:spcPts val="2500"/>
              </a:lnSpc>
            </a:pPr>
            <a:r>
              <a:rPr lang="ja-JP" altLang="en-US" sz="1600" dirty="0">
                <a:latin typeface="メイリオ" pitchFamily="50" charset="-128"/>
                <a:ea typeface="メイリオ" pitchFamily="50" charset="-128"/>
                <a:cs typeface="メイリオ" pitchFamily="50" charset="-128"/>
              </a:rPr>
              <a:t>給付管理については、予防給付とサービス事業の給付管理の必要なものに</a:t>
            </a:r>
            <a:r>
              <a:rPr lang="ja-JP" altLang="en-US" sz="1600" dirty="0" smtClean="0">
                <a:latin typeface="メイリオ" pitchFamily="50" charset="-128"/>
                <a:ea typeface="メイリオ" pitchFamily="50" charset="-128"/>
                <a:cs typeface="メイリオ" pitchFamily="50" charset="-128"/>
              </a:rPr>
              <a:t>ついて</a:t>
            </a:r>
            <a:r>
              <a:rPr lang="ja-JP" altLang="en-US" sz="1600" dirty="0">
                <a:latin typeface="メイリオ" pitchFamily="50" charset="-128"/>
                <a:ea typeface="メイリオ" pitchFamily="50" charset="-128"/>
                <a:cs typeface="メイリオ" pitchFamily="50" charset="-128"/>
              </a:rPr>
              <a:t>は、併せて限度額管理を行う。</a:t>
            </a:r>
            <a:endParaRPr kumimoji="1" lang="ja-JP" altLang="en-US" sz="1600" dirty="0">
              <a:latin typeface="メイリオ" pitchFamily="50" charset="-128"/>
              <a:ea typeface="メイリオ" pitchFamily="50" charset="-128"/>
              <a:cs typeface="メイリオ" pitchFamily="50" charset="-128"/>
            </a:endParaRPr>
          </a:p>
        </p:txBody>
      </p:sp>
      <p:sp>
        <p:nvSpPr>
          <p:cNvPr id="8" name="角丸四角形 7"/>
          <p:cNvSpPr/>
          <p:nvPr/>
        </p:nvSpPr>
        <p:spPr>
          <a:xfrm>
            <a:off x="179512" y="4869160"/>
            <a:ext cx="8784976" cy="1728192"/>
          </a:xfrm>
          <a:prstGeom prst="roundRect">
            <a:avLst>
              <a:gd name="adj" fmla="val 0"/>
            </a:avLst>
          </a:prstGeom>
          <a:solidFill>
            <a:schemeClr val="accent5">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ja-JP" altLang="en-US" sz="1600" b="1" dirty="0">
                <a:solidFill>
                  <a:srgbClr val="0070C0"/>
                </a:solidFill>
                <a:latin typeface="メイリオ" pitchFamily="50" charset="-128"/>
                <a:ea typeface="メイリオ" pitchFamily="50" charset="-128"/>
                <a:cs typeface="メイリオ" pitchFamily="50" charset="-128"/>
              </a:rPr>
              <a:t>（要介護認定等申請している場合における介護予防</a:t>
            </a:r>
            <a:r>
              <a:rPr lang="ja-JP" altLang="en-US" sz="1600" b="1" dirty="0" smtClean="0">
                <a:solidFill>
                  <a:srgbClr val="0070C0"/>
                </a:solidFill>
                <a:latin typeface="メイリオ" pitchFamily="50" charset="-128"/>
                <a:ea typeface="メイリオ" pitchFamily="50" charset="-128"/>
                <a:cs typeface="メイリオ" pitchFamily="50" charset="-128"/>
              </a:rPr>
              <a:t>ケアマネジメントは？）</a:t>
            </a:r>
            <a:endParaRPr lang="ja-JP" altLang="en-US" sz="1600" b="1" dirty="0">
              <a:solidFill>
                <a:srgbClr val="0070C0"/>
              </a:solidFill>
              <a:latin typeface="メイリオ" pitchFamily="50" charset="-128"/>
              <a:ea typeface="メイリオ" pitchFamily="50" charset="-128"/>
              <a:cs typeface="メイリオ" pitchFamily="50" charset="-128"/>
            </a:endParaRPr>
          </a:p>
          <a:p>
            <a:pPr>
              <a:lnSpc>
                <a:spcPts val="2500"/>
              </a:lnSpc>
            </a:pPr>
            <a:r>
              <a:rPr lang="ja-JP" altLang="en-US" sz="1600" dirty="0">
                <a:latin typeface="メイリオ" pitchFamily="50" charset="-128"/>
                <a:ea typeface="メイリオ" pitchFamily="50" charset="-128"/>
                <a:cs typeface="メイリオ" pitchFamily="50" charset="-128"/>
              </a:rPr>
              <a:t>　</a:t>
            </a:r>
            <a:r>
              <a:rPr lang="ja-JP" altLang="en-US" sz="1600" dirty="0" smtClean="0">
                <a:latin typeface="メイリオ" pitchFamily="50" charset="-128"/>
                <a:ea typeface="メイリオ" pitchFamily="50" charset="-128"/>
                <a:cs typeface="メイリオ" pitchFamily="50" charset="-128"/>
              </a:rPr>
              <a:t> </a:t>
            </a:r>
            <a:r>
              <a:rPr lang="ja-JP" altLang="en-US" sz="1600" dirty="0">
                <a:latin typeface="メイリオ" pitchFamily="50" charset="-128"/>
                <a:ea typeface="メイリオ" pitchFamily="50" charset="-128"/>
                <a:cs typeface="メイリオ" pitchFamily="50" charset="-128"/>
              </a:rPr>
              <a:t>福祉用具貸与等予防給付のサービス利用を必要とする場合は、要介護認定等</a:t>
            </a:r>
            <a:r>
              <a:rPr lang="ja-JP" altLang="en-US" sz="1600" dirty="0" smtClean="0">
                <a:latin typeface="メイリオ" pitchFamily="50" charset="-128"/>
                <a:ea typeface="メイリオ" pitchFamily="50" charset="-128"/>
                <a:cs typeface="メイリオ" pitchFamily="50" charset="-128"/>
              </a:rPr>
              <a:t>の申請</a:t>
            </a:r>
            <a:r>
              <a:rPr lang="ja-JP" altLang="en-US" sz="1600" dirty="0">
                <a:latin typeface="メイリオ" pitchFamily="50" charset="-128"/>
                <a:ea typeface="メイリオ" pitchFamily="50" charset="-128"/>
                <a:cs typeface="メイリオ" pitchFamily="50" charset="-128"/>
              </a:rPr>
              <a:t>を行うことになる。</a:t>
            </a:r>
          </a:p>
          <a:p>
            <a:pPr>
              <a:lnSpc>
                <a:spcPts val="2500"/>
              </a:lnSpc>
            </a:pPr>
            <a:r>
              <a:rPr lang="ja-JP" altLang="en-US" sz="1600" dirty="0">
                <a:latin typeface="メイリオ" pitchFamily="50" charset="-128"/>
                <a:ea typeface="メイリオ" pitchFamily="50" charset="-128"/>
                <a:cs typeface="メイリオ" pitchFamily="50" charset="-128"/>
              </a:rPr>
              <a:t>　</a:t>
            </a:r>
            <a:r>
              <a:rPr lang="ja-JP" altLang="en-US" sz="1600" dirty="0" smtClean="0">
                <a:latin typeface="メイリオ" pitchFamily="50" charset="-128"/>
                <a:ea typeface="メイリオ" pitchFamily="50" charset="-128"/>
                <a:cs typeface="メイリオ" pitchFamily="50" charset="-128"/>
              </a:rPr>
              <a:t>要介護</a:t>
            </a:r>
            <a:r>
              <a:rPr lang="ja-JP" altLang="en-US" sz="1600" dirty="0">
                <a:latin typeface="メイリオ" pitchFamily="50" charset="-128"/>
                <a:ea typeface="メイリオ" pitchFamily="50" charset="-128"/>
                <a:cs typeface="メイリオ" pitchFamily="50" charset="-128"/>
              </a:rPr>
              <a:t>認定等申請とあわせて、サービス事業による訪問型サービスや通所型</a:t>
            </a:r>
            <a:r>
              <a:rPr lang="ja-JP" altLang="en-US" sz="1600" dirty="0" smtClean="0">
                <a:latin typeface="メイリオ" pitchFamily="50" charset="-128"/>
                <a:ea typeface="メイリオ" pitchFamily="50" charset="-128"/>
                <a:cs typeface="メイリオ" pitchFamily="50" charset="-128"/>
              </a:rPr>
              <a:t>サービス</a:t>
            </a:r>
            <a:r>
              <a:rPr lang="ja-JP" altLang="en-US" sz="1600" dirty="0">
                <a:latin typeface="メイリオ" pitchFamily="50" charset="-128"/>
                <a:ea typeface="メイリオ" pitchFamily="50" charset="-128"/>
                <a:cs typeface="メイリオ" pitchFamily="50" charset="-128"/>
              </a:rPr>
              <a:t>等の利用を開始する場合は、</a:t>
            </a:r>
            <a:r>
              <a:rPr lang="ja-JP" altLang="en-US" sz="1600" dirty="0">
                <a:solidFill>
                  <a:srgbClr val="FF0000"/>
                </a:solidFill>
                <a:latin typeface="メイリオ" pitchFamily="50" charset="-128"/>
                <a:ea typeface="メイリオ" pitchFamily="50" charset="-128"/>
                <a:cs typeface="メイリオ" pitchFamily="50" charset="-128"/>
              </a:rPr>
              <a:t>現行の予防給付の様式で介護予防</a:t>
            </a:r>
            <a:r>
              <a:rPr lang="ja-JP" altLang="en-US" sz="1600" dirty="0" smtClean="0">
                <a:solidFill>
                  <a:srgbClr val="FF0000"/>
                </a:solidFill>
                <a:latin typeface="メイリオ" pitchFamily="50" charset="-128"/>
                <a:ea typeface="メイリオ" pitchFamily="50" charset="-128"/>
                <a:cs typeface="メイリオ" pitchFamily="50" charset="-128"/>
              </a:rPr>
              <a:t>ケアマネジメント</a:t>
            </a:r>
            <a:r>
              <a:rPr lang="ja-JP" altLang="en-US" sz="1600" dirty="0">
                <a:solidFill>
                  <a:srgbClr val="FF0000"/>
                </a:solidFill>
                <a:latin typeface="メイリオ" pitchFamily="50" charset="-128"/>
                <a:ea typeface="メイリオ" pitchFamily="50" charset="-128"/>
                <a:cs typeface="メイリオ" pitchFamily="50" charset="-128"/>
              </a:rPr>
              <a:t>を実施</a:t>
            </a:r>
            <a:r>
              <a:rPr lang="ja-JP" altLang="en-US" sz="1600" dirty="0">
                <a:latin typeface="メイリオ" pitchFamily="50" charset="-128"/>
                <a:ea typeface="メイリオ" pitchFamily="50" charset="-128"/>
                <a:cs typeface="メイリオ" pitchFamily="50" charset="-128"/>
              </a:rPr>
              <a:t>する。</a:t>
            </a:r>
            <a:endParaRPr kumimoji="1" lang="ja-JP" altLang="en-US" sz="1600" dirty="0">
              <a:latin typeface="メイリオ" pitchFamily="50" charset="-128"/>
              <a:ea typeface="メイリオ" pitchFamily="50" charset="-128"/>
              <a:cs typeface="メイリオ" pitchFamily="50" charset="-128"/>
            </a:endParaRPr>
          </a:p>
        </p:txBody>
      </p:sp>
      <p:sp>
        <p:nvSpPr>
          <p:cNvPr id="9" name="角丸四角形 8"/>
          <p:cNvSpPr/>
          <p:nvPr/>
        </p:nvSpPr>
        <p:spPr>
          <a:xfrm>
            <a:off x="0" y="-27384"/>
            <a:ext cx="9144000" cy="792088"/>
          </a:xfrm>
          <a:prstGeom prst="roundRect">
            <a:avLst>
              <a:gd name="adj" fmla="val 0"/>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spcAft>
                <a:spcPts val="0"/>
              </a:spcAft>
            </a:pPr>
            <a:r>
              <a:rPr lang="ja-JP" altLang="en-US" sz="2400" b="1" kern="100" dirty="0" smtClean="0">
                <a:latin typeface="メイリオ" pitchFamily="50" charset="-128"/>
                <a:ea typeface="メイリオ" pitchFamily="50" charset="-128"/>
                <a:cs typeface="メイリオ" pitchFamily="50" charset="-128"/>
              </a:rPr>
              <a:t>Ｑ＆Ａ</a:t>
            </a:r>
            <a:endParaRPr lang="ja-JP" sz="2400" b="1" kern="100" dirty="0">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5186874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0" y="-27384"/>
            <a:ext cx="9144000" cy="792088"/>
          </a:xfrm>
          <a:prstGeom prst="roundRect">
            <a:avLst>
              <a:gd name="adj" fmla="val 0"/>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spcAft>
                <a:spcPts val="0"/>
              </a:spcAft>
            </a:pPr>
            <a:r>
              <a:rPr lang="ja-JP" altLang="en-US" sz="2400" b="1" kern="100" dirty="0" smtClean="0">
                <a:latin typeface="メイリオ" pitchFamily="50" charset="-128"/>
                <a:ea typeface="メイリオ" pitchFamily="50" charset="-128"/>
                <a:cs typeface="メイリオ" pitchFamily="50" charset="-128"/>
              </a:rPr>
              <a:t>Ｑ＆Ａ</a:t>
            </a:r>
            <a:endParaRPr lang="ja-JP" sz="2400" b="1" kern="100" dirty="0">
              <a:latin typeface="メイリオ" pitchFamily="50" charset="-128"/>
              <a:ea typeface="メイリオ" pitchFamily="50" charset="-128"/>
              <a:cs typeface="メイリオ" pitchFamily="50" charset="-128"/>
            </a:endParaRPr>
          </a:p>
        </p:txBody>
      </p:sp>
      <p:sp>
        <p:nvSpPr>
          <p:cNvPr id="5" name="角丸四角形 4"/>
          <p:cNvSpPr/>
          <p:nvPr/>
        </p:nvSpPr>
        <p:spPr>
          <a:xfrm>
            <a:off x="179512" y="908720"/>
            <a:ext cx="8784976" cy="4032448"/>
          </a:xfrm>
          <a:prstGeom prst="roundRect">
            <a:avLst>
              <a:gd name="adj" fmla="val 0"/>
            </a:avLst>
          </a:prstGeom>
          <a:solidFill>
            <a:schemeClr val="accent5">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ja-JP" altLang="en-US" sz="1600" b="1" dirty="0" smtClean="0">
                <a:solidFill>
                  <a:srgbClr val="0070C0"/>
                </a:solidFill>
                <a:latin typeface="メイリオ" pitchFamily="50" charset="-128"/>
                <a:ea typeface="メイリオ" pitchFamily="50" charset="-128"/>
                <a:cs typeface="メイリオ" pitchFamily="50" charset="-128"/>
              </a:rPr>
              <a:t>（要介護認定申請とあわせて基本チェックリストを実施した場合は？</a:t>
            </a:r>
            <a:r>
              <a:rPr lang="ja-JP" altLang="en-US" sz="1600" b="1" dirty="0">
                <a:solidFill>
                  <a:srgbClr val="0070C0"/>
                </a:solidFill>
                <a:latin typeface="メイリオ" pitchFamily="50" charset="-128"/>
                <a:ea typeface="メイリオ" pitchFamily="50" charset="-128"/>
                <a:cs typeface="メイリオ" pitchFamily="50" charset="-128"/>
              </a:rPr>
              <a:t>）</a:t>
            </a:r>
          </a:p>
          <a:p>
            <a:pPr>
              <a:lnSpc>
                <a:spcPts val="2500"/>
              </a:lnSpc>
            </a:pPr>
            <a:r>
              <a:rPr lang="ja-JP" altLang="en-US" sz="1600" dirty="0" smtClean="0">
                <a:latin typeface="メイリオ" pitchFamily="50" charset="-128"/>
                <a:ea typeface="メイリオ" pitchFamily="50" charset="-128"/>
                <a:cs typeface="メイリオ" pitchFamily="50" charset="-128"/>
              </a:rPr>
              <a:t>　基本チェックリストの結果が事業対象者の基準に該当すれば、介護予防ケアマネジメントを経て、迅速にサービス事業のサービスを利用することができる。</a:t>
            </a:r>
            <a:r>
              <a:rPr lang="ja-JP" altLang="en-US" sz="1600" dirty="0" smtClean="0">
                <a:solidFill>
                  <a:srgbClr val="FF0000"/>
                </a:solidFill>
                <a:latin typeface="メイリオ" pitchFamily="50" charset="-128"/>
                <a:ea typeface="メイリオ" pitchFamily="50" charset="-128"/>
                <a:cs typeface="メイリオ" pitchFamily="50" charset="-128"/>
              </a:rPr>
              <a:t>その後、要介護１以上の認定がなされた場合</a:t>
            </a:r>
            <a:r>
              <a:rPr lang="ja-JP" altLang="en-US" sz="1600" dirty="0" smtClean="0">
                <a:latin typeface="メイリオ" pitchFamily="50" charset="-128"/>
                <a:ea typeface="メイリオ" pitchFamily="50" charset="-128"/>
                <a:cs typeface="メイリオ" pitchFamily="50" charset="-128"/>
              </a:rPr>
              <a:t>には、介護給付サービスの利用を開始するまでの間、サービス事業によるサービスの利用を継続することができる。</a:t>
            </a:r>
            <a:endParaRPr lang="en-US" altLang="ja-JP" sz="1600" dirty="0" smtClean="0">
              <a:latin typeface="メイリオ" pitchFamily="50" charset="-128"/>
              <a:ea typeface="メイリオ" pitchFamily="50" charset="-128"/>
              <a:cs typeface="メイリオ" pitchFamily="50" charset="-128"/>
            </a:endParaRPr>
          </a:p>
          <a:p>
            <a:pPr>
              <a:lnSpc>
                <a:spcPts val="2500"/>
              </a:lnSpc>
            </a:pPr>
            <a:r>
              <a:rPr kumimoji="1" lang="ja-JP" altLang="en-US" sz="1600" dirty="0">
                <a:latin typeface="メイリオ" pitchFamily="50" charset="-128"/>
                <a:ea typeface="メイリオ" pitchFamily="50" charset="-128"/>
                <a:cs typeface="メイリオ" pitchFamily="50" charset="-128"/>
              </a:rPr>
              <a:t>　</a:t>
            </a:r>
            <a:r>
              <a:rPr kumimoji="1" lang="ja-JP" altLang="en-US" sz="1600" dirty="0" smtClean="0">
                <a:latin typeface="メイリオ" pitchFamily="50" charset="-128"/>
                <a:ea typeface="メイリオ" pitchFamily="50" charset="-128"/>
                <a:cs typeface="メイリオ" pitchFamily="50" charset="-128"/>
              </a:rPr>
              <a:t>なお、</a:t>
            </a:r>
            <a:r>
              <a:rPr kumimoji="1" lang="ja-JP" altLang="en-US" sz="1600" dirty="0" smtClean="0">
                <a:solidFill>
                  <a:srgbClr val="FF0000"/>
                </a:solidFill>
                <a:latin typeface="メイリオ" pitchFamily="50" charset="-128"/>
                <a:ea typeface="メイリオ" pitchFamily="50" charset="-128"/>
                <a:cs typeface="メイリオ" pitchFamily="50" charset="-128"/>
              </a:rPr>
              <a:t>要介護認定のいわゆる暫定ケアプランによる介護給付サービスを利用している場合</a:t>
            </a:r>
            <a:r>
              <a:rPr kumimoji="1" lang="ja-JP" altLang="en-US" sz="1600" dirty="0" smtClean="0">
                <a:latin typeface="メイリオ" pitchFamily="50" charset="-128"/>
                <a:ea typeface="メイリオ" pitchFamily="50" charset="-128"/>
                <a:cs typeface="メイリオ" pitchFamily="50" charset="-128"/>
              </a:rPr>
              <a:t>は、並行してサービス事業を利用することはできない。</a:t>
            </a:r>
            <a:endParaRPr kumimoji="1" lang="en-US" altLang="ja-JP" sz="1600" dirty="0" smtClean="0">
              <a:latin typeface="メイリオ" pitchFamily="50" charset="-128"/>
              <a:ea typeface="メイリオ" pitchFamily="50" charset="-128"/>
              <a:cs typeface="メイリオ" pitchFamily="50" charset="-128"/>
            </a:endParaRPr>
          </a:p>
          <a:p>
            <a:pPr>
              <a:lnSpc>
                <a:spcPts val="2500"/>
              </a:lnSpc>
            </a:pPr>
            <a:endParaRPr kumimoji="1" lang="en-US" altLang="ja-JP" sz="1600" dirty="0" smtClean="0">
              <a:latin typeface="メイリオ" pitchFamily="50" charset="-128"/>
              <a:ea typeface="メイリオ" pitchFamily="50" charset="-128"/>
              <a:cs typeface="メイリオ" pitchFamily="50" charset="-128"/>
            </a:endParaRPr>
          </a:p>
          <a:p>
            <a:pPr>
              <a:lnSpc>
                <a:spcPts val="2500"/>
              </a:lnSpc>
            </a:pPr>
            <a:r>
              <a:rPr kumimoji="1" lang="ja-JP" altLang="en-US" sz="1600" dirty="0" smtClean="0">
                <a:latin typeface="メイリオ" pitchFamily="50" charset="-128"/>
                <a:ea typeface="メイリオ" pitchFamily="50" charset="-128"/>
                <a:cs typeface="メイリオ" pitchFamily="50" charset="-128"/>
              </a:rPr>
              <a:t>　月の途中までサービス事業者として総合事業のサービスを利用していた者が、要介護１以上の認定結果の通知に伴い、居宅介護支援に切り替えた場合は、</a:t>
            </a:r>
            <a:r>
              <a:rPr kumimoji="1" lang="ja-JP" altLang="en-US" sz="1600" dirty="0" smtClean="0">
                <a:solidFill>
                  <a:srgbClr val="FF0000"/>
                </a:solidFill>
                <a:latin typeface="メイリオ" pitchFamily="50" charset="-128"/>
                <a:ea typeface="メイリオ" pitchFamily="50" charset="-128"/>
                <a:cs typeface="メイリオ" pitchFamily="50" charset="-128"/>
              </a:rPr>
              <a:t>給付のルールに準じて、月末の時点で居宅介護支援を行っている居宅介護支援事業者が給付管理票を作成して提出</a:t>
            </a:r>
            <a:r>
              <a:rPr kumimoji="1" lang="ja-JP" altLang="en-US" sz="1600" dirty="0" smtClean="0">
                <a:latin typeface="メイリオ" pitchFamily="50" charset="-128"/>
                <a:ea typeface="メイリオ" pitchFamily="50" charset="-128"/>
                <a:cs typeface="メイリオ" pitchFamily="50" charset="-128"/>
              </a:rPr>
              <a:t>することとし、併せて居宅介護支援事業費を請求することになる。</a:t>
            </a:r>
            <a:endParaRPr kumimoji="1" lang="ja-JP" altLang="en-US" sz="1600" dirty="0">
              <a:latin typeface="メイリオ" pitchFamily="50" charset="-128"/>
              <a:ea typeface="メイリオ" pitchFamily="50" charset="-128"/>
              <a:cs typeface="メイリオ" pitchFamily="50" charset="-128"/>
            </a:endParaRPr>
          </a:p>
        </p:txBody>
      </p:sp>
      <p:sp>
        <p:nvSpPr>
          <p:cNvPr id="6" name="角丸四角形 5"/>
          <p:cNvSpPr/>
          <p:nvPr/>
        </p:nvSpPr>
        <p:spPr>
          <a:xfrm>
            <a:off x="179512" y="5373216"/>
            <a:ext cx="8784976" cy="936104"/>
          </a:xfrm>
          <a:prstGeom prst="roundRect">
            <a:avLst>
              <a:gd name="adj" fmla="val 0"/>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lnSpc>
                <a:spcPts val="2500"/>
              </a:lnSpc>
            </a:pPr>
            <a:r>
              <a:rPr lang="ja-JP" altLang="en-US" sz="2000" b="1" dirty="0" smtClean="0">
                <a:solidFill>
                  <a:schemeClr val="tx1"/>
                </a:solidFill>
                <a:latin typeface="メイリオ" pitchFamily="50" charset="-128"/>
                <a:ea typeface="メイリオ" pitchFamily="50" charset="-128"/>
                <a:cs typeface="メイリオ" pitchFamily="50" charset="-128"/>
              </a:rPr>
              <a:t>その他、別紙「介護予防ケアマネジメント</a:t>
            </a:r>
            <a:r>
              <a:rPr lang="en-US" altLang="ja-JP" sz="2000" b="1" dirty="0" smtClean="0">
                <a:solidFill>
                  <a:schemeClr val="tx1"/>
                </a:solidFill>
                <a:latin typeface="メイリオ" pitchFamily="50" charset="-128"/>
                <a:ea typeface="メイリオ" pitchFamily="50" charset="-128"/>
                <a:cs typeface="メイリオ" pitchFamily="50" charset="-128"/>
              </a:rPr>
              <a:t>Q&amp;A</a:t>
            </a:r>
            <a:r>
              <a:rPr lang="ja-JP" altLang="en-US" sz="2000" b="1" dirty="0" smtClean="0">
                <a:solidFill>
                  <a:schemeClr val="tx1"/>
                </a:solidFill>
                <a:latin typeface="メイリオ" pitchFamily="50" charset="-128"/>
                <a:ea typeface="メイリオ" pitchFamily="50" charset="-128"/>
                <a:cs typeface="メイリオ" pitchFamily="50" charset="-128"/>
              </a:rPr>
              <a:t>」を参照願います。</a:t>
            </a:r>
            <a:endParaRPr kumimoji="1" lang="ja-JP" altLang="en-US" sz="2000" dirty="0">
              <a:solidFill>
                <a:schemeClr val="tx1"/>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031730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0" y="-27384"/>
            <a:ext cx="9144000" cy="792088"/>
          </a:xfrm>
          <a:prstGeom prst="roundRect">
            <a:avLst>
              <a:gd name="adj" fmla="val 0"/>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spcAft>
                <a:spcPts val="0"/>
              </a:spcAft>
            </a:pPr>
            <a:r>
              <a:rPr lang="ja-JP" altLang="en-US" sz="2400" b="1" kern="100" dirty="0" smtClean="0">
                <a:latin typeface="メイリオ" pitchFamily="50" charset="-128"/>
                <a:ea typeface="メイリオ" pitchFamily="50" charset="-128"/>
                <a:cs typeface="メイリオ" pitchFamily="50" charset="-128"/>
              </a:rPr>
              <a:t>算定単位</a:t>
            </a:r>
            <a:endParaRPr lang="ja-JP" sz="2400" b="1" kern="100" dirty="0">
              <a:latin typeface="メイリオ" pitchFamily="50" charset="-128"/>
              <a:ea typeface="メイリオ" pitchFamily="50" charset="-128"/>
              <a:cs typeface="メイリオ"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2816974410"/>
              </p:ext>
            </p:extLst>
          </p:nvPr>
        </p:nvGraphicFramePr>
        <p:xfrm>
          <a:off x="179512" y="1268760"/>
          <a:ext cx="8712968" cy="2304256"/>
        </p:xfrm>
        <a:graphic>
          <a:graphicData uri="http://schemas.openxmlformats.org/drawingml/2006/table">
            <a:tbl>
              <a:tblPr firstRow="1" bandRow="1">
                <a:tableStyleId>{5940675A-B579-460E-94D1-54222C63F5DA}</a:tableStyleId>
              </a:tblPr>
              <a:tblGrid>
                <a:gridCol w="468549"/>
                <a:gridCol w="2843819"/>
                <a:gridCol w="2520280"/>
                <a:gridCol w="1008112"/>
                <a:gridCol w="432048"/>
                <a:gridCol w="1440160"/>
              </a:tblGrid>
              <a:tr h="576064">
                <a:tc>
                  <a:txBody>
                    <a:bodyPr/>
                    <a:lstStyle/>
                    <a:p>
                      <a:pPr algn="ctr"/>
                      <a:r>
                        <a:rPr kumimoji="1" lang="ja-JP" altLang="en-US" sz="1400" dirty="0" smtClean="0">
                          <a:latin typeface="メイリオ" pitchFamily="50" charset="-128"/>
                          <a:ea typeface="メイリオ" pitchFamily="50" charset="-128"/>
                          <a:cs typeface="メイリオ" pitchFamily="50" charset="-128"/>
                        </a:rPr>
                        <a:t>類型</a:t>
                      </a:r>
                      <a:endParaRPr kumimoji="1" lang="ja-JP" altLang="en-US" sz="14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algn="ctr"/>
                      <a:r>
                        <a:rPr kumimoji="1" lang="ja-JP" altLang="en-US" sz="1400" dirty="0" smtClean="0">
                          <a:latin typeface="メイリオ" pitchFamily="50" charset="-128"/>
                          <a:ea typeface="メイリオ" pitchFamily="50" charset="-128"/>
                          <a:cs typeface="メイリオ" pitchFamily="50" charset="-128"/>
                        </a:rPr>
                        <a:t>利用サービス</a:t>
                      </a:r>
                      <a:endParaRPr kumimoji="1" lang="ja-JP" altLang="en-US" sz="14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algn="ctr"/>
                      <a:r>
                        <a:rPr kumimoji="1" lang="ja-JP" altLang="en-US" sz="1400" dirty="0" smtClean="0">
                          <a:latin typeface="メイリオ" pitchFamily="50" charset="-128"/>
                          <a:ea typeface="メイリオ" pitchFamily="50" charset="-128"/>
                          <a:cs typeface="メイリオ" pitchFamily="50" charset="-128"/>
                        </a:rPr>
                        <a:t>実施機関</a:t>
                      </a:r>
                      <a:endParaRPr kumimoji="1" lang="en-US" altLang="ja-JP" sz="1400" dirty="0" smtClean="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algn="ctr"/>
                      <a:r>
                        <a:rPr kumimoji="1" lang="ja-JP" altLang="en-US" sz="1400" dirty="0" smtClean="0">
                          <a:latin typeface="メイリオ" pitchFamily="50" charset="-128"/>
                          <a:ea typeface="メイリオ" pitchFamily="50" charset="-128"/>
                          <a:cs typeface="メイリオ" pitchFamily="50" charset="-128"/>
                        </a:rPr>
                        <a:t>利用者</a:t>
                      </a:r>
                      <a:endParaRPr kumimoji="1" lang="ja-JP" altLang="en-US" sz="14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algn="ctr"/>
                      <a:r>
                        <a:rPr kumimoji="1" lang="ja-JP" altLang="en-US" sz="1400" dirty="0" smtClean="0">
                          <a:latin typeface="メイリオ" pitchFamily="50" charset="-128"/>
                          <a:ea typeface="メイリオ" pitchFamily="50" charset="-128"/>
                          <a:cs typeface="メイリオ" pitchFamily="50" charset="-128"/>
                        </a:rPr>
                        <a:t>委託</a:t>
                      </a:r>
                      <a:endParaRPr kumimoji="1" lang="ja-JP" altLang="en-US" sz="14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algn="ctr"/>
                      <a:r>
                        <a:rPr kumimoji="1" lang="ja-JP" altLang="en-US" sz="1400" dirty="0" smtClean="0">
                          <a:latin typeface="メイリオ" pitchFamily="50" charset="-128"/>
                          <a:ea typeface="メイリオ" pitchFamily="50" charset="-128"/>
                          <a:cs typeface="メイリオ" pitchFamily="50" charset="-128"/>
                        </a:rPr>
                        <a:t>基本単位</a:t>
                      </a:r>
                      <a:endParaRPr kumimoji="1" lang="ja-JP" altLang="en-US" sz="14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r>
              <a:tr h="432048">
                <a:tc rowSpan="2">
                  <a:txBody>
                    <a:bodyPr/>
                    <a:lstStyle/>
                    <a:p>
                      <a:pPr algn="ctr"/>
                      <a:r>
                        <a:rPr kumimoji="1" lang="ja-JP" altLang="en-US" sz="1400" dirty="0" smtClean="0">
                          <a:latin typeface="メイリオ" pitchFamily="50" charset="-128"/>
                          <a:ea typeface="メイリオ" pitchFamily="50" charset="-128"/>
                          <a:cs typeface="メイリオ" pitchFamily="50" charset="-128"/>
                        </a:rPr>
                        <a:t>Ａ</a:t>
                      </a:r>
                      <a:endParaRPr kumimoji="1" lang="ja-JP" altLang="en-US" sz="14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r>
                        <a:rPr kumimoji="1" lang="ja-JP" altLang="en-US" sz="1400" dirty="0" smtClean="0">
                          <a:latin typeface="メイリオ" pitchFamily="50" charset="-128"/>
                          <a:ea typeface="メイリオ" pitchFamily="50" charset="-128"/>
                          <a:cs typeface="メイリオ" pitchFamily="50" charset="-128"/>
                        </a:rPr>
                        <a:t>美幌町訪問介護相当サービス</a:t>
                      </a:r>
                      <a:endParaRPr kumimoji="1" lang="en-US" altLang="ja-JP" sz="1400" dirty="0" smtClean="0">
                        <a:latin typeface="メイリオ" pitchFamily="50" charset="-128"/>
                        <a:ea typeface="メイリオ" pitchFamily="50" charset="-128"/>
                        <a:cs typeface="メイリオ" pitchFamily="50" charset="-128"/>
                      </a:endParaRPr>
                    </a:p>
                  </a:txBody>
                  <a:tcPr anchor="ctr">
                    <a:noFill/>
                  </a:tcPr>
                </a:tc>
                <a:tc rowSpan="2">
                  <a:txBody>
                    <a:bodyPr/>
                    <a:lstStyle/>
                    <a:p>
                      <a:r>
                        <a:rPr kumimoji="1" lang="ja-JP" altLang="en-US" sz="1400" dirty="0" smtClean="0">
                          <a:latin typeface="メイリオ" pitchFamily="50" charset="-128"/>
                          <a:ea typeface="メイリオ" pitchFamily="50" charset="-128"/>
                          <a:cs typeface="メイリオ" pitchFamily="50" charset="-128"/>
                        </a:rPr>
                        <a:t>地域包括支援センター</a:t>
                      </a:r>
                      <a:endParaRPr kumimoji="1" lang="en-US" altLang="ja-JP" sz="1400" dirty="0" smtClean="0">
                        <a:latin typeface="メイリオ" pitchFamily="50" charset="-128"/>
                        <a:ea typeface="メイリオ" pitchFamily="50" charset="-128"/>
                        <a:cs typeface="メイリオ" pitchFamily="50" charset="-128"/>
                      </a:endParaRPr>
                    </a:p>
                    <a:p>
                      <a:endParaRPr kumimoji="1" lang="en-US" altLang="ja-JP" sz="1400" dirty="0" smtClean="0">
                        <a:latin typeface="メイリオ" pitchFamily="50" charset="-128"/>
                        <a:ea typeface="メイリオ" pitchFamily="50" charset="-128"/>
                        <a:cs typeface="メイリオ" pitchFamily="50" charset="-128"/>
                      </a:endParaRPr>
                    </a:p>
                    <a:p>
                      <a:r>
                        <a:rPr kumimoji="1" lang="ja-JP" altLang="en-US" sz="1200" dirty="0" smtClean="0">
                          <a:latin typeface="メイリオ" pitchFamily="50" charset="-128"/>
                          <a:ea typeface="メイリオ" pitchFamily="50" charset="-128"/>
                          <a:cs typeface="メイリオ" pitchFamily="50" charset="-128"/>
                        </a:rPr>
                        <a:t>指定居宅介護支援事業所</a:t>
                      </a:r>
                      <a:endParaRPr kumimoji="1" lang="en-US" altLang="ja-JP" sz="1200" dirty="0" smtClean="0">
                        <a:latin typeface="メイリオ" pitchFamily="50" charset="-128"/>
                        <a:ea typeface="メイリオ" pitchFamily="50" charset="-128"/>
                        <a:cs typeface="メイリオ" pitchFamily="50" charset="-128"/>
                      </a:endParaRPr>
                    </a:p>
                    <a:p>
                      <a:r>
                        <a:rPr kumimoji="1" lang="ja-JP" altLang="en-US" sz="1050" dirty="0" smtClean="0">
                          <a:latin typeface="メイリオ" pitchFamily="50" charset="-128"/>
                          <a:ea typeface="メイリオ" pitchFamily="50" charset="-128"/>
                          <a:cs typeface="メイリオ" pitchFamily="50" charset="-128"/>
                        </a:rPr>
                        <a:t>（地域包括支援センターからの委託）</a:t>
                      </a:r>
                      <a:endParaRPr kumimoji="1" lang="ja-JP" altLang="en-US" sz="1050" dirty="0">
                        <a:latin typeface="メイリオ" pitchFamily="50" charset="-128"/>
                        <a:ea typeface="メイリオ" pitchFamily="50" charset="-128"/>
                        <a:cs typeface="メイリオ" pitchFamily="50" charset="-128"/>
                      </a:endParaRPr>
                    </a:p>
                  </a:txBody>
                  <a:tcPr anchor="ctr"/>
                </a:tc>
                <a:tc rowSpan="2">
                  <a:txBody>
                    <a:bodyPr/>
                    <a:lstStyle/>
                    <a:p>
                      <a:r>
                        <a:rPr kumimoji="1" lang="ja-JP" altLang="en-US" sz="1400" dirty="0" smtClean="0">
                          <a:latin typeface="メイリオ" pitchFamily="50" charset="-128"/>
                          <a:ea typeface="メイリオ" pitchFamily="50" charset="-128"/>
                          <a:cs typeface="メイリオ" pitchFamily="50" charset="-128"/>
                        </a:rPr>
                        <a:t>要支援者</a:t>
                      </a:r>
                      <a:endParaRPr kumimoji="1" lang="en-US" altLang="ja-JP" sz="1400" dirty="0" smtClean="0">
                        <a:latin typeface="メイリオ" pitchFamily="50" charset="-128"/>
                        <a:ea typeface="メイリオ" pitchFamily="50" charset="-128"/>
                        <a:cs typeface="メイリオ" pitchFamily="50" charset="-128"/>
                      </a:endParaRPr>
                    </a:p>
                    <a:p>
                      <a:endParaRPr kumimoji="1" lang="en-US" altLang="ja-JP" sz="1400" dirty="0" smtClean="0">
                        <a:latin typeface="メイリオ" pitchFamily="50" charset="-128"/>
                        <a:ea typeface="メイリオ" pitchFamily="50" charset="-128"/>
                        <a:cs typeface="メイリオ" pitchFamily="50" charset="-128"/>
                      </a:endParaRPr>
                    </a:p>
                    <a:p>
                      <a:r>
                        <a:rPr kumimoji="1" lang="ja-JP" altLang="en-US" sz="1200" dirty="0" smtClean="0">
                          <a:latin typeface="メイリオ" pitchFamily="50" charset="-128"/>
                          <a:ea typeface="メイリオ" pitchFamily="50" charset="-128"/>
                          <a:cs typeface="メイリオ" pitchFamily="50" charset="-128"/>
                        </a:rPr>
                        <a:t>事業対象者</a:t>
                      </a:r>
                      <a:endParaRPr kumimoji="1" lang="ja-JP" altLang="en-US" sz="1200" dirty="0">
                        <a:latin typeface="メイリオ" pitchFamily="50" charset="-128"/>
                        <a:ea typeface="メイリオ" pitchFamily="50" charset="-128"/>
                        <a:cs typeface="メイリオ" pitchFamily="50" charset="-128"/>
                      </a:endParaRPr>
                    </a:p>
                  </a:txBody>
                  <a:tcPr anchor="ctr"/>
                </a:tc>
                <a:tc rowSpan="2">
                  <a:txBody>
                    <a:bodyPr/>
                    <a:lstStyle/>
                    <a:p>
                      <a:r>
                        <a:rPr kumimoji="1" lang="ja-JP" altLang="en-US" sz="1400" dirty="0" smtClean="0">
                          <a:latin typeface="メイリオ" pitchFamily="50" charset="-128"/>
                          <a:ea typeface="メイリオ" pitchFamily="50" charset="-128"/>
                          <a:cs typeface="メイリオ" pitchFamily="50" charset="-128"/>
                        </a:rPr>
                        <a:t>可</a:t>
                      </a:r>
                      <a:endParaRPr kumimoji="1" lang="ja-JP" altLang="en-US" sz="1400" dirty="0">
                        <a:latin typeface="メイリオ" pitchFamily="50" charset="-128"/>
                        <a:ea typeface="メイリオ" pitchFamily="50" charset="-128"/>
                        <a:cs typeface="メイリオ" pitchFamily="50" charset="-128"/>
                      </a:endParaRPr>
                    </a:p>
                  </a:txBody>
                  <a:tcPr anchor="ctr"/>
                </a:tc>
                <a:tc rowSpan="2">
                  <a:txBody>
                    <a:bodyPr/>
                    <a:lstStyle/>
                    <a:p>
                      <a:pPr algn="ctr"/>
                      <a:r>
                        <a:rPr kumimoji="1" lang="en-US" altLang="ja-JP" sz="1600" b="1" u="none" dirty="0" smtClean="0">
                          <a:latin typeface="メイリオ" pitchFamily="50" charset="-128"/>
                          <a:ea typeface="メイリオ" pitchFamily="50" charset="-128"/>
                          <a:cs typeface="メイリオ" pitchFamily="50" charset="-128"/>
                        </a:rPr>
                        <a:t>430</a:t>
                      </a:r>
                      <a:r>
                        <a:rPr kumimoji="1" lang="ja-JP" altLang="en-US" sz="1600" b="1" dirty="0" smtClean="0">
                          <a:latin typeface="メイリオ" pitchFamily="50" charset="-128"/>
                          <a:ea typeface="メイリオ" pitchFamily="50" charset="-128"/>
                          <a:cs typeface="メイリオ" pitchFamily="50" charset="-128"/>
                        </a:rPr>
                        <a:t>単位</a:t>
                      </a:r>
                      <a:endParaRPr kumimoji="1" lang="ja-JP" altLang="en-US" sz="1600" b="1" dirty="0">
                        <a:latin typeface="メイリオ" pitchFamily="50" charset="-128"/>
                        <a:ea typeface="メイリオ" pitchFamily="50" charset="-128"/>
                        <a:cs typeface="メイリオ" pitchFamily="50" charset="-128"/>
                      </a:endParaRPr>
                    </a:p>
                  </a:txBody>
                  <a:tcPr anchor="ctr"/>
                </a:tc>
              </a:tr>
              <a:tr h="432048">
                <a:tc vMerge="1">
                  <a:txBody>
                    <a:bodyPr/>
                    <a:lstStyle/>
                    <a:p>
                      <a:endParaRPr kumimoji="1" lang="ja-JP" altLang="en-US"/>
                    </a:p>
                  </a:txBody>
                  <a:tcPr/>
                </a:tc>
                <a:tc>
                  <a:txBody>
                    <a:bodyPr/>
                    <a:lstStyle/>
                    <a:p>
                      <a:r>
                        <a:rPr kumimoji="1" lang="ja-JP" altLang="en-US" sz="1400" dirty="0" smtClean="0">
                          <a:latin typeface="メイリオ" pitchFamily="50" charset="-128"/>
                          <a:ea typeface="メイリオ" pitchFamily="50" charset="-128"/>
                          <a:cs typeface="メイリオ" pitchFamily="50" charset="-128"/>
                        </a:rPr>
                        <a:t>美幌町通所介護相当サービス</a:t>
                      </a:r>
                      <a:endParaRPr kumimoji="1" lang="en-US" altLang="ja-JP" sz="1400" dirty="0" smtClean="0">
                        <a:latin typeface="メイリオ" pitchFamily="50" charset="-128"/>
                        <a:ea typeface="メイリオ" pitchFamily="50" charset="-128"/>
                        <a:cs typeface="メイリオ" pitchFamily="50" charset="-128"/>
                      </a:endParaRPr>
                    </a:p>
                  </a:txBody>
                  <a:tcPr anchor="ctr">
                    <a:no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r>
              <a:tr h="432048">
                <a:tc rowSpan="2">
                  <a:txBody>
                    <a:bodyPr/>
                    <a:lstStyle/>
                    <a:p>
                      <a:pPr algn="ctr"/>
                      <a:r>
                        <a:rPr kumimoji="1" lang="ja-JP" altLang="en-US" sz="1400" dirty="0" smtClean="0">
                          <a:latin typeface="メイリオ" pitchFamily="50" charset="-128"/>
                          <a:ea typeface="メイリオ" pitchFamily="50" charset="-128"/>
                          <a:cs typeface="メイリオ" pitchFamily="50" charset="-128"/>
                        </a:rPr>
                        <a:t>Ｃ</a:t>
                      </a:r>
                      <a:endParaRPr kumimoji="1" lang="ja-JP" altLang="en-US" sz="14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r>
                        <a:rPr kumimoji="1" lang="ja-JP" altLang="en-US" sz="1400" dirty="0" smtClean="0">
                          <a:latin typeface="メイリオ" pitchFamily="50" charset="-128"/>
                          <a:ea typeface="メイリオ" pitchFamily="50" charset="-128"/>
                          <a:cs typeface="メイリオ" pitchFamily="50" charset="-128"/>
                        </a:rPr>
                        <a:t>一般介護予防事業等</a:t>
                      </a:r>
                      <a:endParaRPr kumimoji="1" lang="ja-JP" altLang="en-US" sz="1400" dirty="0">
                        <a:latin typeface="メイリオ" pitchFamily="50" charset="-128"/>
                        <a:ea typeface="メイリオ" pitchFamily="50" charset="-128"/>
                        <a:cs typeface="メイリオ" pitchFamily="50" charset="-128"/>
                      </a:endParaRPr>
                    </a:p>
                  </a:txBody>
                  <a:tcPr anchor="ctr"/>
                </a:tc>
                <a:tc rowSpan="2">
                  <a:txBody>
                    <a:bodyPr/>
                    <a:lstStyle/>
                    <a:p>
                      <a:endParaRPr kumimoji="1" lang="en-US" altLang="ja-JP" sz="1400" dirty="0" smtClean="0">
                        <a:latin typeface="メイリオ" pitchFamily="50" charset="-128"/>
                        <a:ea typeface="メイリオ" pitchFamily="50" charset="-128"/>
                        <a:cs typeface="メイリオ" pitchFamily="50" charset="-128"/>
                      </a:endParaRPr>
                    </a:p>
                    <a:p>
                      <a:r>
                        <a:rPr kumimoji="1" lang="ja-JP" altLang="en-US" sz="1400" dirty="0" smtClean="0">
                          <a:latin typeface="メイリオ" pitchFamily="50" charset="-128"/>
                          <a:ea typeface="メイリオ" pitchFamily="50" charset="-128"/>
                          <a:cs typeface="メイリオ" pitchFamily="50" charset="-128"/>
                        </a:rPr>
                        <a:t>地域包括支援センター</a:t>
                      </a:r>
                      <a:endParaRPr kumimoji="1" lang="en-US" altLang="ja-JP" sz="1400" dirty="0" smtClean="0">
                        <a:latin typeface="メイリオ" pitchFamily="50" charset="-128"/>
                        <a:ea typeface="メイリオ" pitchFamily="50" charset="-128"/>
                        <a:cs typeface="メイリオ" pitchFamily="50" charset="-128"/>
                      </a:endParaRPr>
                    </a:p>
                    <a:p>
                      <a:endParaRPr kumimoji="1" lang="en-US" altLang="ja-JP" sz="1400" dirty="0" smtClean="0">
                        <a:latin typeface="メイリオ" pitchFamily="50" charset="-128"/>
                        <a:ea typeface="メイリオ" pitchFamily="50" charset="-128"/>
                        <a:cs typeface="メイリオ" pitchFamily="50" charset="-128"/>
                      </a:endParaRPr>
                    </a:p>
                  </a:txBody>
                  <a:tcPr anchor="ctr"/>
                </a:tc>
                <a:tc rowSpan="2">
                  <a:txBody>
                    <a:bodyPr/>
                    <a:lstStyle/>
                    <a:p>
                      <a:r>
                        <a:rPr kumimoji="1" lang="ja-JP" altLang="en-US" sz="1400" dirty="0" smtClean="0">
                          <a:latin typeface="メイリオ" pitchFamily="50" charset="-128"/>
                          <a:ea typeface="メイリオ" pitchFamily="50" charset="-128"/>
                          <a:cs typeface="メイリオ" pitchFamily="50" charset="-128"/>
                        </a:rPr>
                        <a:t>要支援者</a:t>
                      </a:r>
                      <a:endParaRPr kumimoji="1" lang="en-US" altLang="ja-JP" sz="1400" dirty="0" smtClean="0">
                        <a:latin typeface="メイリオ" pitchFamily="50" charset="-128"/>
                        <a:ea typeface="メイリオ" pitchFamily="50" charset="-128"/>
                        <a:cs typeface="メイリオ" pitchFamily="50" charset="-128"/>
                      </a:endParaRPr>
                    </a:p>
                    <a:p>
                      <a:endParaRPr kumimoji="1" lang="en-US" altLang="ja-JP" sz="1400" dirty="0" smtClean="0">
                        <a:latin typeface="メイリオ" pitchFamily="50" charset="-128"/>
                        <a:ea typeface="メイリオ" pitchFamily="50" charset="-128"/>
                        <a:cs typeface="メイリオ" pitchFamily="50" charset="-128"/>
                      </a:endParaRPr>
                    </a:p>
                    <a:p>
                      <a:r>
                        <a:rPr kumimoji="1" lang="ja-JP" altLang="en-US" sz="1200" dirty="0" smtClean="0">
                          <a:latin typeface="メイリオ" pitchFamily="50" charset="-128"/>
                          <a:ea typeface="メイリオ" pitchFamily="50" charset="-128"/>
                          <a:cs typeface="メイリオ" pitchFamily="50" charset="-128"/>
                        </a:rPr>
                        <a:t>事業対象者</a:t>
                      </a:r>
                      <a:endParaRPr kumimoji="1" lang="ja-JP" altLang="en-US" sz="1200" dirty="0">
                        <a:latin typeface="メイリオ" pitchFamily="50" charset="-128"/>
                        <a:ea typeface="メイリオ" pitchFamily="50" charset="-128"/>
                        <a:cs typeface="メイリオ" pitchFamily="50" charset="-128"/>
                      </a:endParaRPr>
                    </a:p>
                  </a:txBody>
                  <a:tcPr anchor="ctr"/>
                </a:tc>
                <a:tc rowSpan="2">
                  <a:txBody>
                    <a:bodyPr/>
                    <a:lstStyle/>
                    <a:p>
                      <a:r>
                        <a:rPr kumimoji="1" lang="ja-JP" altLang="en-US" sz="1400" dirty="0" smtClean="0">
                          <a:latin typeface="メイリオ" pitchFamily="50" charset="-128"/>
                          <a:ea typeface="メイリオ" pitchFamily="50" charset="-128"/>
                          <a:cs typeface="メイリオ" pitchFamily="50" charset="-128"/>
                        </a:rPr>
                        <a:t>不可</a:t>
                      </a:r>
                      <a:endParaRPr kumimoji="1" lang="ja-JP" altLang="en-US" sz="1400" dirty="0">
                        <a:latin typeface="メイリオ" pitchFamily="50" charset="-128"/>
                        <a:ea typeface="メイリオ" pitchFamily="50" charset="-128"/>
                        <a:cs typeface="メイリオ" pitchFamily="50" charset="-128"/>
                      </a:endParaRPr>
                    </a:p>
                  </a:txBody>
                  <a:tcPr anchor="ctr"/>
                </a:tc>
                <a:tc rowSpan="2">
                  <a:txBody>
                    <a:bodyPr/>
                    <a:lstStyle/>
                    <a:p>
                      <a:pPr algn="ctr"/>
                      <a:r>
                        <a:rPr kumimoji="1" lang="en-US" altLang="ja-JP" sz="1600" b="1" u="none" dirty="0" smtClean="0">
                          <a:latin typeface="メイリオ" pitchFamily="50" charset="-128"/>
                          <a:ea typeface="メイリオ" pitchFamily="50" charset="-128"/>
                          <a:cs typeface="メイリオ" pitchFamily="50" charset="-128"/>
                        </a:rPr>
                        <a:t>430</a:t>
                      </a:r>
                      <a:r>
                        <a:rPr kumimoji="1" lang="ja-JP" altLang="en-US" sz="1600" b="1" dirty="0" smtClean="0">
                          <a:latin typeface="メイリオ" pitchFamily="50" charset="-128"/>
                          <a:ea typeface="メイリオ" pitchFamily="50" charset="-128"/>
                          <a:cs typeface="メイリオ" pitchFamily="50" charset="-128"/>
                        </a:rPr>
                        <a:t>単位</a:t>
                      </a:r>
                      <a:endParaRPr kumimoji="1" lang="en-US" altLang="ja-JP" sz="1600" b="1" dirty="0" smtClean="0">
                        <a:latin typeface="メイリオ" pitchFamily="50" charset="-128"/>
                        <a:ea typeface="メイリオ" pitchFamily="50" charset="-128"/>
                        <a:cs typeface="メイリオ" pitchFamily="50" charset="-128"/>
                      </a:endParaRPr>
                    </a:p>
                    <a:p>
                      <a:pPr algn="ctr"/>
                      <a:r>
                        <a:rPr kumimoji="1" lang="en-US" altLang="ja-JP" sz="1400" b="0" dirty="0" smtClean="0">
                          <a:latin typeface="メイリオ" pitchFamily="50" charset="-128"/>
                          <a:ea typeface="メイリオ" pitchFamily="50" charset="-128"/>
                          <a:cs typeface="メイリオ" pitchFamily="50" charset="-128"/>
                        </a:rPr>
                        <a:t>(※)</a:t>
                      </a:r>
                      <a:endParaRPr kumimoji="1" lang="ja-JP" altLang="en-US" sz="1400" b="0" dirty="0">
                        <a:latin typeface="メイリオ" pitchFamily="50" charset="-128"/>
                        <a:ea typeface="メイリオ" pitchFamily="50" charset="-128"/>
                        <a:cs typeface="メイリオ" pitchFamily="50" charset="-128"/>
                      </a:endParaRPr>
                    </a:p>
                  </a:txBody>
                  <a:tcPr anchor="ctr"/>
                </a:tc>
              </a:tr>
              <a:tr h="432048">
                <a:tc vMerge="1">
                  <a:txBody>
                    <a:bodyPr/>
                    <a:lstStyle/>
                    <a:p>
                      <a:pPr algn="ctr"/>
                      <a:endParaRPr kumimoji="1" lang="ja-JP" altLang="en-US" sz="14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メイリオ" pitchFamily="50" charset="-128"/>
                          <a:ea typeface="メイリオ" pitchFamily="50" charset="-128"/>
                          <a:cs typeface="メイリオ" pitchFamily="50" charset="-128"/>
                        </a:rPr>
                        <a:t>美幌町訪問型短期予防サービス</a:t>
                      </a:r>
                      <a:endParaRPr kumimoji="1" lang="en-US" altLang="ja-JP" sz="1400" dirty="0" smtClean="0">
                        <a:latin typeface="メイリオ" pitchFamily="50" charset="-128"/>
                        <a:ea typeface="メイリオ" pitchFamily="50" charset="-128"/>
                        <a:cs typeface="メイリオ" pitchFamily="50" charset="-128"/>
                      </a:endParaRPr>
                    </a:p>
                  </a:txBody>
                  <a:tcPr anchor="ctr"/>
                </a:tc>
                <a:tc vMerge="1">
                  <a:txBody>
                    <a:bodyPr/>
                    <a:lstStyle/>
                    <a:p>
                      <a:endParaRPr kumimoji="1" lang="en-US" altLang="ja-JP" sz="1400" dirty="0" smtClean="0">
                        <a:latin typeface="メイリオ" pitchFamily="50" charset="-128"/>
                        <a:ea typeface="メイリオ" pitchFamily="50" charset="-128"/>
                        <a:cs typeface="メイリオ" pitchFamily="50" charset="-128"/>
                      </a:endParaRPr>
                    </a:p>
                  </a:txBody>
                  <a:tcPr anchor="ct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r>
            </a:tbl>
          </a:graphicData>
        </a:graphic>
      </p:graphicFrame>
      <p:sp>
        <p:nvSpPr>
          <p:cNvPr id="5" name="角丸四角形 4"/>
          <p:cNvSpPr/>
          <p:nvPr/>
        </p:nvSpPr>
        <p:spPr>
          <a:xfrm>
            <a:off x="215516" y="764704"/>
            <a:ext cx="8748972" cy="432048"/>
          </a:xfrm>
          <a:prstGeom prst="roundRect">
            <a:avLst>
              <a:gd name="adj" fmla="val 10482"/>
            </a:avLst>
          </a:prstGeom>
          <a:ln w="12700">
            <a:no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ja-JP" altLang="en-US" sz="1400" b="1" dirty="0">
                <a:solidFill>
                  <a:schemeClr val="tx1"/>
                </a:solidFill>
                <a:latin typeface="メイリオ" pitchFamily="50" charset="-128"/>
                <a:ea typeface="メイリオ" pitchFamily="50" charset="-128"/>
                <a:cs typeface="メイリオ" pitchFamily="50" charset="-128"/>
              </a:rPr>
              <a:t>○１単位あたりの単価　</a:t>
            </a:r>
            <a:r>
              <a:rPr lang="en-US" altLang="ja-JP" sz="1400" b="1" dirty="0">
                <a:solidFill>
                  <a:schemeClr val="tx1"/>
                </a:solidFill>
                <a:latin typeface="メイリオ" pitchFamily="50" charset="-128"/>
                <a:ea typeface="メイリオ" pitchFamily="50" charset="-128"/>
                <a:cs typeface="メイリオ" pitchFamily="50" charset="-128"/>
              </a:rPr>
              <a:t>【10.0</a:t>
            </a:r>
            <a:r>
              <a:rPr lang="ja-JP" altLang="en-US" sz="1400" b="1" dirty="0">
                <a:solidFill>
                  <a:schemeClr val="tx1"/>
                </a:solidFill>
                <a:latin typeface="メイリオ" pitchFamily="50" charset="-128"/>
                <a:ea typeface="メイリオ" pitchFamily="50" charset="-128"/>
                <a:cs typeface="メイリオ" pitchFamily="50" charset="-128"/>
              </a:rPr>
              <a:t>円（その他地域）</a:t>
            </a:r>
            <a:r>
              <a:rPr lang="en-US" altLang="ja-JP" sz="1400" b="1" dirty="0" smtClean="0">
                <a:solidFill>
                  <a:schemeClr val="tx1"/>
                </a:solidFill>
                <a:latin typeface="メイリオ" pitchFamily="50" charset="-128"/>
                <a:ea typeface="メイリオ" pitchFamily="50" charset="-128"/>
                <a:cs typeface="メイリオ" pitchFamily="50" charset="-128"/>
              </a:rPr>
              <a:t>】</a:t>
            </a:r>
            <a:endParaRPr lang="ja-JP" altLang="en-US" sz="1400" b="1" dirty="0">
              <a:solidFill>
                <a:schemeClr val="tx1"/>
              </a:solidFill>
              <a:latin typeface="メイリオ" pitchFamily="50" charset="-128"/>
              <a:ea typeface="メイリオ" pitchFamily="50" charset="-128"/>
              <a:cs typeface="メイリオ" pitchFamily="50" charset="-128"/>
            </a:endParaRPr>
          </a:p>
        </p:txBody>
      </p:sp>
      <p:sp>
        <p:nvSpPr>
          <p:cNvPr id="6" name="角丸四角形 5"/>
          <p:cNvSpPr/>
          <p:nvPr/>
        </p:nvSpPr>
        <p:spPr>
          <a:xfrm>
            <a:off x="141307" y="3645024"/>
            <a:ext cx="8748972" cy="1368152"/>
          </a:xfrm>
          <a:prstGeom prst="roundRect">
            <a:avLst>
              <a:gd name="adj" fmla="val 10482"/>
            </a:avLst>
          </a:prstGeom>
          <a:ln w="12700">
            <a:no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en-US" altLang="ja-JP" sz="1400" dirty="0" smtClean="0">
                <a:solidFill>
                  <a:schemeClr val="tx1"/>
                </a:solidFill>
                <a:latin typeface="メイリオ" pitchFamily="50" charset="-128"/>
                <a:ea typeface="メイリオ" pitchFamily="50" charset="-128"/>
                <a:cs typeface="メイリオ" pitchFamily="50" charset="-128"/>
              </a:rPr>
              <a:t>※</a:t>
            </a:r>
            <a:r>
              <a:rPr lang="ja-JP" altLang="en-US" sz="1400" dirty="0" smtClean="0">
                <a:solidFill>
                  <a:schemeClr val="tx1"/>
                </a:solidFill>
                <a:latin typeface="メイリオ" pitchFamily="50" charset="-128"/>
                <a:ea typeface="メイリオ" pitchFamily="50" charset="-128"/>
                <a:cs typeface="メイリオ" pitchFamily="50" charset="-128"/>
              </a:rPr>
              <a:t>Ｃ類型については、開始月のみで、</a:t>
            </a:r>
            <a:r>
              <a:rPr lang="en-US" altLang="ja-JP" sz="1400" dirty="0" smtClean="0">
                <a:solidFill>
                  <a:schemeClr val="tx1"/>
                </a:solidFill>
                <a:latin typeface="メイリオ" pitchFamily="50" charset="-128"/>
                <a:ea typeface="メイリオ" pitchFamily="50" charset="-128"/>
                <a:cs typeface="メイリオ" pitchFamily="50" charset="-128"/>
              </a:rPr>
              <a:t>2</a:t>
            </a:r>
            <a:r>
              <a:rPr lang="ja-JP" altLang="en-US" sz="1400" dirty="0" smtClean="0">
                <a:solidFill>
                  <a:schemeClr val="tx1"/>
                </a:solidFill>
                <a:latin typeface="メイリオ" pitchFamily="50" charset="-128"/>
                <a:ea typeface="メイリオ" pitchFamily="50" charset="-128"/>
                <a:cs typeface="メイリオ" pitchFamily="50" charset="-128"/>
              </a:rPr>
              <a:t>ヶ月目以降についてはなし。</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400" dirty="0" smtClean="0">
                <a:solidFill>
                  <a:schemeClr val="tx1"/>
                </a:solidFill>
                <a:latin typeface="メイリオ" pitchFamily="50" charset="-128"/>
                <a:ea typeface="メイリオ" pitchFamily="50" charset="-128"/>
                <a:cs typeface="メイリオ" pitchFamily="50" charset="-128"/>
              </a:rPr>
              <a:t>○初回加算は、</a:t>
            </a:r>
            <a:r>
              <a:rPr lang="en-US" altLang="ja-JP" sz="1600" b="1" u="sng" dirty="0" smtClean="0">
                <a:solidFill>
                  <a:schemeClr val="tx1"/>
                </a:solidFill>
                <a:latin typeface="メイリオ" pitchFamily="50" charset="-128"/>
                <a:ea typeface="メイリオ" pitchFamily="50" charset="-128"/>
                <a:cs typeface="メイリオ" pitchFamily="50" charset="-128"/>
              </a:rPr>
              <a:t>300</a:t>
            </a:r>
            <a:r>
              <a:rPr lang="ja-JP" altLang="en-US" sz="1600" b="1" u="sng" dirty="0" smtClean="0">
                <a:solidFill>
                  <a:schemeClr val="tx1"/>
                </a:solidFill>
                <a:latin typeface="メイリオ" pitchFamily="50" charset="-128"/>
                <a:ea typeface="メイリオ" pitchFamily="50" charset="-128"/>
                <a:cs typeface="メイリオ" pitchFamily="50" charset="-128"/>
              </a:rPr>
              <a:t>単位</a:t>
            </a:r>
            <a:r>
              <a:rPr lang="ja-JP" altLang="en-US" sz="1400" dirty="0" smtClean="0">
                <a:solidFill>
                  <a:schemeClr val="tx1"/>
                </a:solidFill>
                <a:latin typeface="メイリオ" pitchFamily="50" charset="-128"/>
                <a:ea typeface="メイリオ" pitchFamily="50" charset="-128"/>
                <a:cs typeface="メイリオ" pitchFamily="50" charset="-128"/>
              </a:rPr>
              <a:t>。</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400" dirty="0" smtClean="0">
                <a:solidFill>
                  <a:schemeClr val="tx1"/>
                </a:solidFill>
                <a:latin typeface="メイリオ" pitchFamily="50" charset="-128"/>
                <a:ea typeface="メイリオ" pitchFamily="50" charset="-128"/>
                <a:cs typeface="メイリオ" pitchFamily="50" charset="-128"/>
              </a:rPr>
              <a:t>○初回加算は、過去</a:t>
            </a:r>
            <a:r>
              <a:rPr lang="en-US" altLang="ja-JP" sz="1400" dirty="0" smtClean="0">
                <a:solidFill>
                  <a:schemeClr val="tx1"/>
                </a:solidFill>
                <a:latin typeface="メイリオ" pitchFamily="50" charset="-128"/>
                <a:ea typeface="メイリオ" pitchFamily="50" charset="-128"/>
                <a:cs typeface="メイリオ" pitchFamily="50" charset="-128"/>
              </a:rPr>
              <a:t>2</a:t>
            </a:r>
            <a:r>
              <a:rPr lang="ja-JP" altLang="en-US" sz="1400" dirty="0" smtClean="0">
                <a:solidFill>
                  <a:schemeClr val="tx1"/>
                </a:solidFill>
                <a:latin typeface="メイリオ" pitchFamily="50" charset="-128"/>
                <a:ea typeface="メイリオ" pitchFamily="50" charset="-128"/>
                <a:cs typeface="メイリオ" pitchFamily="50" charset="-128"/>
              </a:rPr>
              <a:t>月以上介護予防ケアマネジメント費が算定されていない場合には算定可。</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400" dirty="0">
                <a:solidFill>
                  <a:schemeClr val="tx1"/>
                </a:solidFill>
                <a:latin typeface="メイリオ" pitchFamily="50" charset="-128"/>
                <a:ea typeface="メイリオ" pitchFamily="50" charset="-128"/>
                <a:cs typeface="メイリオ" pitchFamily="50" charset="-128"/>
              </a:rPr>
              <a:t>　</a:t>
            </a:r>
            <a:r>
              <a:rPr lang="ja-JP" altLang="en-US" sz="1400" dirty="0" smtClean="0">
                <a:solidFill>
                  <a:schemeClr val="tx1"/>
                </a:solidFill>
                <a:latin typeface="メイリオ" pitchFamily="50" charset="-128"/>
                <a:ea typeface="メイリオ" pitchFamily="50" charset="-128"/>
                <a:cs typeface="メイリオ" pitchFamily="50" charset="-128"/>
              </a:rPr>
              <a:t>また、介護予防支援　　　 介護予防ケアマネジメントの移行時には初回加算はつかない。</a:t>
            </a:r>
            <a:endParaRPr lang="ja-JP" altLang="en-US" sz="1400" dirty="0">
              <a:solidFill>
                <a:schemeClr val="tx1"/>
              </a:solidFill>
              <a:latin typeface="メイリオ" pitchFamily="50" charset="-128"/>
              <a:ea typeface="メイリオ" pitchFamily="50" charset="-128"/>
              <a:cs typeface="メイリオ" pitchFamily="50" charset="-128"/>
            </a:endParaRPr>
          </a:p>
        </p:txBody>
      </p:sp>
      <p:sp>
        <p:nvSpPr>
          <p:cNvPr id="3" name="左右矢印 2"/>
          <p:cNvSpPr/>
          <p:nvPr/>
        </p:nvSpPr>
        <p:spPr>
          <a:xfrm>
            <a:off x="2123728" y="4725144"/>
            <a:ext cx="432048" cy="144016"/>
          </a:xfrm>
          <a:prstGeom prst="lef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179512" y="5013176"/>
            <a:ext cx="8748972" cy="1728192"/>
          </a:xfrm>
          <a:prstGeom prst="roundRect">
            <a:avLst>
              <a:gd name="adj" fmla="val 4870"/>
            </a:avLst>
          </a:prstGeom>
          <a:ln w="254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ja-JP" altLang="en-US" sz="1400" dirty="0" smtClean="0">
                <a:solidFill>
                  <a:schemeClr val="tx1"/>
                </a:solidFill>
                <a:latin typeface="メイリオ" pitchFamily="50" charset="-128"/>
                <a:ea typeface="メイリオ" pitchFamily="50" charset="-128"/>
                <a:cs typeface="メイリオ" pitchFamily="50" charset="-128"/>
              </a:rPr>
              <a:t>要介護認定を受け、結果が要支援１・２の場合、予防給付からのサービス利用があれば、予防給付の予防支援の介護報酬が支払われることになり（国保連支払）、要支援認定を受けていない事業対象者（申請をしていない者や申請はしたが非該当となった者）又は要支援認定は受けたが総合事業によるサービス利用のみの場合にあっては、総合事業から介護予防ケアマネジメントの費用が、市町村から支払われることになる（例外的に国保連支払の方法もあり）。</a:t>
            </a:r>
            <a:endParaRPr lang="ja-JP" altLang="en-US" sz="1400" dirty="0">
              <a:solidFill>
                <a:schemeClr val="tx1"/>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702573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0" y="-27384"/>
            <a:ext cx="9144000" cy="792088"/>
          </a:xfrm>
          <a:prstGeom prst="roundRect">
            <a:avLst>
              <a:gd name="adj" fmla="val 0"/>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spcAft>
                <a:spcPts val="0"/>
              </a:spcAft>
            </a:pPr>
            <a:r>
              <a:rPr lang="ja-JP" altLang="en-US" sz="2400" b="1" kern="100" dirty="0" smtClean="0">
                <a:latin typeface="メイリオ" pitchFamily="50" charset="-128"/>
                <a:ea typeface="メイリオ" pitchFamily="50" charset="-128"/>
                <a:cs typeface="メイリオ" pitchFamily="50" charset="-128"/>
              </a:rPr>
              <a:t>契約事務</a:t>
            </a:r>
            <a:endParaRPr lang="ja-JP" sz="2400" b="1" kern="100" dirty="0">
              <a:latin typeface="メイリオ" pitchFamily="50" charset="-128"/>
              <a:ea typeface="メイリオ" pitchFamily="50" charset="-128"/>
              <a:cs typeface="メイリオ" pitchFamily="50" charset="-128"/>
            </a:endParaRPr>
          </a:p>
        </p:txBody>
      </p:sp>
      <p:sp>
        <p:nvSpPr>
          <p:cNvPr id="5" name="角丸四角形 4"/>
          <p:cNvSpPr/>
          <p:nvPr/>
        </p:nvSpPr>
        <p:spPr>
          <a:xfrm>
            <a:off x="215516" y="764704"/>
            <a:ext cx="8748972" cy="648072"/>
          </a:xfrm>
          <a:prstGeom prst="roundRect">
            <a:avLst>
              <a:gd name="adj" fmla="val 10482"/>
            </a:avLst>
          </a:prstGeom>
          <a:ln w="12700">
            <a:no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ja-JP" altLang="en-US" sz="1400" dirty="0" smtClean="0">
                <a:solidFill>
                  <a:schemeClr val="tx1"/>
                </a:solidFill>
                <a:latin typeface="メイリオ" pitchFamily="50" charset="-128"/>
                <a:ea typeface="メイリオ" pitchFamily="50" charset="-128"/>
                <a:cs typeface="メイリオ" pitchFamily="50" charset="-128"/>
              </a:rPr>
              <a:t>実施主体（指定介護予防支援事業所から地域包括支援センターへ変更）や有効期間の考え方などが変わるため、</a:t>
            </a:r>
            <a:r>
              <a:rPr lang="ja-JP" altLang="en-US" sz="1600" b="1" dirty="0" smtClean="0">
                <a:solidFill>
                  <a:srgbClr val="FF000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新しい契約書等への切り替え</a:t>
            </a:r>
            <a:r>
              <a:rPr lang="ja-JP" altLang="en-US" sz="1400" dirty="0" smtClean="0">
                <a:solidFill>
                  <a:schemeClr val="tx1"/>
                </a:solidFill>
                <a:latin typeface="メイリオ" pitchFamily="50" charset="-128"/>
                <a:ea typeface="メイリオ" pitchFamily="50" charset="-128"/>
                <a:cs typeface="メイリオ" pitchFamily="50" charset="-128"/>
              </a:rPr>
              <a:t>が必要です。</a:t>
            </a:r>
            <a:endParaRPr lang="ja-JP" altLang="en-US" sz="1400" dirty="0">
              <a:solidFill>
                <a:schemeClr val="tx1"/>
              </a:solidFill>
              <a:latin typeface="メイリオ" pitchFamily="50" charset="-128"/>
              <a:ea typeface="メイリオ" pitchFamily="50" charset="-128"/>
              <a:cs typeface="メイリオ" pitchFamily="50" charset="-128"/>
            </a:endParaRPr>
          </a:p>
        </p:txBody>
      </p:sp>
      <p:sp>
        <p:nvSpPr>
          <p:cNvPr id="7" name="角丸四角形 6"/>
          <p:cNvSpPr/>
          <p:nvPr/>
        </p:nvSpPr>
        <p:spPr>
          <a:xfrm>
            <a:off x="611649" y="2744924"/>
            <a:ext cx="7776775" cy="1080120"/>
          </a:xfrm>
          <a:prstGeom prst="roundRect">
            <a:avLst>
              <a:gd name="adj" fmla="val 10482"/>
            </a:avLst>
          </a:prstGeom>
          <a:ln w="1270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ja-JP" altLang="en-US" sz="1400" dirty="0" smtClean="0">
                <a:solidFill>
                  <a:schemeClr val="tx1"/>
                </a:solidFill>
                <a:latin typeface="メイリオ" pitchFamily="50" charset="-128"/>
                <a:ea typeface="メイリオ" pitchFamily="50" charset="-128"/>
                <a:cs typeface="メイリオ" pitchFamily="50" charset="-128"/>
              </a:rPr>
              <a:t>①　平成</a:t>
            </a:r>
            <a:r>
              <a:rPr lang="en-US" altLang="ja-JP" sz="1400" dirty="0" smtClean="0">
                <a:solidFill>
                  <a:schemeClr val="tx1"/>
                </a:solidFill>
                <a:latin typeface="メイリオ" pitchFamily="50" charset="-128"/>
                <a:ea typeface="メイリオ" pitchFamily="50" charset="-128"/>
                <a:cs typeface="メイリオ" pitchFamily="50" charset="-128"/>
              </a:rPr>
              <a:t>29</a:t>
            </a:r>
            <a:r>
              <a:rPr lang="ja-JP" altLang="en-US" sz="1400" dirty="0" smtClean="0">
                <a:solidFill>
                  <a:schemeClr val="tx1"/>
                </a:solidFill>
                <a:latin typeface="メイリオ" pitchFamily="50" charset="-128"/>
                <a:ea typeface="メイリオ" pitchFamily="50" charset="-128"/>
                <a:cs typeface="メイリオ" pitchFamily="50" charset="-128"/>
              </a:rPr>
              <a:t>年</a:t>
            </a:r>
            <a:r>
              <a:rPr lang="en-US" altLang="ja-JP" sz="1400" dirty="0" smtClean="0">
                <a:solidFill>
                  <a:schemeClr val="tx1"/>
                </a:solidFill>
                <a:latin typeface="メイリオ" pitchFamily="50" charset="-128"/>
                <a:ea typeface="メイリオ" pitchFamily="50" charset="-128"/>
                <a:cs typeface="メイリオ" pitchFamily="50" charset="-128"/>
              </a:rPr>
              <a:t>4</a:t>
            </a:r>
            <a:r>
              <a:rPr lang="ja-JP" altLang="en-US" sz="1400" dirty="0" smtClean="0">
                <a:solidFill>
                  <a:schemeClr val="tx1"/>
                </a:solidFill>
                <a:latin typeface="メイリオ" pitchFamily="50" charset="-128"/>
                <a:ea typeface="メイリオ" pitchFamily="50" charset="-128"/>
                <a:cs typeface="メイリオ" pitchFamily="50" charset="-128"/>
              </a:rPr>
              <a:t>月以降に新規・更新・区分変更により要支援認定を受けた方</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400" dirty="0">
                <a:solidFill>
                  <a:schemeClr val="tx1"/>
                </a:solidFill>
                <a:latin typeface="メイリオ" pitchFamily="50" charset="-128"/>
                <a:ea typeface="メイリオ" pitchFamily="50" charset="-128"/>
                <a:cs typeface="メイリオ" pitchFamily="50" charset="-128"/>
              </a:rPr>
              <a:t>　</a:t>
            </a:r>
            <a:r>
              <a:rPr lang="ja-JP" altLang="en-US" sz="1400" dirty="0" smtClean="0">
                <a:solidFill>
                  <a:schemeClr val="tx1"/>
                </a:solidFill>
                <a:latin typeface="メイリオ" pitchFamily="50" charset="-128"/>
                <a:ea typeface="メイリオ" pitchFamily="50" charset="-128"/>
                <a:cs typeface="メイリオ" pitchFamily="50" charset="-128"/>
              </a:rPr>
              <a:t>　（認定</a:t>
            </a:r>
            <a:r>
              <a:rPr lang="ja-JP" altLang="en-US" sz="1400" dirty="0">
                <a:solidFill>
                  <a:schemeClr val="tx1"/>
                </a:solidFill>
                <a:latin typeface="メイリオ" pitchFamily="50" charset="-128"/>
                <a:ea typeface="メイリオ" pitchFamily="50" charset="-128"/>
                <a:cs typeface="メイリオ" pitchFamily="50" charset="-128"/>
              </a:rPr>
              <a:t>有効</a:t>
            </a:r>
            <a:r>
              <a:rPr lang="ja-JP" altLang="en-US" sz="1400" dirty="0" smtClean="0">
                <a:solidFill>
                  <a:schemeClr val="tx1"/>
                </a:solidFill>
                <a:latin typeface="メイリオ" pitchFamily="50" charset="-128"/>
                <a:ea typeface="メイリオ" pitchFamily="50" charset="-128"/>
                <a:cs typeface="メイリオ" pitchFamily="50" charset="-128"/>
              </a:rPr>
              <a:t>期間の開始年月日が平成</a:t>
            </a:r>
            <a:r>
              <a:rPr lang="en-US" altLang="ja-JP" sz="1400" dirty="0" smtClean="0">
                <a:solidFill>
                  <a:schemeClr val="tx1"/>
                </a:solidFill>
                <a:latin typeface="メイリオ" pitchFamily="50" charset="-128"/>
                <a:ea typeface="メイリオ" pitchFamily="50" charset="-128"/>
                <a:cs typeface="メイリオ" pitchFamily="50" charset="-128"/>
              </a:rPr>
              <a:t>29</a:t>
            </a:r>
            <a:r>
              <a:rPr lang="ja-JP" altLang="en-US" sz="1400" dirty="0" smtClean="0">
                <a:solidFill>
                  <a:schemeClr val="tx1"/>
                </a:solidFill>
                <a:latin typeface="メイリオ" pitchFamily="50" charset="-128"/>
                <a:ea typeface="メイリオ" pitchFamily="50" charset="-128"/>
                <a:cs typeface="メイリオ" pitchFamily="50" charset="-128"/>
              </a:rPr>
              <a:t>年</a:t>
            </a:r>
            <a:r>
              <a:rPr lang="en-US" altLang="ja-JP" sz="1400" dirty="0" smtClean="0">
                <a:solidFill>
                  <a:schemeClr val="tx1"/>
                </a:solidFill>
                <a:latin typeface="メイリオ" pitchFamily="50" charset="-128"/>
                <a:ea typeface="メイリオ" pitchFamily="50" charset="-128"/>
                <a:cs typeface="メイリオ" pitchFamily="50" charset="-128"/>
              </a:rPr>
              <a:t>4</a:t>
            </a:r>
            <a:r>
              <a:rPr lang="ja-JP" altLang="en-US" sz="1400" dirty="0" smtClean="0">
                <a:solidFill>
                  <a:schemeClr val="tx1"/>
                </a:solidFill>
                <a:latin typeface="メイリオ" pitchFamily="50" charset="-128"/>
                <a:ea typeface="メイリオ" pitchFamily="50" charset="-128"/>
                <a:cs typeface="メイリオ" pitchFamily="50" charset="-128"/>
              </a:rPr>
              <a:t>月</a:t>
            </a:r>
            <a:r>
              <a:rPr lang="en-US" altLang="ja-JP" sz="1400" dirty="0" smtClean="0">
                <a:solidFill>
                  <a:schemeClr val="tx1"/>
                </a:solidFill>
                <a:latin typeface="メイリオ" pitchFamily="50" charset="-128"/>
                <a:ea typeface="メイリオ" pitchFamily="50" charset="-128"/>
                <a:cs typeface="メイリオ" pitchFamily="50" charset="-128"/>
              </a:rPr>
              <a:t>1</a:t>
            </a:r>
            <a:r>
              <a:rPr lang="ja-JP" altLang="en-US" sz="1400" dirty="0" smtClean="0">
                <a:solidFill>
                  <a:schemeClr val="tx1"/>
                </a:solidFill>
                <a:latin typeface="メイリオ" pitchFamily="50" charset="-128"/>
                <a:ea typeface="メイリオ" pitchFamily="50" charset="-128"/>
                <a:cs typeface="メイリオ" pitchFamily="50" charset="-128"/>
              </a:rPr>
              <a:t>日以降の方）</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400" dirty="0" smtClean="0">
                <a:solidFill>
                  <a:schemeClr val="tx1"/>
                </a:solidFill>
                <a:latin typeface="メイリオ" pitchFamily="50" charset="-128"/>
                <a:ea typeface="メイリオ" pitchFamily="50" charset="-128"/>
                <a:cs typeface="メイリオ" pitchFamily="50" charset="-128"/>
              </a:rPr>
              <a:t>②　現行相当サービス（訪問介護、通所介護）を利用し、予防給付のサービスを利用しない方</a:t>
            </a:r>
            <a:endParaRPr lang="ja-JP" altLang="en-US" sz="1400" dirty="0">
              <a:solidFill>
                <a:schemeClr val="tx1"/>
              </a:solidFill>
              <a:latin typeface="メイリオ" pitchFamily="50" charset="-128"/>
              <a:ea typeface="メイリオ" pitchFamily="50" charset="-128"/>
              <a:cs typeface="メイリオ" pitchFamily="50" charset="-128"/>
            </a:endParaRPr>
          </a:p>
        </p:txBody>
      </p:sp>
      <p:sp>
        <p:nvSpPr>
          <p:cNvPr id="8" name="角丸四角形 7"/>
          <p:cNvSpPr/>
          <p:nvPr/>
        </p:nvSpPr>
        <p:spPr>
          <a:xfrm>
            <a:off x="1007603" y="3861048"/>
            <a:ext cx="7020781" cy="864096"/>
          </a:xfrm>
          <a:prstGeom prst="roundRect">
            <a:avLst>
              <a:gd name="adj" fmla="val 10482"/>
            </a:avLst>
          </a:prstGeom>
          <a:ln w="12700">
            <a:no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ja-JP" altLang="en-US" sz="1400" u="sng" dirty="0" smtClean="0">
                <a:solidFill>
                  <a:srgbClr val="FF0000"/>
                </a:solidFill>
                <a:latin typeface="メイリオ" pitchFamily="50" charset="-128"/>
                <a:ea typeface="メイリオ" pitchFamily="50" charset="-128"/>
                <a:cs typeface="メイリオ" pitchFamily="50" charset="-128"/>
              </a:rPr>
              <a:t>上記①のみ該当する方についても、次のようなサービス内容の変更により、今後②に該当する可能性があるため、新しい契約書に切り替えておくことを推奨します。</a:t>
            </a:r>
            <a:endParaRPr lang="ja-JP" altLang="en-US" sz="1400" u="sng" dirty="0">
              <a:solidFill>
                <a:srgbClr val="FF0000"/>
              </a:solidFill>
              <a:latin typeface="メイリオ" pitchFamily="50" charset="-128"/>
              <a:ea typeface="メイリオ" pitchFamily="50" charset="-128"/>
              <a:cs typeface="メイリオ" pitchFamily="50" charset="-128"/>
            </a:endParaRPr>
          </a:p>
        </p:txBody>
      </p:sp>
      <p:sp>
        <p:nvSpPr>
          <p:cNvPr id="9" name="角丸四角形 8"/>
          <p:cNvSpPr/>
          <p:nvPr/>
        </p:nvSpPr>
        <p:spPr>
          <a:xfrm>
            <a:off x="827584" y="4725144"/>
            <a:ext cx="7200800" cy="881430"/>
          </a:xfrm>
          <a:prstGeom prst="roundRect">
            <a:avLst>
              <a:gd name="adj" fmla="val 10482"/>
            </a:avLst>
          </a:prstGeom>
          <a:ln w="127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nSpc>
                <a:spcPts val="2000"/>
              </a:lnSpc>
            </a:pPr>
            <a:r>
              <a:rPr lang="ja-JP" altLang="en-US" sz="1200" dirty="0" smtClean="0">
                <a:solidFill>
                  <a:schemeClr val="tx1"/>
                </a:solidFill>
                <a:latin typeface="メイリオ" pitchFamily="50" charset="-128"/>
                <a:ea typeface="メイリオ" pitchFamily="50" charset="-128"/>
                <a:cs typeface="メイリオ" pitchFamily="50" charset="-128"/>
              </a:rPr>
              <a:t>サービス内容の変更により、介護予防支援と介護予防ケアマネジメントを交互に実施する例</a:t>
            </a:r>
            <a:endParaRPr lang="en-US" altLang="ja-JP" sz="1200" dirty="0" smtClean="0">
              <a:solidFill>
                <a:schemeClr val="tx1"/>
              </a:solidFill>
              <a:latin typeface="メイリオ" pitchFamily="50" charset="-128"/>
              <a:ea typeface="メイリオ" pitchFamily="50" charset="-128"/>
              <a:cs typeface="メイリオ" pitchFamily="50" charset="-128"/>
            </a:endParaRPr>
          </a:p>
          <a:p>
            <a:pPr>
              <a:lnSpc>
                <a:spcPts val="2000"/>
              </a:lnSpc>
            </a:pPr>
            <a:r>
              <a:rPr lang="ja-JP" altLang="en-US" sz="1200" dirty="0" smtClean="0">
                <a:solidFill>
                  <a:schemeClr val="tx1"/>
                </a:solidFill>
                <a:latin typeface="メイリオ" pitchFamily="50" charset="-128"/>
                <a:ea typeface="メイリオ" pitchFamily="50" charset="-128"/>
                <a:cs typeface="メイリオ" pitchFamily="50" charset="-128"/>
              </a:rPr>
              <a:t>　　</a:t>
            </a:r>
            <a:r>
              <a:rPr lang="en-US" altLang="ja-JP" sz="1200" dirty="0" smtClean="0">
                <a:solidFill>
                  <a:schemeClr val="tx1"/>
                </a:solidFill>
                <a:latin typeface="メイリオ" pitchFamily="50" charset="-128"/>
                <a:ea typeface="メイリオ" pitchFamily="50" charset="-128"/>
                <a:cs typeface="メイリオ" pitchFamily="50" charset="-128"/>
              </a:rPr>
              <a:t>【</a:t>
            </a:r>
            <a:r>
              <a:rPr lang="ja-JP" altLang="en-US" sz="1200" dirty="0" smtClean="0">
                <a:solidFill>
                  <a:schemeClr val="tx1"/>
                </a:solidFill>
                <a:latin typeface="メイリオ" pitchFamily="50" charset="-128"/>
                <a:ea typeface="メイリオ" pitchFamily="50" charset="-128"/>
                <a:cs typeface="メイリオ" pitchFamily="50" charset="-128"/>
              </a:rPr>
              <a:t>例１</a:t>
            </a:r>
            <a:r>
              <a:rPr lang="en-US" altLang="ja-JP" sz="1200" dirty="0" smtClean="0">
                <a:solidFill>
                  <a:schemeClr val="tx1"/>
                </a:solidFill>
                <a:latin typeface="メイリオ" pitchFamily="50" charset="-128"/>
                <a:ea typeface="メイリオ" pitchFamily="50" charset="-128"/>
                <a:cs typeface="メイリオ" pitchFamily="50" charset="-128"/>
              </a:rPr>
              <a:t>】</a:t>
            </a:r>
            <a:r>
              <a:rPr lang="ja-JP" altLang="en-US" sz="1200" dirty="0" smtClean="0">
                <a:solidFill>
                  <a:schemeClr val="tx1"/>
                </a:solidFill>
                <a:latin typeface="メイリオ" pitchFamily="50" charset="-128"/>
                <a:ea typeface="メイリオ" pitchFamily="50" charset="-128"/>
                <a:cs typeface="メイリオ" pitchFamily="50" charset="-128"/>
              </a:rPr>
              <a:t>通所介護相当サービスを毎月利用し、隔月でショートステイ（予防給付）を利用する方</a:t>
            </a:r>
            <a:endParaRPr lang="en-US" altLang="ja-JP" sz="1200" dirty="0" smtClean="0">
              <a:solidFill>
                <a:schemeClr val="tx1"/>
              </a:solidFill>
              <a:latin typeface="メイリオ" pitchFamily="50" charset="-128"/>
              <a:ea typeface="メイリオ" pitchFamily="50" charset="-128"/>
              <a:cs typeface="メイリオ" pitchFamily="50" charset="-128"/>
            </a:endParaRPr>
          </a:p>
          <a:p>
            <a:pPr>
              <a:lnSpc>
                <a:spcPts val="2000"/>
              </a:lnSpc>
            </a:pPr>
            <a:r>
              <a:rPr lang="ja-JP" altLang="en-US" sz="1200" dirty="0" smtClean="0">
                <a:solidFill>
                  <a:schemeClr val="tx1"/>
                </a:solidFill>
                <a:latin typeface="メイリオ" pitchFamily="50" charset="-128"/>
                <a:ea typeface="メイリオ" pitchFamily="50" charset="-128"/>
                <a:cs typeface="メイリオ" pitchFamily="50" charset="-128"/>
              </a:rPr>
              <a:t>　　</a:t>
            </a:r>
            <a:r>
              <a:rPr lang="en-US" altLang="ja-JP" sz="1200" dirty="0" smtClean="0">
                <a:solidFill>
                  <a:schemeClr val="tx1"/>
                </a:solidFill>
                <a:latin typeface="メイリオ" pitchFamily="50" charset="-128"/>
                <a:ea typeface="メイリオ" pitchFamily="50" charset="-128"/>
                <a:cs typeface="メイリオ" pitchFamily="50" charset="-128"/>
              </a:rPr>
              <a:t>【</a:t>
            </a:r>
            <a:r>
              <a:rPr lang="ja-JP" altLang="en-US" sz="1200" dirty="0" smtClean="0">
                <a:solidFill>
                  <a:schemeClr val="tx1"/>
                </a:solidFill>
                <a:latin typeface="メイリオ" pitchFamily="50" charset="-128"/>
                <a:ea typeface="メイリオ" pitchFamily="50" charset="-128"/>
                <a:cs typeface="メイリオ" pitchFamily="50" charset="-128"/>
              </a:rPr>
              <a:t>例２</a:t>
            </a:r>
            <a:r>
              <a:rPr lang="en-US" altLang="ja-JP" sz="1200" dirty="0" smtClean="0">
                <a:solidFill>
                  <a:schemeClr val="tx1"/>
                </a:solidFill>
                <a:latin typeface="メイリオ" pitchFamily="50" charset="-128"/>
                <a:ea typeface="メイリオ" pitchFamily="50" charset="-128"/>
                <a:cs typeface="メイリオ" pitchFamily="50" charset="-128"/>
              </a:rPr>
              <a:t>】</a:t>
            </a:r>
            <a:r>
              <a:rPr lang="ja-JP" altLang="en-US" sz="1200" dirty="0" smtClean="0">
                <a:solidFill>
                  <a:schemeClr val="tx1"/>
                </a:solidFill>
                <a:latin typeface="メイリオ" pitchFamily="50" charset="-128"/>
                <a:ea typeface="メイリオ" pitchFamily="50" charset="-128"/>
                <a:cs typeface="メイリオ" pitchFamily="50" charset="-128"/>
              </a:rPr>
              <a:t>訪問介護相当サービスを毎月利用し、歩行器（予防給付）を不定期で利用する方</a:t>
            </a:r>
            <a:endParaRPr lang="ja-JP" altLang="en-US" sz="1200" dirty="0">
              <a:solidFill>
                <a:schemeClr val="tx1"/>
              </a:solidFill>
              <a:latin typeface="メイリオ" pitchFamily="50" charset="-128"/>
              <a:ea typeface="メイリオ" pitchFamily="50" charset="-128"/>
              <a:cs typeface="メイリオ" pitchFamily="50" charset="-128"/>
            </a:endParaRPr>
          </a:p>
        </p:txBody>
      </p:sp>
      <p:sp>
        <p:nvSpPr>
          <p:cNvPr id="10" name="角丸四角形 9"/>
          <p:cNvSpPr/>
          <p:nvPr/>
        </p:nvSpPr>
        <p:spPr>
          <a:xfrm>
            <a:off x="1583669" y="2312876"/>
            <a:ext cx="3348371" cy="396044"/>
          </a:xfrm>
          <a:prstGeom prst="roundRect">
            <a:avLst>
              <a:gd name="adj" fmla="val 10482"/>
            </a:avLst>
          </a:prstGeom>
          <a:ln w="12700">
            <a:no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ja-JP" altLang="en-US" sz="1400" dirty="0" smtClean="0">
                <a:solidFill>
                  <a:schemeClr val="tx1"/>
                </a:solidFill>
                <a:latin typeface="メイリオ" pitchFamily="50" charset="-128"/>
                <a:ea typeface="メイリオ" pitchFamily="50" charset="-128"/>
                <a:cs typeface="メイリオ" pitchFamily="50" charset="-128"/>
              </a:rPr>
              <a:t>次の①、②両方に該当する方です。</a:t>
            </a:r>
            <a:endParaRPr lang="ja-JP" altLang="en-US" sz="1400" dirty="0">
              <a:solidFill>
                <a:schemeClr val="tx1"/>
              </a:solidFill>
              <a:latin typeface="メイリオ" pitchFamily="50" charset="-128"/>
              <a:ea typeface="メイリオ" pitchFamily="50" charset="-128"/>
              <a:cs typeface="メイリオ" pitchFamily="50" charset="-128"/>
            </a:endParaRPr>
          </a:p>
        </p:txBody>
      </p:sp>
      <p:sp>
        <p:nvSpPr>
          <p:cNvPr id="12" name="角丸四角形 11"/>
          <p:cNvSpPr/>
          <p:nvPr/>
        </p:nvSpPr>
        <p:spPr>
          <a:xfrm>
            <a:off x="467543" y="6093296"/>
            <a:ext cx="1397261" cy="396044"/>
          </a:xfrm>
          <a:prstGeom prst="roundRect">
            <a:avLst>
              <a:gd name="adj" fmla="val 10482"/>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lnSpc>
                <a:spcPts val="2500"/>
              </a:lnSpc>
            </a:pPr>
            <a:r>
              <a:rPr lang="ja-JP" altLang="en-US" sz="1400" b="1" dirty="0" smtClean="0">
                <a:solidFill>
                  <a:schemeClr val="tx1"/>
                </a:solidFill>
                <a:latin typeface="メイリオ" pitchFamily="50" charset="-128"/>
                <a:ea typeface="メイリオ" pitchFamily="50" charset="-128"/>
                <a:cs typeface="メイリオ" pitchFamily="50" charset="-128"/>
              </a:rPr>
              <a:t>事業対象者</a:t>
            </a:r>
            <a:endParaRPr lang="ja-JP" altLang="en-US" sz="1400" b="1" dirty="0">
              <a:solidFill>
                <a:schemeClr val="tx1"/>
              </a:solidFill>
              <a:latin typeface="メイリオ" pitchFamily="50" charset="-128"/>
              <a:ea typeface="メイリオ" pitchFamily="50" charset="-128"/>
              <a:cs typeface="メイリオ" pitchFamily="50" charset="-128"/>
            </a:endParaRPr>
          </a:p>
        </p:txBody>
      </p:sp>
      <p:sp>
        <p:nvSpPr>
          <p:cNvPr id="13" name="角丸四角形 12"/>
          <p:cNvSpPr/>
          <p:nvPr/>
        </p:nvSpPr>
        <p:spPr>
          <a:xfrm>
            <a:off x="1993923" y="6129300"/>
            <a:ext cx="6610525" cy="396044"/>
          </a:xfrm>
          <a:prstGeom prst="roundRect">
            <a:avLst>
              <a:gd name="adj" fmla="val 10482"/>
            </a:avLst>
          </a:prstGeom>
          <a:ln w="12700">
            <a:no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ja-JP" altLang="en-US" sz="1400" dirty="0">
                <a:solidFill>
                  <a:schemeClr val="tx1"/>
                </a:solidFill>
                <a:latin typeface="メイリオ" pitchFamily="50" charset="-128"/>
                <a:ea typeface="メイリオ" pitchFamily="50" charset="-128"/>
                <a:cs typeface="メイリオ" pitchFamily="50" charset="-128"/>
              </a:rPr>
              <a:t>現行相当サービス（訪問介護、通所介護）を</a:t>
            </a:r>
            <a:r>
              <a:rPr lang="ja-JP" altLang="en-US" sz="1400" dirty="0" smtClean="0">
                <a:solidFill>
                  <a:schemeClr val="tx1"/>
                </a:solidFill>
                <a:latin typeface="メイリオ" pitchFamily="50" charset="-128"/>
                <a:ea typeface="メイリオ" pitchFamily="50" charset="-128"/>
                <a:cs typeface="メイリオ" pitchFamily="50" charset="-128"/>
              </a:rPr>
              <a:t>利用する方</a:t>
            </a:r>
            <a:endParaRPr lang="ja-JP" altLang="en-US" sz="1400" dirty="0">
              <a:solidFill>
                <a:schemeClr val="tx1"/>
              </a:solidFill>
              <a:latin typeface="メイリオ" pitchFamily="50" charset="-128"/>
              <a:ea typeface="メイリオ" pitchFamily="50" charset="-128"/>
              <a:cs typeface="メイリオ" pitchFamily="50" charset="-128"/>
            </a:endParaRPr>
          </a:p>
        </p:txBody>
      </p:sp>
      <p:sp>
        <p:nvSpPr>
          <p:cNvPr id="2" name="角丸四角形 1"/>
          <p:cNvSpPr/>
          <p:nvPr/>
        </p:nvSpPr>
        <p:spPr>
          <a:xfrm>
            <a:off x="215516" y="1733333"/>
            <a:ext cx="8604956" cy="5008035"/>
          </a:xfrm>
          <a:prstGeom prst="roundRect">
            <a:avLst>
              <a:gd name="adj" fmla="val 2558"/>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1187624" y="1535311"/>
            <a:ext cx="6552639" cy="396044"/>
          </a:xfrm>
          <a:prstGeom prst="roundRect">
            <a:avLst>
              <a:gd name="adj" fmla="val 10482"/>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lnSpc>
                <a:spcPts val="2500"/>
              </a:lnSpc>
            </a:pPr>
            <a:r>
              <a:rPr lang="ja-JP" altLang="en-US" sz="1400" b="1" dirty="0" smtClean="0">
                <a:solidFill>
                  <a:schemeClr val="tx1"/>
                </a:solidFill>
                <a:latin typeface="メイリオ" pitchFamily="50" charset="-128"/>
                <a:ea typeface="メイリオ" pitchFamily="50" charset="-128"/>
                <a:cs typeface="メイリオ" pitchFamily="50" charset="-128"/>
              </a:rPr>
              <a:t>新しい契約書を作成する対象者（介護予防ケアマネジメントを実施する方）</a:t>
            </a:r>
            <a:endParaRPr lang="ja-JP" altLang="en-US" sz="1400" b="1" dirty="0">
              <a:solidFill>
                <a:schemeClr val="tx1"/>
              </a:solidFill>
              <a:latin typeface="メイリオ" pitchFamily="50" charset="-128"/>
              <a:ea typeface="メイリオ" pitchFamily="50" charset="-128"/>
              <a:cs typeface="メイリオ" pitchFamily="50" charset="-128"/>
            </a:endParaRPr>
          </a:p>
        </p:txBody>
      </p:sp>
      <p:sp>
        <p:nvSpPr>
          <p:cNvPr id="14" name="角丸四角形 13"/>
          <p:cNvSpPr/>
          <p:nvPr/>
        </p:nvSpPr>
        <p:spPr>
          <a:xfrm>
            <a:off x="359532" y="2348881"/>
            <a:ext cx="8244916" cy="3384375"/>
          </a:xfrm>
          <a:prstGeom prst="roundRect">
            <a:avLst>
              <a:gd name="adj" fmla="val 2558"/>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 10"/>
          <p:cNvSpPr/>
          <p:nvPr/>
        </p:nvSpPr>
        <p:spPr>
          <a:xfrm>
            <a:off x="467543" y="2204864"/>
            <a:ext cx="1080121" cy="396044"/>
          </a:xfrm>
          <a:prstGeom prst="roundRect">
            <a:avLst>
              <a:gd name="adj" fmla="val 10482"/>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lnSpc>
                <a:spcPts val="2500"/>
              </a:lnSpc>
            </a:pPr>
            <a:r>
              <a:rPr lang="ja-JP" altLang="en-US" sz="1400" b="1" dirty="0" smtClean="0">
                <a:solidFill>
                  <a:schemeClr val="tx1"/>
                </a:solidFill>
                <a:latin typeface="メイリオ" pitchFamily="50" charset="-128"/>
                <a:ea typeface="メイリオ" pitchFamily="50" charset="-128"/>
                <a:cs typeface="メイリオ" pitchFamily="50" charset="-128"/>
              </a:rPr>
              <a:t>要支援者</a:t>
            </a:r>
            <a:endParaRPr lang="ja-JP" altLang="en-US" sz="1400" b="1" dirty="0">
              <a:solidFill>
                <a:schemeClr val="tx1"/>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5950898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0" y="-27384"/>
            <a:ext cx="9144000" cy="792088"/>
          </a:xfrm>
          <a:prstGeom prst="roundRect">
            <a:avLst>
              <a:gd name="adj" fmla="val 0"/>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spcAft>
                <a:spcPts val="0"/>
              </a:spcAft>
            </a:pPr>
            <a:r>
              <a:rPr lang="ja-JP" altLang="en-US" sz="2400" b="1" kern="100" dirty="0" smtClean="0">
                <a:latin typeface="メイリオ" pitchFamily="50" charset="-128"/>
                <a:ea typeface="メイリオ" pitchFamily="50" charset="-128"/>
                <a:cs typeface="メイリオ" pitchFamily="50" charset="-128"/>
              </a:rPr>
              <a:t>契約事務</a:t>
            </a:r>
            <a:endParaRPr lang="ja-JP" sz="2400" b="1" kern="100" dirty="0">
              <a:latin typeface="メイリオ" pitchFamily="50" charset="-128"/>
              <a:ea typeface="メイリオ" pitchFamily="50" charset="-128"/>
              <a:cs typeface="メイリオ" pitchFamily="50" charset="-128"/>
            </a:endParaRPr>
          </a:p>
        </p:txBody>
      </p:sp>
      <p:sp>
        <p:nvSpPr>
          <p:cNvPr id="6" name="角丸四角形 5"/>
          <p:cNvSpPr/>
          <p:nvPr/>
        </p:nvSpPr>
        <p:spPr>
          <a:xfrm>
            <a:off x="593691" y="1524267"/>
            <a:ext cx="7776775" cy="1040637"/>
          </a:xfrm>
          <a:prstGeom prst="roundRect">
            <a:avLst>
              <a:gd name="adj" fmla="val 6488"/>
            </a:avLst>
          </a:prstGeom>
          <a:ln w="1270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ja-JP" altLang="en-US" sz="1400" b="1" dirty="0" smtClean="0">
                <a:solidFill>
                  <a:schemeClr val="tx1"/>
                </a:solidFill>
                <a:latin typeface="メイリオ" pitchFamily="50" charset="-128"/>
                <a:ea typeface="メイリオ" pitchFamily="50" charset="-128"/>
                <a:cs typeface="メイリオ" pitchFamily="50" charset="-128"/>
              </a:rPr>
              <a:t>　認定有効期間が平成</a:t>
            </a:r>
            <a:r>
              <a:rPr lang="en-US" altLang="ja-JP" sz="1400" b="1" dirty="0" smtClean="0">
                <a:solidFill>
                  <a:schemeClr val="tx1"/>
                </a:solidFill>
                <a:latin typeface="メイリオ" pitchFamily="50" charset="-128"/>
                <a:ea typeface="メイリオ" pitchFamily="50" charset="-128"/>
                <a:cs typeface="メイリオ" pitchFamily="50" charset="-128"/>
              </a:rPr>
              <a:t>29</a:t>
            </a:r>
            <a:r>
              <a:rPr lang="ja-JP" altLang="en-US" sz="1400" b="1" dirty="0" smtClean="0">
                <a:solidFill>
                  <a:schemeClr val="tx1"/>
                </a:solidFill>
                <a:latin typeface="メイリオ" pitchFamily="50" charset="-128"/>
                <a:ea typeface="メイリオ" pitchFamily="50" charset="-128"/>
                <a:cs typeface="メイリオ" pitchFamily="50" charset="-128"/>
              </a:rPr>
              <a:t>年</a:t>
            </a:r>
            <a:r>
              <a:rPr lang="en-US" altLang="ja-JP" sz="1400" b="1" dirty="0" smtClean="0">
                <a:solidFill>
                  <a:schemeClr val="tx1"/>
                </a:solidFill>
                <a:latin typeface="メイリオ" pitchFamily="50" charset="-128"/>
                <a:ea typeface="メイリオ" pitchFamily="50" charset="-128"/>
                <a:cs typeface="メイリオ" pitchFamily="50" charset="-128"/>
              </a:rPr>
              <a:t>4</a:t>
            </a:r>
            <a:r>
              <a:rPr lang="ja-JP" altLang="en-US" sz="1400" b="1" dirty="0" smtClean="0">
                <a:solidFill>
                  <a:schemeClr val="tx1"/>
                </a:solidFill>
                <a:latin typeface="メイリオ" pitchFamily="50" charset="-128"/>
                <a:ea typeface="メイリオ" pitchFamily="50" charset="-128"/>
                <a:cs typeface="メイリオ" pitchFamily="50" charset="-128"/>
              </a:rPr>
              <a:t>月以降に切り替わった方から順次作成します。</a:t>
            </a:r>
            <a:endParaRPr lang="en-US" altLang="ja-JP" sz="1400" b="1" dirty="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400" b="1" dirty="0" smtClean="0">
                <a:solidFill>
                  <a:schemeClr val="tx1"/>
                </a:solidFill>
                <a:latin typeface="メイリオ" pitchFamily="50" charset="-128"/>
                <a:ea typeface="メイリオ" pitchFamily="50" charset="-128"/>
                <a:cs typeface="メイリオ" pitchFamily="50" charset="-128"/>
              </a:rPr>
              <a:t>　</a:t>
            </a:r>
            <a:r>
              <a:rPr lang="en-US" altLang="ja-JP" sz="1400" dirty="0" smtClean="0">
                <a:solidFill>
                  <a:schemeClr val="tx1"/>
                </a:solidFill>
                <a:latin typeface="メイリオ" pitchFamily="50" charset="-128"/>
                <a:ea typeface="メイリオ" pitchFamily="50" charset="-128"/>
                <a:cs typeface="メイリオ" pitchFamily="50" charset="-128"/>
              </a:rPr>
              <a:t>【</a:t>
            </a:r>
            <a:r>
              <a:rPr lang="ja-JP" altLang="en-US" sz="1400" dirty="0" smtClean="0">
                <a:solidFill>
                  <a:schemeClr val="tx1"/>
                </a:solidFill>
                <a:latin typeface="メイリオ" pitchFamily="50" charset="-128"/>
                <a:ea typeface="メイリオ" pitchFamily="50" charset="-128"/>
                <a:cs typeface="メイリオ" pitchFamily="50" charset="-128"/>
              </a:rPr>
              <a:t>例</a:t>
            </a:r>
            <a:r>
              <a:rPr lang="en-US" altLang="ja-JP" sz="1400" dirty="0" smtClean="0">
                <a:solidFill>
                  <a:schemeClr val="tx1"/>
                </a:solidFill>
                <a:latin typeface="メイリオ" pitchFamily="50" charset="-128"/>
                <a:ea typeface="メイリオ" pitchFamily="50" charset="-128"/>
                <a:cs typeface="メイリオ" pitchFamily="50" charset="-128"/>
              </a:rPr>
              <a:t>】</a:t>
            </a:r>
            <a:r>
              <a:rPr lang="ja-JP" altLang="en-US" sz="1400" dirty="0" smtClean="0">
                <a:solidFill>
                  <a:schemeClr val="tx1"/>
                </a:solidFill>
                <a:latin typeface="メイリオ" pitchFamily="50" charset="-128"/>
                <a:ea typeface="メイリオ" pitchFamily="50" charset="-128"/>
                <a:cs typeface="メイリオ" pitchFamily="50" charset="-128"/>
              </a:rPr>
              <a:t>認定有効期間が平成</a:t>
            </a:r>
            <a:r>
              <a:rPr lang="en-US" altLang="ja-JP" sz="1400" dirty="0" smtClean="0">
                <a:solidFill>
                  <a:schemeClr val="tx1"/>
                </a:solidFill>
                <a:latin typeface="メイリオ" pitchFamily="50" charset="-128"/>
                <a:ea typeface="メイリオ" pitchFamily="50" charset="-128"/>
                <a:cs typeface="メイリオ" pitchFamily="50" charset="-128"/>
              </a:rPr>
              <a:t>29</a:t>
            </a:r>
            <a:r>
              <a:rPr lang="ja-JP" altLang="en-US" sz="1400" dirty="0" smtClean="0">
                <a:solidFill>
                  <a:schemeClr val="tx1"/>
                </a:solidFill>
                <a:latin typeface="メイリオ" pitchFamily="50" charset="-128"/>
                <a:ea typeface="メイリオ" pitchFamily="50" charset="-128"/>
                <a:cs typeface="メイリオ" pitchFamily="50" charset="-128"/>
              </a:rPr>
              <a:t>年</a:t>
            </a:r>
            <a:r>
              <a:rPr lang="en-US" altLang="ja-JP" sz="1400" dirty="0" smtClean="0">
                <a:solidFill>
                  <a:schemeClr val="tx1"/>
                </a:solidFill>
                <a:latin typeface="メイリオ" pitchFamily="50" charset="-128"/>
                <a:ea typeface="メイリオ" pitchFamily="50" charset="-128"/>
                <a:cs typeface="メイリオ" pitchFamily="50" charset="-128"/>
              </a:rPr>
              <a:t>9</a:t>
            </a:r>
            <a:r>
              <a:rPr lang="ja-JP" altLang="en-US" sz="1400" dirty="0" smtClean="0">
                <a:solidFill>
                  <a:schemeClr val="tx1"/>
                </a:solidFill>
                <a:latin typeface="メイリオ" pitchFamily="50" charset="-128"/>
                <a:ea typeface="メイリオ" pitchFamily="50" charset="-128"/>
                <a:cs typeface="メイリオ" pitchFamily="50" charset="-128"/>
              </a:rPr>
              <a:t>月</a:t>
            </a:r>
            <a:r>
              <a:rPr lang="en-US" altLang="ja-JP" sz="1400" dirty="0" smtClean="0">
                <a:solidFill>
                  <a:schemeClr val="tx1"/>
                </a:solidFill>
                <a:latin typeface="メイリオ" pitchFamily="50" charset="-128"/>
                <a:ea typeface="メイリオ" pitchFamily="50" charset="-128"/>
                <a:cs typeface="メイリオ" pitchFamily="50" charset="-128"/>
              </a:rPr>
              <a:t>1</a:t>
            </a:r>
            <a:r>
              <a:rPr lang="ja-JP" altLang="en-US" sz="1400" dirty="0" smtClean="0">
                <a:solidFill>
                  <a:schemeClr val="tx1"/>
                </a:solidFill>
                <a:latin typeface="メイリオ" pitchFamily="50" charset="-128"/>
                <a:ea typeface="メイリオ" pitchFamily="50" charset="-128"/>
                <a:cs typeface="メイリオ" pitchFamily="50" charset="-128"/>
              </a:rPr>
              <a:t>日からとなる方は、</a:t>
            </a:r>
            <a:endParaRPr lang="en-US" altLang="ja-JP" sz="1400" dirty="0" smtClean="0">
              <a:solidFill>
                <a:schemeClr val="tx1"/>
              </a:solidFill>
              <a:latin typeface="メイリオ" pitchFamily="50" charset="-128"/>
              <a:ea typeface="メイリオ" pitchFamily="50" charset="-128"/>
              <a:cs typeface="メイリオ" pitchFamily="50" charset="-128"/>
            </a:endParaRPr>
          </a:p>
          <a:p>
            <a:pPr>
              <a:lnSpc>
                <a:spcPts val="2500"/>
              </a:lnSpc>
            </a:pPr>
            <a:r>
              <a:rPr lang="ja-JP" altLang="en-US" sz="1400" dirty="0">
                <a:solidFill>
                  <a:schemeClr val="tx1"/>
                </a:solidFill>
                <a:latin typeface="メイリオ" pitchFamily="50" charset="-128"/>
                <a:ea typeface="メイリオ" pitchFamily="50" charset="-128"/>
                <a:cs typeface="メイリオ" pitchFamily="50" charset="-128"/>
              </a:rPr>
              <a:t>　</a:t>
            </a:r>
            <a:r>
              <a:rPr lang="ja-JP" altLang="en-US" sz="1400" dirty="0" smtClean="0">
                <a:solidFill>
                  <a:schemeClr val="tx1"/>
                </a:solidFill>
                <a:latin typeface="メイリオ" pitchFamily="50" charset="-128"/>
                <a:ea typeface="メイリオ" pitchFamily="50" charset="-128"/>
                <a:cs typeface="メイリオ" pitchFamily="50" charset="-128"/>
              </a:rPr>
              <a:t>　　　　契約開始日が平成</a:t>
            </a:r>
            <a:r>
              <a:rPr lang="en-US" altLang="ja-JP" sz="1400" dirty="0" smtClean="0">
                <a:solidFill>
                  <a:schemeClr val="tx1"/>
                </a:solidFill>
                <a:latin typeface="メイリオ" pitchFamily="50" charset="-128"/>
                <a:ea typeface="メイリオ" pitchFamily="50" charset="-128"/>
                <a:cs typeface="メイリオ" pitchFamily="50" charset="-128"/>
              </a:rPr>
              <a:t>29</a:t>
            </a:r>
            <a:r>
              <a:rPr lang="ja-JP" altLang="en-US" sz="1400" dirty="0" smtClean="0">
                <a:solidFill>
                  <a:schemeClr val="tx1"/>
                </a:solidFill>
                <a:latin typeface="メイリオ" pitchFamily="50" charset="-128"/>
                <a:ea typeface="メイリオ" pitchFamily="50" charset="-128"/>
                <a:cs typeface="メイリオ" pitchFamily="50" charset="-128"/>
              </a:rPr>
              <a:t>年</a:t>
            </a:r>
            <a:r>
              <a:rPr lang="en-US" altLang="ja-JP" sz="1400" dirty="0" smtClean="0">
                <a:solidFill>
                  <a:schemeClr val="tx1"/>
                </a:solidFill>
                <a:latin typeface="メイリオ" pitchFamily="50" charset="-128"/>
                <a:ea typeface="メイリオ" pitchFamily="50" charset="-128"/>
                <a:cs typeface="メイリオ" pitchFamily="50" charset="-128"/>
              </a:rPr>
              <a:t>9</a:t>
            </a:r>
            <a:r>
              <a:rPr lang="ja-JP" altLang="en-US" sz="1400" dirty="0" smtClean="0">
                <a:solidFill>
                  <a:schemeClr val="tx1"/>
                </a:solidFill>
                <a:latin typeface="メイリオ" pitchFamily="50" charset="-128"/>
                <a:ea typeface="メイリオ" pitchFamily="50" charset="-128"/>
                <a:cs typeface="メイリオ" pitchFamily="50" charset="-128"/>
              </a:rPr>
              <a:t>月</a:t>
            </a:r>
            <a:r>
              <a:rPr lang="en-US" altLang="ja-JP" sz="1400" dirty="0" smtClean="0">
                <a:solidFill>
                  <a:schemeClr val="tx1"/>
                </a:solidFill>
                <a:latin typeface="メイリオ" pitchFamily="50" charset="-128"/>
                <a:ea typeface="メイリオ" pitchFamily="50" charset="-128"/>
                <a:cs typeface="メイリオ" pitchFamily="50" charset="-128"/>
              </a:rPr>
              <a:t>1</a:t>
            </a:r>
            <a:r>
              <a:rPr lang="ja-JP" altLang="en-US" sz="1400" dirty="0" smtClean="0">
                <a:solidFill>
                  <a:schemeClr val="tx1"/>
                </a:solidFill>
                <a:latin typeface="メイリオ" pitchFamily="50" charset="-128"/>
                <a:ea typeface="メイリオ" pitchFamily="50" charset="-128"/>
                <a:cs typeface="メイリオ" pitchFamily="50" charset="-128"/>
              </a:rPr>
              <a:t>日となるよう契約書を締結します。</a:t>
            </a:r>
            <a:endParaRPr lang="ja-JP" altLang="en-US" sz="1400" dirty="0">
              <a:solidFill>
                <a:schemeClr val="tx1"/>
              </a:solidFill>
              <a:latin typeface="メイリオ" pitchFamily="50" charset="-128"/>
              <a:ea typeface="メイリオ" pitchFamily="50" charset="-128"/>
              <a:cs typeface="メイリオ" pitchFamily="50" charset="-128"/>
            </a:endParaRPr>
          </a:p>
        </p:txBody>
      </p:sp>
      <p:sp>
        <p:nvSpPr>
          <p:cNvPr id="12" name="角丸四角形 11"/>
          <p:cNvSpPr/>
          <p:nvPr/>
        </p:nvSpPr>
        <p:spPr>
          <a:xfrm>
            <a:off x="197558" y="1034735"/>
            <a:ext cx="8604956" cy="2898322"/>
          </a:xfrm>
          <a:prstGeom prst="roundRect">
            <a:avLst>
              <a:gd name="adj" fmla="val 2558"/>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2699793" y="836712"/>
            <a:ext cx="3888432" cy="396044"/>
          </a:xfrm>
          <a:prstGeom prst="roundRect">
            <a:avLst>
              <a:gd name="adj" fmla="val 10482"/>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lnSpc>
                <a:spcPts val="2500"/>
              </a:lnSpc>
            </a:pPr>
            <a:r>
              <a:rPr lang="ja-JP" altLang="en-US" sz="1400" b="1" dirty="0" smtClean="0">
                <a:solidFill>
                  <a:schemeClr val="tx1"/>
                </a:solidFill>
                <a:latin typeface="メイリオ" pitchFamily="50" charset="-128"/>
                <a:ea typeface="メイリオ" pitchFamily="50" charset="-128"/>
                <a:cs typeface="メイリオ" pitchFamily="50" charset="-128"/>
              </a:rPr>
              <a:t>新しい契約書を作成する時期</a:t>
            </a:r>
            <a:endParaRPr lang="ja-JP" altLang="en-US" sz="1400" b="1" dirty="0">
              <a:solidFill>
                <a:schemeClr val="tx1"/>
              </a:solidFill>
              <a:latin typeface="メイリオ" pitchFamily="50" charset="-128"/>
              <a:ea typeface="メイリオ" pitchFamily="50" charset="-128"/>
              <a:cs typeface="メイリオ" pitchFamily="50" charset="-128"/>
            </a:endParaRPr>
          </a:p>
        </p:txBody>
      </p:sp>
      <p:sp>
        <p:nvSpPr>
          <p:cNvPr id="15" name="角丸四角形 14"/>
          <p:cNvSpPr/>
          <p:nvPr/>
        </p:nvSpPr>
        <p:spPr>
          <a:xfrm>
            <a:off x="608152" y="1160748"/>
            <a:ext cx="1080121" cy="396044"/>
          </a:xfrm>
          <a:prstGeom prst="roundRect">
            <a:avLst>
              <a:gd name="adj" fmla="val 10482"/>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lnSpc>
                <a:spcPts val="2500"/>
              </a:lnSpc>
            </a:pPr>
            <a:r>
              <a:rPr lang="ja-JP" altLang="en-US" sz="1400" b="1" dirty="0" smtClean="0">
                <a:solidFill>
                  <a:schemeClr val="tx1"/>
                </a:solidFill>
                <a:latin typeface="メイリオ" pitchFamily="50" charset="-128"/>
                <a:ea typeface="メイリオ" pitchFamily="50" charset="-128"/>
                <a:cs typeface="メイリオ" pitchFamily="50" charset="-128"/>
              </a:rPr>
              <a:t>要支援者</a:t>
            </a:r>
            <a:endParaRPr lang="ja-JP" altLang="en-US" sz="1400" b="1" dirty="0">
              <a:solidFill>
                <a:schemeClr val="tx1"/>
              </a:solidFill>
              <a:latin typeface="メイリオ" pitchFamily="50" charset="-128"/>
              <a:ea typeface="メイリオ" pitchFamily="50" charset="-128"/>
              <a:cs typeface="メイリオ" pitchFamily="50" charset="-128"/>
            </a:endParaRPr>
          </a:p>
        </p:txBody>
      </p:sp>
      <p:sp>
        <p:nvSpPr>
          <p:cNvPr id="16" name="角丸四角形 15"/>
          <p:cNvSpPr/>
          <p:nvPr/>
        </p:nvSpPr>
        <p:spPr>
          <a:xfrm>
            <a:off x="608152" y="2996952"/>
            <a:ext cx="7776775" cy="792088"/>
          </a:xfrm>
          <a:prstGeom prst="roundRect">
            <a:avLst>
              <a:gd name="adj" fmla="val 10482"/>
            </a:avLst>
          </a:prstGeom>
          <a:ln w="1270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lang="ja-JP" altLang="en-US" sz="1400" b="1" dirty="0" smtClean="0">
                <a:solidFill>
                  <a:schemeClr val="tx1"/>
                </a:solidFill>
                <a:latin typeface="メイリオ" pitchFamily="50" charset="-128"/>
                <a:ea typeface="メイリオ" pitchFamily="50" charset="-128"/>
                <a:cs typeface="メイリオ" pitchFamily="50" charset="-128"/>
              </a:rPr>
              <a:t>　事業対象者として登録され（又は登録を前提に届出書を記入して）、介護予防ケアマネジメントを開始する際に作成します。</a:t>
            </a:r>
            <a:endParaRPr lang="ja-JP" altLang="en-US" sz="1400" b="1" dirty="0">
              <a:solidFill>
                <a:schemeClr val="tx1"/>
              </a:solidFill>
              <a:latin typeface="メイリオ" pitchFamily="50" charset="-128"/>
              <a:ea typeface="メイリオ" pitchFamily="50" charset="-128"/>
              <a:cs typeface="メイリオ" pitchFamily="50" charset="-128"/>
            </a:endParaRPr>
          </a:p>
        </p:txBody>
      </p:sp>
      <p:sp>
        <p:nvSpPr>
          <p:cNvPr id="10" name="角丸四角形 9"/>
          <p:cNvSpPr/>
          <p:nvPr/>
        </p:nvSpPr>
        <p:spPr>
          <a:xfrm>
            <a:off x="611560" y="2655234"/>
            <a:ext cx="1397261" cy="396044"/>
          </a:xfrm>
          <a:prstGeom prst="roundRect">
            <a:avLst>
              <a:gd name="adj" fmla="val 10482"/>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lnSpc>
                <a:spcPts val="2500"/>
              </a:lnSpc>
            </a:pPr>
            <a:r>
              <a:rPr lang="ja-JP" altLang="en-US" sz="1400" b="1" dirty="0" smtClean="0">
                <a:solidFill>
                  <a:schemeClr val="tx1"/>
                </a:solidFill>
                <a:latin typeface="メイリオ" pitchFamily="50" charset="-128"/>
                <a:ea typeface="メイリオ" pitchFamily="50" charset="-128"/>
                <a:cs typeface="メイリオ" pitchFamily="50" charset="-128"/>
              </a:rPr>
              <a:t>事業対象者</a:t>
            </a:r>
            <a:endParaRPr lang="ja-JP" altLang="en-US" sz="1400" b="1" dirty="0">
              <a:solidFill>
                <a:schemeClr val="tx1"/>
              </a:solidFill>
              <a:latin typeface="メイリオ" pitchFamily="50" charset="-128"/>
              <a:ea typeface="メイリオ" pitchFamily="50" charset="-128"/>
              <a:cs typeface="メイリオ" pitchFamily="50" charset="-128"/>
            </a:endParaRPr>
          </a:p>
        </p:txBody>
      </p:sp>
      <p:sp>
        <p:nvSpPr>
          <p:cNvPr id="17" name="角丸四角形 16"/>
          <p:cNvSpPr/>
          <p:nvPr/>
        </p:nvSpPr>
        <p:spPr>
          <a:xfrm>
            <a:off x="186973" y="3933056"/>
            <a:ext cx="8615541" cy="2736303"/>
          </a:xfrm>
          <a:prstGeom prst="roundRect">
            <a:avLst>
              <a:gd name="adj" fmla="val 609"/>
            </a:avLst>
          </a:prstGeom>
          <a:ln w="12700">
            <a:noFill/>
          </a:ln>
        </p:spPr>
        <p:style>
          <a:lnRef idx="2">
            <a:schemeClr val="dk1"/>
          </a:lnRef>
          <a:fillRef idx="1">
            <a:schemeClr val="lt1"/>
          </a:fillRef>
          <a:effectRef idx="0">
            <a:schemeClr val="dk1"/>
          </a:effectRef>
          <a:fontRef idx="minor">
            <a:schemeClr val="dk1"/>
          </a:fontRef>
        </p:style>
        <p:txBody>
          <a:bodyPr rtlCol="0" anchor="ctr"/>
          <a:lstStyle/>
          <a:p>
            <a:r>
              <a:rPr lang="ja-JP" altLang="ja-JP" sz="1200" dirty="0" smtClean="0">
                <a:latin typeface="メイリオ" pitchFamily="50" charset="-128"/>
                <a:ea typeface="メイリオ" pitchFamily="50" charset="-128"/>
                <a:cs typeface="メイリオ" pitchFamily="50" charset="-128"/>
              </a:rPr>
              <a:t>●</a:t>
            </a:r>
            <a:r>
              <a:rPr lang="ja-JP" altLang="ja-JP" sz="1600" b="1" dirty="0">
                <a:solidFill>
                  <a:srgbClr val="0070C0"/>
                </a:solidFill>
                <a:latin typeface="メイリオ" pitchFamily="50" charset="-128"/>
                <a:ea typeface="メイリオ" pitchFamily="50" charset="-128"/>
                <a:cs typeface="メイリオ" pitchFamily="50" charset="-128"/>
              </a:rPr>
              <a:t>介護予防ケアマネジメント依頼届出書</a:t>
            </a:r>
            <a:r>
              <a:rPr lang="ja-JP" altLang="ja-JP" sz="1200" dirty="0">
                <a:latin typeface="メイリオ" pitchFamily="50" charset="-128"/>
                <a:ea typeface="メイリオ" pitchFamily="50" charset="-128"/>
                <a:cs typeface="メイリオ" pitchFamily="50" charset="-128"/>
              </a:rPr>
              <a:t>について</a:t>
            </a:r>
          </a:p>
          <a:p>
            <a:r>
              <a:rPr lang="ja-JP" altLang="en-US" sz="1200" dirty="0" smtClean="0">
                <a:latin typeface="メイリオ" pitchFamily="50" charset="-128"/>
                <a:ea typeface="メイリオ" pitchFamily="50" charset="-128"/>
                <a:cs typeface="メイリオ" pitchFamily="50" charset="-128"/>
              </a:rPr>
              <a:t>　</a:t>
            </a:r>
            <a:r>
              <a:rPr lang="ja-JP" altLang="ja-JP" sz="1200" dirty="0" smtClean="0">
                <a:latin typeface="メイリオ" pitchFamily="50" charset="-128"/>
                <a:ea typeface="メイリオ" pitchFamily="50" charset="-128"/>
                <a:cs typeface="メイリオ" pitchFamily="50" charset="-128"/>
              </a:rPr>
              <a:t>総合</a:t>
            </a:r>
            <a:r>
              <a:rPr lang="ja-JP" altLang="ja-JP" sz="1200" dirty="0">
                <a:latin typeface="メイリオ" pitchFamily="50" charset="-128"/>
                <a:ea typeface="メイリオ" pitchFamily="50" charset="-128"/>
                <a:cs typeface="メイリオ" pitchFamily="50" charset="-128"/>
              </a:rPr>
              <a:t>事業のサービス事業を利用する際には、「地域包括支援センターから介護予防ケアマネジメントと受けることを利用者から市町村に届け出ることとし、その届出があった場合に、市町村は当該者を受給者台帳に登録し、被保険者証を発行する」としており、介護予防ケアマネジメントの依頼届出を行わない限り、市町村はその者をサービス事業対象者として登録することはできない。</a:t>
            </a:r>
          </a:p>
          <a:p>
            <a:r>
              <a:rPr lang="ja-JP" altLang="en-US" sz="1200" dirty="0" smtClean="0">
                <a:latin typeface="メイリオ" pitchFamily="50" charset="-128"/>
                <a:ea typeface="メイリオ" pitchFamily="50" charset="-128"/>
                <a:cs typeface="メイリオ" pitchFamily="50" charset="-128"/>
              </a:rPr>
              <a:t>　また</a:t>
            </a:r>
            <a:r>
              <a:rPr lang="ja-JP" altLang="ja-JP" sz="1200" dirty="0" smtClean="0">
                <a:latin typeface="メイリオ" pitchFamily="50" charset="-128"/>
                <a:ea typeface="メイリオ" pitchFamily="50" charset="-128"/>
                <a:cs typeface="メイリオ" pitchFamily="50" charset="-128"/>
              </a:rPr>
              <a:t>届出</a:t>
            </a:r>
            <a:r>
              <a:rPr lang="ja-JP" altLang="ja-JP" sz="1200" dirty="0">
                <a:latin typeface="メイリオ" pitchFamily="50" charset="-128"/>
                <a:ea typeface="メイリオ" pitchFamily="50" charset="-128"/>
                <a:cs typeface="メイリオ" pitchFamily="50" charset="-128"/>
              </a:rPr>
              <a:t>については、委任状は必要なく、利用者本人が自書の上、家族や包括が代理で提出も可能。</a:t>
            </a:r>
          </a:p>
          <a:p>
            <a:r>
              <a:rPr lang="ja-JP" altLang="en-US" sz="1200" dirty="0" smtClean="0">
                <a:latin typeface="メイリオ" pitchFamily="50" charset="-128"/>
                <a:ea typeface="メイリオ" pitchFamily="50" charset="-128"/>
                <a:cs typeface="メイリオ" pitchFamily="50" charset="-128"/>
              </a:rPr>
              <a:t>　</a:t>
            </a:r>
            <a:endParaRPr lang="en-US" altLang="ja-JP" sz="1200" dirty="0" smtClean="0">
              <a:latin typeface="メイリオ" pitchFamily="50" charset="-128"/>
              <a:ea typeface="メイリオ" pitchFamily="50" charset="-128"/>
              <a:cs typeface="メイリオ" pitchFamily="50" charset="-128"/>
            </a:endParaRPr>
          </a:p>
          <a:p>
            <a:r>
              <a:rPr lang="ja-JP" altLang="en-US" sz="1200" dirty="0">
                <a:latin typeface="メイリオ" pitchFamily="50" charset="-128"/>
                <a:ea typeface="メイリオ" pitchFamily="50" charset="-128"/>
                <a:cs typeface="メイリオ" pitchFamily="50" charset="-128"/>
              </a:rPr>
              <a:t>　</a:t>
            </a:r>
            <a:r>
              <a:rPr lang="ja-JP" altLang="ja-JP" sz="1200" dirty="0" smtClean="0">
                <a:latin typeface="メイリオ" pitchFamily="50" charset="-128"/>
                <a:ea typeface="メイリオ" pitchFamily="50" charset="-128"/>
                <a:cs typeface="メイリオ" pitchFamily="50" charset="-128"/>
              </a:rPr>
              <a:t>介護</a:t>
            </a:r>
            <a:r>
              <a:rPr lang="ja-JP" altLang="ja-JP" sz="1200" dirty="0">
                <a:latin typeface="メイリオ" pitchFamily="50" charset="-128"/>
                <a:ea typeface="メイリオ" pitchFamily="50" charset="-128"/>
                <a:cs typeface="メイリオ" pitchFamily="50" charset="-128"/>
              </a:rPr>
              <a:t>給付から予防給付又は事業に移行する場合は、居宅介護支援事業者から包括に実施者を変更することとなるため届出は必要。</a:t>
            </a:r>
          </a:p>
          <a:p>
            <a:r>
              <a:rPr lang="ja-JP" altLang="en-US" sz="1200" dirty="0" smtClean="0">
                <a:latin typeface="メイリオ" pitchFamily="50" charset="-128"/>
                <a:ea typeface="メイリオ" pitchFamily="50" charset="-128"/>
                <a:cs typeface="メイリオ" pitchFamily="50" charset="-128"/>
              </a:rPr>
              <a:t>　</a:t>
            </a:r>
            <a:r>
              <a:rPr lang="ja-JP" altLang="ja-JP" sz="1200" dirty="0" smtClean="0">
                <a:latin typeface="メイリオ" pitchFamily="50" charset="-128"/>
                <a:ea typeface="メイリオ" pitchFamily="50" charset="-128"/>
                <a:cs typeface="メイリオ" pitchFamily="50" charset="-128"/>
              </a:rPr>
              <a:t>なお</a:t>
            </a:r>
            <a:r>
              <a:rPr lang="ja-JP" altLang="ja-JP" sz="1200" dirty="0">
                <a:latin typeface="メイリオ" pitchFamily="50" charset="-128"/>
                <a:ea typeface="メイリオ" pitchFamily="50" charset="-128"/>
                <a:cs typeface="メイリオ" pitchFamily="50" charset="-128"/>
              </a:rPr>
              <a:t>、</a:t>
            </a:r>
            <a:r>
              <a:rPr lang="ja-JP" altLang="ja-JP" sz="1400" b="1" u="sng" dirty="0">
                <a:latin typeface="メイリオ" pitchFamily="50" charset="-128"/>
                <a:ea typeface="メイリオ" pitchFamily="50" charset="-128"/>
                <a:cs typeface="メイリオ" pitchFamily="50" charset="-128"/>
              </a:rPr>
              <a:t>要支援者が、予防給付から事業に移行する際</a:t>
            </a:r>
            <a:r>
              <a:rPr lang="ja-JP" altLang="ja-JP" sz="1200" u="sng" dirty="0">
                <a:latin typeface="メイリオ" pitchFamily="50" charset="-128"/>
                <a:ea typeface="メイリオ" pitchFamily="50" charset="-128"/>
                <a:cs typeface="メイリオ" pitchFamily="50" charset="-128"/>
              </a:rPr>
              <a:t>は、指定介護予防支援から介護予防ケアマネジメントへ移行することとなるが、この場合は、要支援者であることは変わらず、ケアマネジメントを実施する包括も変わらないため、届出は</a:t>
            </a:r>
            <a:r>
              <a:rPr lang="ja-JP" altLang="ja-JP" sz="1400" b="1" u="sng" dirty="0">
                <a:latin typeface="メイリオ" pitchFamily="50" charset="-128"/>
                <a:ea typeface="メイリオ" pitchFamily="50" charset="-128"/>
                <a:cs typeface="メイリオ" pitchFamily="50" charset="-128"/>
              </a:rPr>
              <a:t>省略できる</a:t>
            </a:r>
            <a:r>
              <a:rPr lang="ja-JP" altLang="ja-JP" sz="1200" dirty="0">
                <a:latin typeface="メイリオ" pitchFamily="50" charset="-128"/>
                <a:ea typeface="メイリオ" pitchFamily="50" charset="-128"/>
                <a:cs typeface="メイリオ" pitchFamily="50" charset="-128"/>
              </a:rPr>
              <a:t>。</a:t>
            </a:r>
          </a:p>
          <a:p>
            <a:r>
              <a:rPr lang="ja-JP" altLang="en-US" sz="1200" dirty="0" smtClean="0">
                <a:latin typeface="メイリオ" pitchFamily="50" charset="-128"/>
                <a:ea typeface="メイリオ" pitchFamily="50" charset="-128"/>
                <a:cs typeface="メイリオ" pitchFamily="50" charset="-128"/>
              </a:rPr>
              <a:t>　</a:t>
            </a:r>
            <a:r>
              <a:rPr lang="ja-JP" altLang="ja-JP" sz="1200" dirty="0" smtClean="0">
                <a:latin typeface="メイリオ" pitchFamily="50" charset="-128"/>
                <a:ea typeface="メイリオ" pitchFamily="50" charset="-128"/>
                <a:cs typeface="メイリオ" pitchFamily="50" charset="-128"/>
              </a:rPr>
              <a:t>一方</a:t>
            </a:r>
            <a:r>
              <a:rPr lang="ja-JP" altLang="ja-JP" sz="1200" dirty="0">
                <a:latin typeface="メイリオ" pitchFamily="50" charset="-128"/>
                <a:ea typeface="メイリオ" pitchFamily="50" charset="-128"/>
                <a:cs typeface="メイリオ" pitchFamily="50" charset="-128"/>
              </a:rPr>
              <a:t>、要支援者から基本チェックリストによるサービス事業対象者に移行する場合は、登録するため提出が必要</a:t>
            </a:r>
            <a:r>
              <a:rPr lang="ja-JP" altLang="ja-JP" sz="1200" dirty="0" smtClean="0">
                <a:latin typeface="メイリオ" pitchFamily="50" charset="-128"/>
                <a:ea typeface="メイリオ" pitchFamily="50" charset="-128"/>
                <a:cs typeface="メイリオ" pitchFamily="50" charset="-128"/>
              </a:rPr>
              <a:t>。</a:t>
            </a:r>
            <a:endParaRPr lang="ja-JP" altLang="ja-JP" sz="1200" dirty="0">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989820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0" y="-27384"/>
            <a:ext cx="9144000" cy="792088"/>
          </a:xfrm>
          <a:prstGeom prst="roundRect">
            <a:avLst>
              <a:gd name="adj" fmla="val 0"/>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spcAft>
                <a:spcPts val="0"/>
              </a:spcAft>
            </a:pPr>
            <a:r>
              <a:rPr lang="ja-JP" altLang="en-US" sz="2400" b="1" kern="100" dirty="0" smtClean="0">
                <a:latin typeface="メイリオ" pitchFamily="50" charset="-128"/>
                <a:ea typeface="メイリオ" pitchFamily="50" charset="-128"/>
                <a:cs typeface="メイリオ" pitchFamily="50" charset="-128"/>
              </a:rPr>
              <a:t>契約事務</a:t>
            </a:r>
            <a:endParaRPr lang="ja-JP" sz="2400" b="1" kern="100" dirty="0">
              <a:latin typeface="メイリオ" pitchFamily="50" charset="-128"/>
              <a:ea typeface="メイリオ" pitchFamily="50" charset="-128"/>
              <a:cs typeface="メイリオ" pitchFamily="50" charset="-128"/>
            </a:endParaRPr>
          </a:p>
        </p:txBody>
      </p:sp>
      <p:sp>
        <p:nvSpPr>
          <p:cNvPr id="6" name="角丸四角形 5"/>
          <p:cNvSpPr/>
          <p:nvPr/>
        </p:nvSpPr>
        <p:spPr>
          <a:xfrm>
            <a:off x="539552" y="1286762"/>
            <a:ext cx="3888431" cy="1224136"/>
          </a:xfrm>
          <a:prstGeom prst="roundRect">
            <a:avLst>
              <a:gd name="adj" fmla="val 0"/>
            </a:avLst>
          </a:prstGeom>
          <a:ln w="1270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nSpc>
                <a:spcPts val="1800"/>
              </a:lnSpc>
            </a:pPr>
            <a:r>
              <a:rPr lang="ja-JP" altLang="en-US" sz="1400" b="1" dirty="0" smtClean="0">
                <a:solidFill>
                  <a:schemeClr val="tx1"/>
                </a:solidFill>
                <a:latin typeface="メイリオ" pitchFamily="50" charset="-128"/>
                <a:ea typeface="メイリオ" pitchFamily="50" charset="-128"/>
                <a:cs typeface="メイリオ" pitchFamily="50" charset="-128"/>
              </a:rPr>
              <a:t>　□　訪問看護</a:t>
            </a:r>
            <a:endParaRPr lang="en-US" altLang="ja-JP" sz="1400" b="1" dirty="0" smtClean="0">
              <a:solidFill>
                <a:schemeClr val="tx1"/>
              </a:solidFill>
              <a:latin typeface="メイリオ" pitchFamily="50" charset="-128"/>
              <a:ea typeface="メイリオ" pitchFamily="50" charset="-128"/>
              <a:cs typeface="メイリオ" pitchFamily="50" charset="-128"/>
            </a:endParaRPr>
          </a:p>
          <a:p>
            <a:pPr>
              <a:lnSpc>
                <a:spcPts val="1800"/>
              </a:lnSpc>
            </a:pPr>
            <a:r>
              <a:rPr lang="ja-JP" altLang="en-US" sz="1400" b="1" dirty="0">
                <a:solidFill>
                  <a:schemeClr val="tx1"/>
                </a:solidFill>
                <a:latin typeface="メイリオ" pitchFamily="50" charset="-128"/>
                <a:ea typeface="メイリオ" pitchFamily="50" charset="-128"/>
                <a:cs typeface="メイリオ" pitchFamily="50" charset="-128"/>
              </a:rPr>
              <a:t>　</a:t>
            </a:r>
            <a:r>
              <a:rPr lang="ja-JP" altLang="en-US" sz="1400" b="1" dirty="0" smtClean="0">
                <a:solidFill>
                  <a:schemeClr val="tx1"/>
                </a:solidFill>
                <a:latin typeface="メイリオ" pitchFamily="50" charset="-128"/>
                <a:ea typeface="メイリオ" pitchFamily="50" charset="-128"/>
                <a:cs typeface="メイリオ" pitchFamily="50" charset="-128"/>
              </a:rPr>
              <a:t>□　通所リハビリテーション</a:t>
            </a:r>
            <a:endParaRPr lang="en-US" altLang="ja-JP" sz="1400" b="1" dirty="0" smtClean="0">
              <a:solidFill>
                <a:schemeClr val="tx1"/>
              </a:solidFill>
              <a:latin typeface="メイリオ" pitchFamily="50" charset="-128"/>
              <a:ea typeface="メイリオ" pitchFamily="50" charset="-128"/>
              <a:cs typeface="メイリオ" pitchFamily="50" charset="-128"/>
            </a:endParaRPr>
          </a:p>
          <a:p>
            <a:pPr>
              <a:lnSpc>
                <a:spcPts val="1800"/>
              </a:lnSpc>
            </a:pPr>
            <a:r>
              <a:rPr lang="ja-JP" altLang="en-US" sz="1400" b="1" dirty="0">
                <a:solidFill>
                  <a:schemeClr val="tx1"/>
                </a:solidFill>
                <a:latin typeface="メイリオ" pitchFamily="50" charset="-128"/>
                <a:ea typeface="メイリオ" pitchFamily="50" charset="-128"/>
                <a:cs typeface="メイリオ" pitchFamily="50" charset="-128"/>
              </a:rPr>
              <a:t>　</a:t>
            </a:r>
            <a:r>
              <a:rPr lang="ja-JP" altLang="en-US" sz="1400" b="1" dirty="0" smtClean="0">
                <a:solidFill>
                  <a:schemeClr val="tx1"/>
                </a:solidFill>
                <a:latin typeface="メイリオ" pitchFamily="50" charset="-128"/>
                <a:ea typeface="メイリオ" pitchFamily="50" charset="-128"/>
                <a:cs typeface="メイリオ" pitchFamily="50" charset="-128"/>
              </a:rPr>
              <a:t>□　訪問リハビリテーション</a:t>
            </a:r>
            <a:endParaRPr lang="en-US" altLang="ja-JP" sz="1400" b="1" dirty="0" smtClean="0">
              <a:solidFill>
                <a:schemeClr val="tx1"/>
              </a:solidFill>
              <a:latin typeface="メイリオ" pitchFamily="50" charset="-128"/>
              <a:ea typeface="メイリオ" pitchFamily="50" charset="-128"/>
              <a:cs typeface="メイリオ" pitchFamily="50" charset="-128"/>
            </a:endParaRPr>
          </a:p>
          <a:p>
            <a:pPr>
              <a:lnSpc>
                <a:spcPts val="1800"/>
              </a:lnSpc>
            </a:pPr>
            <a:r>
              <a:rPr lang="ja-JP" altLang="en-US" sz="1400" b="1" dirty="0">
                <a:solidFill>
                  <a:schemeClr val="tx1"/>
                </a:solidFill>
                <a:latin typeface="メイリオ" pitchFamily="50" charset="-128"/>
                <a:ea typeface="メイリオ" pitchFamily="50" charset="-128"/>
                <a:cs typeface="メイリオ" pitchFamily="50" charset="-128"/>
              </a:rPr>
              <a:t>　</a:t>
            </a:r>
            <a:r>
              <a:rPr lang="ja-JP" altLang="en-US" sz="1400" b="1" dirty="0" smtClean="0">
                <a:solidFill>
                  <a:schemeClr val="tx1"/>
                </a:solidFill>
                <a:latin typeface="メイリオ" pitchFamily="50" charset="-128"/>
                <a:ea typeface="メイリオ" pitchFamily="50" charset="-128"/>
                <a:cs typeface="メイリオ" pitchFamily="50" charset="-128"/>
              </a:rPr>
              <a:t>□　短期入所生活介護</a:t>
            </a:r>
            <a:endParaRPr lang="en-US" altLang="ja-JP" sz="1400" b="1" dirty="0" smtClean="0">
              <a:solidFill>
                <a:schemeClr val="tx1"/>
              </a:solidFill>
              <a:latin typeface="メイリオ" pitchFamily="50" charset="-128"/>
              <a:ea typeface="メイリオ" pitchFamily="50" charset="-128"/>
              <a:cs typeface="メイリオ" pitchFamily="50" charset="-128"/>
            </a:endParaRPr>
          </a:p>
          <a:p>
            <a:pPr>
              <a:lnSpc>
                <a:spcPts val="1800"/>
              </a:lnSpc>
            </a:pPr>
            <a:r>
              <a:rPr lang="ja-JP" altLang="en-US" sz="1400" b="1" dirty="0">
                <a:solidFill>
                  <a:schemeClr val="tx1"/>
                </a:solidFill>
                <a:latin typeface="メイリオ" pitchFamily="50" charset="-128"/>
                <a:ea typeface="メイリオ" pitchFamily="50" charset="-128"/>
                <a:cs typeface="メイリオ" pitchFamily="50" charset="-128"/>
              </a:rPr>
              <a:t>　</a:t>
            </a:r>
            <a:r>
              <a:rPr lang="ja-JP" altLang="en-US" sz="1400" b="1" dirty="0" smtClean="0">
                <a:solidFill>
                  <a:schemeClr val="tx1"/>
                </a:solidFill>
                <a:latin typeface="メイリオ" pitchFamily="50" charset="-128"/>
                <a:ea typeface="メイリオ" pitchFamily="50" charset="-128"/>
                <a:cs typeface="メイリオ" pitchFamily="50" charset="-128"/>
              </a:rPr>
              <a:t>□　その他の予防給付</a:t>
            </a:r>
            <a:endParaRPr lang="ja-JP" altLang="en-US" sz="1400" dirty="0">
              <a:solidFill>
                <a:schemeClr val="tx1"/>
              </a:solidFill>
              <a:latin typeface="メイリオ" pitchFamily="50" charset="-128"/>
              <a:ea typeface="メイリオ" pitchFamily="50" charset="-128"/>
              <a:cs typeface="メイリオ" pitchFamily="50" charset="-128"/>
            </a:endParaRPr>
          </a:p>
        </p:txBody>
      </p:sp>
      <p:sp>
        <p:nvSpPr>
          <p:cNvPr id="7" name="角丸四角形 6"/>
          <p:cNvSpPr/>
          <p:nvPr/>
        </p:nvSpPr>
        <p:spPr>
          <a:xfrm>
            <a:off x="2987824" y="833678"/>
            <a:ext cx="3024336" cy="396044"/>
          </a:xfrm>
          <a:prstGeom prst="roundRect">
            <a:avLst>
              <a:gd name="adj" fmla="val 10482"/>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lnSpc>
                <a:spcPts val="2500"/>
              </a:lnSpc>
            </a:pPr>
            <a:r>
              <a:rPr lang="ja-JP" altLang="en-US" sz="1400" b="1" dirty="0" smtClean="0">
                <a:solidFill>
                  <a:schemeClr val="tx1"/>
                </a:solidFill>
                <a:latin typeface="メイリオ" pitchFamily="50" charset="-128"/>
                <a:ea typeface="メイリオ" pitchFamily="50" charset="-128"/>
                <a:cs typeface="メイリオ" pitchFamily="50" charset="-128"/>
              </a:rPr>
              <a:t>要支援者の場合（イメージ）</a:t>
            </a:r>
            <a:endParaRPr lang="ja-JP" altLang="en-US" sz="1400" b="1" dirty="0">
              <a:solidFill>
                <a:schemeClr val="tx1"/>
              </a:solidFill>
              <a:latin typeface="メイリオ" pitchFamily="50" charset="-128"/>
              <a:ea typeface="メイリオ" pitchFamily="50" charset="-128"/>
              <a:cs typeface="メイリオ" pitchFamily="50" charset="-128"/>
            </a:endParaRPr>
          </a:p>
        </p:txBody>
      </p:sp>
      <p:sp>
        <p:nvSpPr>
          <p:cNvPr id="8" name="角丸四角形 7"/>
          <p:cNvSpPr/>
          <p:nvPr/>
        </p:nvSpPr>
        <p:spPr>
          <a:xfrm>
            <a:off x="4427983" y="1286762"/>
            <a:ext cx="3960441" cy="1224136"/>
          </a:xfrm>
          <a:prstGeom prst="roundRect">
            <a:avLst>
              <a:gd name="adj" fmla="val 0"/>
            </a:avLst>
          </a:prstGeom>
          <a:ln w="1270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nSpc>
                <a:spcPts val="1800"/>
              </a:lnSpc>
            </a:pPr>
            <a:r>
              <a:rPr lang="ja-JP" altLang="en-US" sz="1400" b="1" dirty="0" smtClean="0">
                <a:solidFill>
                  <a:schemeClr val="tx1"/>
                </a:solidFill>
                <a:latin typeface="メイリオ" pitchFamily="50" charset="-128"/>
                <a:ea typeface="メイリオ" pitchFamily="50" charset="-128"/>
                <a:cs typeface="メイリオ" pitchFamily="50" charset="-128"/>
              </a:rPr>
              <a:t>　□　訪問サービス（相当サービス）</a:t>
            </a:r>
            <a:endParaRPr lang="en-US" altLang="ja-JP" sz="1400" b="1" dirty="0" smtClean="0">
              <a:solidFill>
                <a:schemeClr val="tx1"/>
              </a:solidFill>
              <a:latin typeface="メイリオ" pitchFamily="50" charset="-128"/>
              <a:ea typeface="メイリオ" pitchFamily="50" charset="-128"/>
              <a:cs typeface="メイリオ" pitchFamily="50" charset="-128"/>
            </a:endParaRPr>
          </a:p>
          <a:p>
            <a:pPr>
              <a:lnSpc>
                <a:spcPts val="1800"/>
              </a:lnSpc>
            </a:pPr>
            <a:r>
              <a:rPr lang="ja-JP" altLang="en-US" sz="1400" b="1" dirty="0">
                <a:solidFill>
                  <a:schemeClr val="tx1"/>
                </a:solidFill>
                <a:latin typeface="メイリオ" pitchFamily="50" charset="-128"/>
                <a:ea typeface="メイリオ" pitchFamily="50" charset="-128"/>
                <a:cs typeface="メイリオ" pitchFamily="50" charset="-128"/>
              </a:rPr>
              <a:t>　</a:t>
            </a:r>
            <a:r>
              <a:rPr lang="ja-JP" altLang="en-US" sz="1400" b="1" dirty="0" smtClean="0">
                <a:solidFill>
                  <a:schemeClr val="tx1"/>
                </a:solidFill>
                <a:latin typeface="メイリオ" pitchFamily="50" charset="-128"/>
                <a:ea typeface="メイリオ" pitchFamily="50" charset="-128"/>
                <a:cs typeface="メイリオ" pitchFamily="50" charset="-128"/>
              </a:rPr>
              <a:t>　　（旧訪問介護）　</a:t>
            </a:r>
            <a:endParaRPr lang="en-US" altLang="ja-JP" sz="1400" b="1" dirty="0" smtClean="0">
              <a:solidFill>
                <a:schemeClr val="tx1"/>
              </a:solidFill>
              <a:latin typeface="メイリオ" pitchFamily="50" charset="-128"/>
              <a:ea typeface="メイリオ" pitchFamily="50" charset="-128"/>
              <a:cs typeface="メイリオ" pitchFamily="50" charset="-128"/>
            </a:endParaRPr>
          </a:p>
          <a:p>
            <a:pPr>
              <a:lnSpc>
                <a:spcPts val="1800"/>
              </a:lnSpc>
            </a:pPr>
            <a:r>
              <a:rPr lang="ja-JP" altLang="en-US" sz="1400" b="1" dirty="0">
                <a:solidFill>
                  <a:schemeClr val="tx1"/>
                </a:solidFill>
                <a:latin typeface="メイリオ" pitchFamily="50" charset="-128"/>
                <a:ea typeface="メイリオ" pitchFamily="50" charset="-128"/>
                <a:cs typeface="メイリオ" pitchFamily="50" charset="-128"/>
              </a:rPr>
              <a:t>　</a:t>
            </a:r>
            <a:r>
              <a:rPr lang="ja-JP" altLang="en-US" sz="1400" b="1" dirty="0" smtClean="0">
                <a:solidFill>
                  <a:schemeClr val="tx1"/>
                </a:solidFill>
                <a:latin typeface="メイリオ" pitchFamily="50" charset="-128"/>
                <a:ea typeface="メイリオ" pitchFamily="50" charset="-128"/>
                <a:cs typeface="メイリオ" pitchFamily="50" charset="-128"/>
              </a:rPr>
              <a:t>□　通所サービス（相当サービス）</a:t>
            </a:r>
            <a:endParaRPr lang="en-US" altLang="ja-JP" sz="1400" b="1" dirty="0" smtClean="0">
              <a:solidFill>
                <a:schemeClr val="tx1"/>
              </a:solidFill>
              <a:latin typeface="メイリオ" pitchFamily="50" charset="-128"/>
              <a:ea typeface="メイリオ" pitchFamily="50" charset="-128"/>
              <a:cs typeface="メイリオ" pitchFamily="50" charset="-128"/>
            </a:endParaRPr>
          </a:p>
          <a:p>
            <a:pPr>
              <a:lnSpc>
                <a:spcPts val="1800"/>
              </a:lnSpc>
            </a:pPr>
            <a:r>
              <a:rPr lang="ja-JP" altLang="en-US" sz="1400" b="1" dirty="0">
                <a:solidFill>
                  <a:schemeClr val="tx1"/>
                </a:solidFill>
                <a:latin typeface="メイリオ" pitchFamily="50" charset="-128"/>
                <a:ea typeface="メイリオ" pitchFamily="50" charset="-128"/>
                <a:cs typeface="メイリオ" pitchFamily="50" charset="-128"/>
              </a:rPr>
              <a:t>　</a:t>
            </a:r>
            <a:r>
              <a:rPr lang="ja-JP" altLang="en-US" sz="1400" b="1" dirty="0" smtClean="0">
                <a:solidFill>
                  <a:schemeClr val="tx1"/>
                </a:solidFill>
                <a:latin typeface="メイリオ" pitchFamily="50" charset="-128"/>
                <a:ea typeface="メイリオ" pitchFamily="50" charset="-128"/>
                <a:cs typeface="メイリオ" pitchFamily="50" charset="-128"/>
              </a:rPr>
              <a:t>　　（旧通所介護）</a:t>
            </a:r>
            <a:endParaRPr lang="ja-JP" altLang="en-US" sz="1400" dirty="0">
              <a:solidFill>
                <a:schemeClr val="tx1"/>
              </a:solidFill>
              <a:latin typeface="メイリオ" pitchFamily="50" charset="-128"/>
              <a:ea typeface="メイリオ" pitchFamily="50" charset="-128"/>
              <a:cs typeface="メイリオ" pitchFamily="50" charset="-128"/>
            </a:endParaRPr>
          </a:p>
        </p:txBody>
      </p:sp>
      <p:sp>
        <p:nvSpPr>
          <p:cNvPr id="9" name="角丸四角形 8"/>
          <p:cNvSpPr/>
          <p:nvPr/>
        </p:nvSpPr>
        <p:spPr>
          <a:xfrm>
            <a:off x="539553" y="2510898"/>
            <a:ext cx="3888430" cy="648072"/>
          </a:xfrm>
          <a:prstGeom prst="roundRect">
            <a:avLst>
              <a:gd name="adj" fmla="val 0"/>
            </a:avLst>
          </a:prstGeom>
          <a:solidFill>
            <a:schemeClr val="accent5">
              <a:lumMod val="20000"/>
              <a:lumOff val="80000"/>
            </a:schemeClr>
          </a:solidFill>
          <a:ln w="1270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lnSpc>
                <a:spcPts val="2500"/>
              </a:lnSpc>
            </a:pPr>
            <a:r>
              <a:rPr lang="ja-JP" altLang="en-US" sz="1400" b="1" dirty="0" smtClean="0">
                <a:solidFill>
                  <a:schemeClr val="tx1"/>
                </a:solidFill>
                <a:latin typeface="メイリオ" pitchFamily="50" charset="-128"/>
                <a:ea typeface="メイリオ" pitchFamily="50" charset="-128"/>
                <a:cs typeface="メイリオ" pitchFamily="50" charset="-128"/>
              </a:rPr>
              <a:t>　上記のサービスは</a:t>
            </a:r>
            <a:endParaRPr lang="en-US" altLang="ja-JP" sz="1400" b="1" dirty="0" smtClean="0">
              <a:solidFill>
                <a:schemeClr val="tx1"/>
              </a:solidFill>
              <a:latin typeface="メイリオ" pitchFamily="50" charset="-128"/>
              <a:ea typeface="メイリオ" pitchFamily="50" charset="-128"/>
              <a:cs typeface="メイリオ" pitchFamily="50" charset="-128"/>
            </a:endParaRPr>
          </a:p>
          <a:p>
            <a:pPr algn="ctr">
              <a:lnSpc>
                <a:spcPts val="2500"/>
              </a:lnSpc>
            </a:pPr>
            <a:r>
              <a:rPr lang="ja-JP" altLang="en-US" sz="2400" b="1" dirty="0" smtClean="0">
                <a:solidFill>
                  <a:schemeClr val="tx1"/>
                </a:solidFill>
                <a:latin typeface="メイリオ" pitchFamily="50" charset="-128"/>
                <a:ea typeface="メイリオ" pitchFamily="50" charset="-128"/>
                <a:cs typeface="メイリオ" pitchFamily="50" charset="-128"/>
              </a:rPr>
              <a:t>Ａ</a:t>
            </a:r>
            <a:r>
              <a:rPr lang="ja-JP" altLang="en-US" sz="1400" b="1" dirty="0" smtClean="0">
                <a:solidFill>
                  <a:schemeClr val="tx1"/>
                </a:solidFill>
                <a:latin typeface="メイリオ" pitchFamily="50" charset="-128"/>
                <a:ea typeface="メイリオ" pitchFamily="50" charset="-128"/>
                <a:cs typeface="メイリオ" pitchFamily="50" charset="-128"/>
              </a:rPr>
              <a:t>介護保険サービス（今までどおり）</a:t>
            </a:r>
            <a:endParaRPr lang="ja-JP" altLang="en-US" sz="1400" dirty="0">
              <a:solidFill>
                <a:schemeClr val="tx1"/>
              </a:solidFill>
              <a:latin typeface="メイリオ" pitchFamily="50" charset="-128"/>
              <a:ea typeface="メイリオ" pitchFamily="50" charset="-128"/>
              <a:cs typeface="メイリオ" pitchFamily="50" charset="-128"/>
            </a:endParaRPr>
          </a:p>
        </p:txBody>
      </p:sp>
      <p:sp>
        <p:nvSpPr>
          <p:cNvPr id="10" name="角丸四角形 9"/>
          <p:cNvSpPr/>
          <p:nvPr/>
        </p:nvSpPr>
        <p:spPr>
          <a:xfrm>
            <a:off x="4427983" y="2510898"/>
            <a:ext cx="3960441" cy="648072"/>
          </a:xfrm>
          <a:prstGeom prst="roundRect">
            <a:avLst>
              <a:gd name="adj" fmla="val 0"/>
            </a:avLst>
          </a:prstGeom>
          <a:solidFill>
            <a:schemeClr val="accent6">
              <a:lumMod val="20000"/>
              <a:lumOff val="80000"/>
            </a:schemeClr>
          </a:solidFill>
          <a:ln w="1270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lnSpc>
                <a:spcPts val="2500"/>
              </a:lnSpc>
            </a:pPr>
            <a:r>
              <a:rPr lang="ja-JP" altLang="en-US" sz="1400" b="1" dirty="0" smtClean="0">
                <a:solidFill>
                  <a:schemeClr val="tx1"/>
                </a:solidFill>
                <a:latin typeface="メイリオ" pitchFamily="50" charset="-128"/>
                <a:ea typeface="メイリオ" pitchFamily="50" charset="-128"/>
                <a:cs typeface="メイリオ" pitchFamily="50" charset="-128"/>
              </a:rPr>
              <a:t>　</a:t>
            </a:r>
            <a:r>
              <a:rPr lang="ja-JP" altLang="en-US" sz="1400" b="1" dirty="0" smtClean="0">
                <a:solidFill>
                  <a:srgbClr val="FF0000"/>
                </a:solidFill>
                <a:latin typeface="メイリオ" pitchFamily="50" charset="-128"/>
                <a:ea typeface="メイリオ" pitchFamily="50" charset="-128"/>
                <a:cs typeface="メイリオ" pitchFamily="50" charset="-128"/>
              </a:rPr>
              <a:t>上記のサービスは</a:t>
            </a:r>
            <a:endParaRPr lang="en-US" altLang="ja-JP" sz="1400" b="1" dirty="0" smtClean="0">
              <a:solidFill>
                <a:srgbClr val="FF0000"/>
              </a:solidFill>
              <a:latin typeface="メイリオ" pitchFamily="50" charset="-128"/>
              <a:ea typeface="メイリオ" pitchFamily="50" charset="-128"/>
              <a:cs typeface="メイリオ" pitchFamily="50" charset="-128"/>
            </a:endParaRPr>
          </a:p>
          <a:p>
            <a:pPr algn="ctr">
              <a:lnSpc>
                <a:spcPts val="2500"/>
              </a:lnSpc>
            </a:pPr>
            <a:r>
              <a:rPr lang="ja-JP" altLang="en-US" sz="2400" b="1" dirty="0" smtClean="0">
                <a:solidFill>
                  <a:srgbClr val="FF0000"/>
                </a:solidFill>
                <a:latin typeface="メイリオ" pitchFamily="50" charset="-128"/>
                <a:ea typeface="メイリオ" pitchFamily="50" charset="-128"/>
                <a:cs typeface="メイリオ" pitchFamily="50" charset="-128"/>
              </a:rPr>
              <a:t>Ｂ</a:t>
            </a:r>
            <a:r>
              <a:rPr lang="ja-JP" altLang="en-US" sz="1400" b="1" dirty="0" smtClean="0">
                <a:solidFill>
                  <a:srgbClr val="FF0000"/>
                </a:solidFill>
                <a:latin typeface="メイリオ" pitchFamily="50" charset="-128"/>
                <a:ea typeface="メイリオ" pitchFamily="50" charset="-128"/>
                <a:cs typeface="メイリオ" pitchFamily="50" charset="-128"/>
              </a:rPr>
              <a:t>新しい美幌町の総合事業サービス</a:t>
            </a:r>
            <a:endParaRPr lang="ja-JP" altLang="en-US" sz="1400" dirty="0">
              <a:solidFill>
                <a:srgbClr val="FF0000"/>
              </a:solidFill>
              <a:latin typeface="メイリオ" pitchFamily="50" charset="-128"/>
              <a:ea typeface="メイリオ" pitchFamily="50" charset="-128"/>
              <a:cs typeface="メイリオ" pitchFamily="50" charset="-128"/>
            </a:endParaRPr>
          </a:p>
        </p:txBody>
      </p:sp>
      <p:sp>
        <p:nvSpPr>
          <p:cNvPr id="11" name="角丸四角形 10"/>
          <p:cNvSpPr/>
          <p:nvPr/>
        </p:nvSpPr>
        <p:spPr>
          <a:xfrm>
            <a:off x="683569" y="3645024"/>
            <a:ext cx="2160240" cy="792088"/>
          </a:xfrm>
          <a:prstGeom prst="roundRect">
            <a:avLst>
              <a:gd name="adj" fmla="val 777"/>
            </a:avLst>
          </a:prstGeom>
          <a:noFill/>
          <a:ln w="63500" cmpd="dbl">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lnSpc>
                <a:spcPts val="2000"/>
              </a:lnSpc>
            </a:pPr>
            <a:r>
              <a:rPr lang="ja-JP" altLang="en-US" sz="2400" b="1" dirty="0" smtClean="0">
                <a:solidFill>
                  <a:srgbClr val="00B0F0"/>
                </a:solidFill>
                <a:latin typeface="メイリオ" pitchFamily="50" charset="-128"/>
                <a:ea typeface="メイリオ" pitchFamily="50" charset="-128"/>
                <a:cs typeface="メイリオ" pitchFamily="50" charset="-128"/>
              </a:rPr>
              <a:t>Ａ</a:t>
            </a:r>
            <a:r>
              <a:rPr lang="ja-JP" altLang="en-US" sz="1400" b="1" dirty="0" smtClean="0">
                <a:solidFill>
                  <a:srgbClr val="00B0F0"/>
                </a:solidFill>
                <a:latin typeface="メイリオ" pitchFamily="50" charset="-128"/>
                <a:ea typeface="メイリオ" pitchFamily="50" charset="-128"/>
                <a:cs typeface="メイリオ" pitchFamily="50" charset="-128"/>
              </a:rPr>
              <a:t>のサービスのみを</a:t>
            </a:r>
            <a:endParaRPr lang="en-US" altLang="ja-JP" sz="1400" b="1" dirty="0" smtClean="0">
              <a:solidFill>
                <a:srgbClr val="00B0F0"/>
              </a:solidFill>
              <a:latin typeface="メイリオ" pitchFamily="50" charset="-128"/>
              <a:ea typeface="メイリオ" pitchFamily="50" charset="-128"/>
              <a:cs typeface="メイリオ" pitchFamily="50" charset="-128"/>
            </a:endParaRPr>
          </a:p>
          <a:p>
            <a:pPr algn="ctr">
              <a:lnSpc>
                <a:spcPts val="2000"/>
              </a:lnSpc>
            </a:pPr>
            <a:r>
              <a:rPr lang="ja-JP" altLang="en-US" sz="1400" b="1" dirty="0" smtClean="0">
                <a:solidFill>
                  <a:srgbClr val="00B0F0"/>
                </a:solidFill>
                <a:latin typeface="メイリオ" pitchFamily="50" charset="-128"/>
                <a:ea typeface="メイリオ" pitchFamily="50" charset="-128"/>
                <a:cs typeface="メイリオ" pitchFamily="50" charset="-128"/>
              </a:rPr>
              <a:t>利用する場合</a:t>
            </a:r>
            <a:endParaRPr lang="ja-JP" altLang="en-US" sz="1000" dirty="0">
              <a:solidFill>
                <a:srgbClr val="00B0F0"/>
              </a:solidFill>
              <a:latin typeface="メイリオ" pitchFamily="50" charset="-128"/>
              <a:ea typeface="メイリオ" pitchFamily="50" charset="-128"/>
              <a:cs typeface="メイリオ" pitchFamily="50" charset="-128"/>
            </a:endParaRPr>
          </a:p>
        </p:txBody>
      </p:sp>
      <p:sp>
        <p:nvSpPr>
          <p:cNvPr id="12" name="角丸四角形 11"/>
          <p:cNvSpPr/>
          <p:nvPr/>
        </p:nvSpPr>
        <p:spPr>
          <a:xfrm>
            <a:off x="6156176" y="3645024"/>
            <a:ext cx="2160240" cy="792088"/>
          </a:xfrm>
          <a:prstGeom prst="roundRect">
            <a:avLst>
              <a:gd name="adj" fmla="val 777"/>
            </a:avLst>
          </a:prstGeom>
          <a:noFill/>
          <a:ln w="63500" cmpd="dbl">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lnSpc>
                <a:spcPts val="2000"/>
              </a:lnSpc>
            </a:pPr>
            <a:r>
              <a:rPr lang="ja-JP" altLang="en-US" sz="2400" b="1" dirty="0" smtClean="0">
                <a:solidFill>
                  <a:schemeClr val="tx1"/>
                </a:solidFill>
                <a:latin typeface="メイリオ" pitchFamily="50" charset="-128"/>
                <a:ea typeface="メイリオ" pitchFamily="50" charset="-128"/>
                <a:cs typeface="メイリオ" pitchFamily="50" charset="-128"/>
              </a:rPr>
              <a:t>Ｂ</a:t>
            </a:r>
            <a:r>
              <a:rPr lang="ja-JP" altLang="en-US" sz="1400" b="1" dirty="0" smtClean="0">
                <a:solidFill>
                  <a:schemeClr val="tx1"/>
                </a:solidFill>
                <a:latin typeface="メイリオ" pitchFamily="50" charset="-128"/>
                <a:ea typeface="メイリオ" pitchFamily="50" charset="-128"/>
                <a:cs typeface="メイリオ" pitchFamily="50" charset="-128"/>
              </a:rPr>
              <a:t>のサービスのみを</a:t>
            </a:r>
            <a:endParaRPr lang="en-US" altLang="ja-JP" sz="1400" b="1" dirty="0" smtClean="0">
              <a:solidFill>
                <a:schemeClr val="tx1"/>
              </a:solidFill>
              <a:latin typeface="メイリオ" pitchFamily="50" charset="-128"/>
              <a:ea typeface="メイリオ" pitchFamily="50" charset="-128"/>
              <a:cs typeface="メイリオ" pitchFamily="50" charset="-128"/>
            </a:endParaRPr>
          </a:p>
          <a:p>
            <a:pPr algn="ctr">
              <a:lnSpc>
                <a:spcPts val="2000"/>
              </a:lnSpc>
            </a:pPr>
            <a:r>
              <a:rPr lang="ja-JP" altLang="en-US" sz="1400" b="1" dirty="0" smtClean="0">
                <a:solidFill>
                  <a:schemeClr val="tx1"/>
                </a:solidFill>
                <a:latin typeface="メイリオ" pitchFamily="50" charset="-128"/>
                <a:ea typeface="メイリオ" pitchFamily="50" charset="-128"/>
                <a:cs typeface="メイリオ" pitchFamily="50" charset="-128"/>
              </a:rPr>
              <a:t>利用する場合</a:t>
            </a:r>
            <a:endParaRPr lang="ja-JP" altLang="en-US" sz="1000" dirty="0">
              <a:solidFill>
                <a:schemeClr val="tx1"/>
              </a:solidFill>
              <a:latin typeface="メイリオ" pitchFamily="50" charset="-128"/>
              <a:ea typeface="メイリオ" pitchFamily="50" charset="-128"/>
              <a:cs typeface="メイリオ" pitchFamily="50" charset="-128"/>
            </a:endParaRPr>
          </a:p>
        </p:txBody>
      </p:sp>
      <p:sp>
        <p:nvSpPr>
          <p:cNvPr id="13" name="角丸四角形 12"/>
          <p:cNvSpPr/>
          <p:nvPr/>
        </p:nvSpPr>
        <p:spPr>
          <a:xfrm>
            <a:off x="3419873" y="3645024"/>
            <a:ext cx="2160240" cy="792088"/>
          </a:xfrm>
          <a:prstGeom prst="roundRect">
            <a:avLst>
              <a:gd name="adj" fmla="val 777"/>
            </a:avLst>
          </a:prstGeom>
          <a:noFill/>
          <a:ln w="63500" cmpd="dbl">
            <a:solidFill>
              <a:srgbClr val="7030A0"/>
            </a:solidFill>
          </a:ln>
        </p:spPr>
        <p:style>
          <a:lnRef idx="2">
            <a:schemeClr val="dk1"/>
          </a:lnRef>
          <a:fillRef idx="1">
            <a:schemeClr val="lt1"/>
          </a:fillRef>
          <a:effectRef idx="0">
            <a:schemeClr val="dk1"/>
          </a:effectRef>
          <a:fontRef idx="minor">
            <a:schemeClr val="dk1"/>
          </a:fontRef>
        </p:style>
        <p:txBody>
          <a:bodyPr rtlCol="0" anchor="ctr"/>
          <a:lstStyle/>
          <a:p>
            <a:pPr algn="ctr">
              <a:lnSpc>
                <a:spcPts val="2000"/>
              </a:lnSpc>
            </a:pPr>
            <a:r>
              <a:rPr lang="ja-JP" altLang="en-US" sz="2400" b="1" dirty="0" smtClean="0">
                <a:solidFill>
                  <a:schemeClr val="tx1"/>
                </a:solidFill>
                <a:latin typeface="メイリオ" pitchFamily="50" charset="-128"/>
                <a:ea typeface="メイリオ" pitchFamily="50" charset="-128"/>
                <a:cs typeface="メイリオ" pitchFamily="50" charset="-128"/>
              </a:rPr>
              <a:t>Ａ</a:t>
            </a:r>
            <a:r>
              <a:rPr lang="ja-JP" altLang="en-US" sz="1400" b="1" dirty="0" smtClean="0">
                <a:solidFill>
                  <a:schemeClr val="tx1"/>
                </a:solidFill>
                <a:latin typeface="メイリオ" pitchFamily="50" charset="-128"/>
                <a:ea typeface="メイリオ" pitchFamily="50" charset="-128"/>
                <a:cs typeface="メイリオ" pitchFamily="50" charset="-128"/>
              </a:rPr>
              <a:t>と</a:t>
            </a:r>
            <a:r>
              <a:rPr lang="ja-JP" altLang="en-US" sz="2400" b="1" dirty="0" smtClean="0">
                <a:solidFill>
                  <a:schemeClr val="tx1"/>
                </a:solidFill>
                <a:latin typeface="メイリオ" pitchFamily="50" charset="-128"/>
                <a:ea typeface="メイリオ" pitchFamily="50" charset="-128"/>
                <a:cs typeface="メイリオ" pitchFamily="50" charset="-128"/>
              </a:rPr>
              <a:t>Ｂ</a:t>
            </a:r>
            <a:r>
              <a:rPr lang="ja-JP" altLang="en-US" sz="1400" b="1" dirty="0" smtClean="0">
                <a:solidFill>
                  <a:schemeClr val="tx1"/>
                </a:solidFill>
                <a:latin typeface="メイリオ" pitchFamily="50" charset="-128"/>
                <a:ea typeface="メイリオ" pitchFamily="50" charset="-128"/>
                <a:cs typeface="メイリオ" pitchFamily="50" charset="-128"/>
              </a:rPr>
              <a:t>のサービス</a:t>
            </a:r>
            <a:endParaRPr lang="en-US" altLang="ja-JP" sz="1400" b="1" dirty="0" smtClean="0">
              <a:solidFill>
                <a:schemeClr val="tx1"/>
              </a:solidFill>
              <a:latin typeface="メイリオ" pitchFamily="50" charset="-128"/>
              <a:ea typeface="メイリオ" pitchFamily="50" charset="-128"/>
              <a:cs typeface="メイリオ" pitchFamily="50" charset="-128"/>
            </a:endParaRPr>
          </a:p>
          <a:p>
            <a:pPr algn="ctr">
              <a:lnSpc>
                <a:spcPts val="2000"/>
              </a:lnSpc>
            </a:pPr>
            <a:r>
              <a:rPr lang="ja-JP" altLang="en-US" sz="1400" b="1" dirty="0" smtClean="0">
                <a:solidFill>
                  <a:schemeClr val="tx1"/>
                </a:solidFill>
                <a:latin typeface="メイリオ" pitchFamily="50" charset="-128"/>
                <a:ea typeface="メイリオ" pitchFamily="50" charset="-128"/>
                <a:cs typeface="メイリオ" pitchFamily="50" charset="-128"/>
              </a:rPr>
              <a:t>両方を利用する場合</a:t>
            </a:r>
            <a:endParaRPr lang="ja-JP" altLang="en-US" sz="1000" dirty="0">
              <a:solidFill>
                <a:schemeClr val="tx1"/>
              </a:solidFill>
              <a:latin typeface="メイリオ" pitchFamily="50" charset="-128"/>
              <a:ea typeface="メイリオ" pitchFamily="50" charset="-128"/>
              <a:cs typeface="メイリオ" pitchFamily="50" charset="-128"/>
            </a:endParaRPr>
          </a:p>
        </p:txBody>
      </p:sp>
      <p:sp>
        <p:nvSpPr>
          <p:cNvPr id="14" name="角丸四角形 13"/>
          <p:cNvSpPr/>
          <p:nvPr/>
        </p:nvSpPr>
        <p:spPr>
          <a:xfrm>
            <a:off x="704140" y="4797152"/>
            <a:ext cx="3579827" cy="648072"/>
          </a:xfrm>
          <a:prstGeom prst="roundRect">
            <a:avLst>
              <a:gd name="adj" fmla="val 28763"/>
            </a:avLst>
          </a:prstGeom>
          <a:solidFill>
            <a:schemeClr val="accent5">
              <a:lumMod val="20000"/>
              <a:lumOff val="80000"/>
            </a:schemeClr>
          </a:solidFill>
          <a:ln w="63500" cmpd="dbl">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lnSpc>
                <a:spcPts val="2500"/>
              </a:lnSpc>
            </a:pPr>
            <a:r>
              <a:rPr lang="ja-JP" altLang="en-US" sz="16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介護予防支援</a:t>
            </a:r>
            <a:endParaRPr lang="en-US" altLang="ja-JP" sz="16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15" name="角丸四角形 14"/>
          <p:cNvSpPr/>
          <p:nvPr/>
        </p:nvSpPr>
        <p:spPr>
          <a:xfrm>
            <a:off x="4786893" y="4797152"/>
            <a:ext cx="3579827" cy="648072"/>
          </a:xfrm>
          <a:prstGeom prst="roundRect">
            <a:avLst>
              <a:gd name="adj" fmla="val 28763"/>
            </a:avLst>
          </a:prstGeom>
          <a:solidFill>
            <a:schemeClr val="accent6">
              <a:lumMod val="20000"/>
              <a:lumOff val="80000"/>
            </a:schemeClr>
          </a:solidFill>
          <a:ln w="63500" cmpd="dbl">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lnSpc>
                <a:spcPts val="2500"/>
              </a:lnSpc>
            </a:pPr>
            <a:r>
              <a:rPr lang="ja-JP" altLang="en-US" sz="16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介護予防ケアマネジメント</a:t>
            </a:r>
            <a:endParaRPr lang="en-US" altLang="ja-JP" sz="16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16" name="角丸四角形 15"/>
          <p:cNvSpPr/>
          <p:nvPr/>
        </p:nvSpPr>
        <p:spPr>
          <a:xfrm>
            <a:off x="704140" y="5805264"/>
            <a:ext cx="3579827" cy="864096"/>
          </a:xfrm>
          <a:prstGeom prst="roundRect">
            <a:avLst>
              <a:gd name="adj" fmla="val 0"/>
            </a:avLst>
          </a:prstGeom>
          <a:noFill/>
          <a:ln w="63500" cmpd="dbl">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lnSpc>
                <a:spcPts val="2000"/>
              </a:lnSpc>
            </a:pPr>
            <a:r>
              <a:rPr lang="ja-JP" altLang="en-US" sz="16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これまでの契約書作成</a:t>
            </a:r>
            <a:endParaRPr lang="en-US" altLang="ja-JP" sz="16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a:p>
            <a:pPr algn="ctr">
              <a:lnSpc>
                <a:spcPts val="2000"/>
              </a:lnSpc>
            </a:pPr>
            <a:r>
              <a:rPr lang="ja-JP" altLang="en-US" sz="1200" b="1"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又</a:t>
            </a:r>
            <a:r>
              <a:rPr lang="ja-JP" altLang="en-US" sz="12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は</a:t>
            </a:r>
            <a:endParaRPr lang="en-US" altLang="ja-JP" sz="12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a:p>
            <a:pPr algn="ctr">
              <a:lnSpc>
                <a:spcPts val="2000"/>
              </a:lnSpc>
            </a:pPr>
            <a:r>
              <a:rPr lang="ja-JP" altLang="en-US" sz="16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新しい契約書の作成</a:t>
            </a:r>
            <a:endParaRPr lang="en-US" altLang="ja-JP" sz="16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17" name="角丸四角形 16"/>
          <p:cNvSpPr/>
          <p:nvPr/>
        </p:nvSpPr>
        <p:spPr>
          <a:xfrm>
            <a:off x="4808597" y="5805264"/>
            <a:ext cx="3579827" cy="864096"/>
          </a:xfrm>
          <a:prstGeom prst="roundRect">
            <a:avLst>
              <a:gd name="adj" fmla="val 0"/>
            </a:avLst>
          </a:prstGeom>
          <a:noFill/>
          <a:ln w="63500" cmpd="dbl">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lnSpc>
                <a:spcPts val="2000"/>
              </a:lnSpc>
            </a:pPr>
            <a:r>
              <a:rPr lang="ja-JP" altLang="en-US" sz="16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新しい契約書の作成</a:t>
            </a:r>
            <a:endParaRPr lang="en-US" altLang="ja-JP" sz="16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cxnSp>
        <p:nvCxnSpPr>
          <p:cNvPr id="19" name="直線矢印コネクタ 18"/>
          <p:cNvCxnSpPr/>
          <p:nvPr/>
        </p:nvCxnSpPr>
        <p:spPr>
          <a:xfrm>
            <a:off x="1701490" y="3158970"/>
            <a:ext cx="0" cy="486054"/>
          </a:xfrm>
          <a:prstGeom prst="straightConnector1">
            <a:avLst/>
          </a:prstGeom>
          <a:ln w="63500" cmpd="dbl">
            <a:tailEnd type="arrow" w="sm" len="sm"/>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a:off x="1701490" y="4440680"/>
            <a:ext cx="0" cy="360040"/>
          </a:xfrm>
          <a:prstGeom prst="straightConnector1">
            <a:avLst/>
          </a:prstGeom>
          <a:ln w="63500" cmpd="dbl">
            <a:tailEnd type="arrow" w="sm" len="sm"/>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2467293" y="5445224"/>
            <a:ext cx="0" cy="360040"/>
          </a:xfrm>
          <a:prstGeom prst="straightConnector1">
            <a:avLst/>
          </a:prstGeom>
          <a:ln w="63500" cmpd="dbl">
            <a:tailEnd type="arrow" w="sm" len="sm"/>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a:off x="6576806" y="5473232"/>
            <a:ext cx="0" cy="360040"/>
          </a:xfrm>
          <a:prstGeom prst="straightConnector1">
            <a:avLst/>
          </a:prstGeom>
          <a:ln w="63500" cmpd="dbl">
            <a:solidFill>
              <a:srgbClr val="FF000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7236296" y="4441277"/>
            <a:ext cx="0" cy="360040"/>
          </a:xfrm>
          <a:prstGeom prst="straightConnector1">
            <a:avLst/>
          </a:prstGeom>
          <a:ln w="63500" cmpd="dbl">
            <a:solidFill>
              <a:srgbClr val="FF000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a:endCxn id="12" idx="0"/>
          </p:cNvCxnSpPr>
          <p:nvPr/>
        </p:nvCxnSpPr>
        <p:spPr>
          <a:xfrm>
            <a:off x="7226665" y="3160438"/>
            <a:ext cx="9631" cy="484586"/>
          </a:xfrm>
          <a:prstGeom prst="straightConnector1">
            <a:avLst/>
          </a:prstGeom>
          <a:ln w="63500" cmpd="dbl">
            <a:solidFill>
              <a:srgbClr val="FF000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a:off x="3635896" y="4441277"/>
            <a:ext cx="0" cy="360040"/>
          </a:xfrm>
          <a:prstGeom prst="straightConnector1">
            <a:avLst/>
          </a:prstGeom>
          <a:ln w="63500" cmpd="dbl">
            <a:solidFill>
              <a:srgbClr val="7030A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a:off x="3375690" y="3167337"/>
            <a:ext cx="548238" cy="477687"/>
          </a:xfrm>
          <a:prstGeom prst="straightConnector1">
            <a:avLst/>
          </a:prstGeom>
          <a:ln w="63500" cmpd="dbl">
            <a:tailEnd type="arrow" w="sm" len="sm"/>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flipH="1">
            <a:off x="5004048" y="3167337"/>
            <a:ext cx="566434" cy="477687"/>
          </a:xfrm>
          <a:prstGeom prst="straightConnector1">
            <a:avLst/>
          </a:prstGeom>
          <a:ln w="63500" cmpd="dbl">
            <a:solidFill>
              <a:srgbClr val="FF0000"/>
            </a:solidFill>
            <a:tailEnd type="arrow"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13258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02045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角丸四角形 64"/>
          <p:cNvSpPr/>
          <p:nvPr/>
        </p:nvSpPr>
        <p:spPr>
          <a:xfrm>
            <a:off x="4103948" y="450261"/>
            <a:ext cx="4716523" cy="6291107"/>
          </a:xfrm>
          <a:prstGeom prst="roundRect">
            <a:avLst>
              <a:gd name="adj" fmla="val 2282"/>
            </a:avLst>
          </a:prstGeom>
          <a:solidFill>
            <a:schemeClr val="accent3">
              <a:lumMod val="20000"/>
              <a:lumOff val="80000"/>
            </a:schemeClr>
          </a:solidFill>
          <a:ln>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角丸四角形 97"/>
          <p:cNvSpPr/>
          <p:nvPr/>
        </p:nvSpPr>
        <p:spPr>
          <a:xfrm>
            <a:off x="4252727" y="3140968"/>
            <a:ext cx="4250132" cy="3528392"/>
          </a:xfrm>
          <a:prstGeom prst="roundRect">
            <a:avLst>
              <a:gd name="adj" fmla="val 2282"/>
            </a:avLst>
          </a:prstGeom>
          <a:solidFill>
            <a:schemeClr val="bg1"/>
          </a:solidFill>
          <a:ln w="15875">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角丸四角形 84"/>
          <p:cNvSpPr/>
          <p:nvPr/>
        </p:nvSpPr>
        <p:spPr>
          <a:xfrm>
            <a:off x="4235555" y="2026066"/>
            <a:ext cx="4250132" cy="824691"/>
          </a:xfrm>
          <a:prstGeom prst="roundRect">
            <a:avLst>
              <a:gd name="adj" fmla="val 2282"/>
            </a:avLst>
          </a:prstGeom>
          <a:solidFill>
            <a:schemeClr val="bg1"/>
          </a:solidFill>
          <a:ln w="15875">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角丸四角形 53"/>
          <p:cNvSpPr/>
          <p:nvPr/>
        </p:nvSpPr>
        <p:spPr>
          <a:xfrm>
            <a:off x="4271560" y="620688"/>
            <a:ext cx="4212467" cy="1260329"/>
          </a:xfrm>
          <a:prstGeom prst="roundRect">
            <a:avLst>
              <a:gd name="adj" fmla="val 2282"/>
            </a:avLst>
          </a:prstGeom>
          <a:solidFill>
            <a:schemeClr val="bg1"/>
          </a:solidFill>
          <a:ln w="15875">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角丸四角形 33"/>
          <p:cNvSpPr/>
          <p:nvPr/>
        </p:nvSpPr>
        <p:spPr>
          <a:xfrm>
            <a:off x="4427983" y="3212976"/>
            <a:ext cx="3965616" cy="721940"/>
          </a:xfrm>
          <a:prstGeom prst="roundRect">
            <a:avLst>
              <a:gd name="adj" fmla="val 5371"/>
            </a:avLst>
          </a:prstGeom>
          <a:solidFill>
            <a:schemeClr val="bg1"/>
          </a:solidFill>
          <a:ln w="15875">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500"/>
              </a:lnSpc>
            </a:pPr>
            <a:r>
              <a:rPr lang="ja-JP" altLang="en-US" sz="1400" b="1"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ホームヘルプ</a:t>
            </a:r>
            <a:r>
              <a:rPr lang="en-US" altLang="ja-JP" sz="1100" b="1"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a:t>
            </a:r>
            <a:r>
              <a:rPr lang="ja-JP" altLang="en-US" sz="1100" b="1"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身体介護を除く掃除･洗濯等の生活支援</a:t>
            </a:r>
            <a:r>
              <a:rPr lang="en-US" altLang="ja-JP" sz="1100" b="1"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a:t>
            </a:r>
            <a:endParaRPr lang="en-US" altLang="ja-JP" sz="1400" b="1"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a:p>
            <a:pPr>
              <a:lnSpc>
                <a:spcPts val="2500"/>
              </a:lnSpc>
            </a:pPr>
            <a:r>
              <a:rPr lang="ja-JP" altLang="en-US" sz="1400" b="1"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ミニデイサービス</a:t>
            </a:r>
            <a:r>
              <a:rPr lang="en-US" altLang="ja-JP" sz="1200" b="1"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a:t>
            </a:r>
            <a:r>
              <a:rPr lang="ja-JP" altLang="en-US" sz="1200" b="1"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専門の介護事業者の基準を緩和</a:t>
            </a:r>
            <a:r>
              <a:rPr lang="en-US" altLang="ja-JP" sz="12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a:t>
            </a:r>
            <a:endParaRPr kumimoji="1" lang="ja-JP" altLang="en-US" dirty="0"/>
          </a:p>
        </p:txBody>
      </p:sp>
      <p:sp>
        <p:nvSpPr>
          <p:cNvPr id="9" name="タイトル 1"/>
          <p:cNvSpPr txBox="1">
            <a:spLocks/>
          </p:cNvSpPr>
          <p:nvPr/>
        </p:nvSpPr>
        <p:spPr>
          <a:xfrm>
            <a:off x="682659" y="653456"/>
            <a:ext cx="2952328"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ts val="2500"/>
              </a:lnSpc>
            </a:pPr>
            <a:r>
              <a:rPr lang="ja-JP" altLang="en-US" sz="1600" b="1" dirty="0" smtClean="0">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ホームヘルプ／デイサービス</a:t>
            </a:r>
            <a:endParaRPr lang="en-US" altLang="ja-JP" sz="1600" b="1" dirty="0" smtClean="0">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38" name="角丸四角形 37"/>
          <p:cNvSpPr/>
          <p:nvPr/>
        </p:nvSpPr>
        <p:spPr>
          <a:xfrm>
            <a:off x="4728423" y="4968554"/>
            <a:ext cx="3227953" cy="55882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tx1"/>
                </a:solidFill>
                <a:latin typeface="メイリオ" pitchFamily="50" charset="-128"/>
                <a:ea typeface="メイリオ" pitchFamily="50" charset="-128"/>
                <a:cs typeface="メイリオ" pitchFamily="50" charset="-128"/>
              </a:rPr>
              <a:t>ボランティア・</a:t>
            </a:r>
            <a:r>
              <a:rPr kumimoji="1" lang="en-US" altLang="ja-JP" sz="1400" b="1" dirty="0" smtClean="0">
                <a:solidFill>
                  <a:schemeClr val="tx1"/>
                </a:solidFill>
                <a:latin typeface="メイリオ" pitchFamily="50" charset="-128"/>
                <a:ea typeface="メイリオ" pitchFamily="50" charset="-128"/>
                <a:cs typeface="メイリオ" pitchFamily="50" charset="-128"/>
              </a:rPr>
              <a:t>NPO</a:t>
            </a:r>
            <a:r>
              <a:rPr kumimoji="1" lang="ja-JP" altLang="en-US" sz="1400" b="1" dirty="0" smtClean="0">
                <a:solidFill>
                  <a:schemeClr val="tx1"/>
                </a:solidFill>
                <a:latin typeface="メイリオ" pitchFamily="50" charset="-128"/>
                <a:ea typeface="メイリオ" pitchFamily="50" charset="-128"/>
                <a:cs typeface="メイリオ" pitchFamily="50" charset="-128"/>
              </a:rPr>
              <a:t>法人･地域自治会などによる</a:t>
            </a:r>
            <a:endParaRPr kumimoji="1" lang="ja-JP" altLang="en-US" sz="1400" b="1" dirty="0">
              <a:solidFill>
                <a:schemeClr val="tx1"/>
              </a:solidFill>
              <a:latin typeface="メイリオ" pitchFamily="50" charset="-128"/>
              <a:ea typeface="メイリオ" pitchFamily="50" charset="-128"/>
              <a:cs typeface="メイリオ" pitchFamily="50" charset="-128"/>
            </a:endParaRPr>
          </a:p>
        </p:txBody>
      </p:sp>
      <p:sp>
        <p:nvSpPr>
          <p:cNvPr id="41" name="角丸四角形 40"/>
          <p:cNvSpPr/>
          <p:nvPr/>
        </p:nvSpPr>
        <p:spPr>
          <a:xfrm>
            <a:off x="793200" y="980728"/>
            <a:ext cx="2665205" cy="36004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tx1"/>
                </a:solidFill>
                <a:latin typeface="メイリオ" pitchFamily="50" charset="-128"/>
                <a:ea typeface="メイリオ" pitchFamily="50" charset="-128"/>
                <a:cs typeface="メイリオ" pitchFamily="50" charset="-128"/>
              </a:rPr>
              <a:t>専門の介護事業者による</a:t>
            </a:r>
            <a:endParaRPr kumimoji="1" lang="ja-JP" altLang="en-US" sz="1400" b="1" dirty="0">
              <a:solidFill>
                <a:schemeClr val="tx1"/>
              </a:solidFill>
              <a:latin typeface="メイリオ" pitchFamily="50" charset="-128"/>
              <a:ea typeface="メイリオ" pitchFamily="50" charset="-128"/>
              <a:cs typeface="メイリオ" pitchFamily="50" charset="-128"/>
            </a:endParaRPr>
          </a:p>
        </p:txBody>
      </p:sp>
      <p:sp>
        <p:nvSpPr>
          <p:cNvPr id="44" name="タイトル 1"/>
          <p:cNvSpPr txBox="1">
            <a:spLocks/>
          </p:cNvSpPr>
          <p:nvPr/>
        </p:nvSpPr>
        <p:spPr>
          <a:xfrm>
            <a:off x="3841241" y="805887"/>
            <a:ext cx="936104" cy="2598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400" dirty="0" smtClean="0">
                <a:latin typeface="メイリオ" pitchFamily="50" charset="-128"/>
                <a:ea typeface="メイリオ" pitchFamily="50" charset="-128"/>
                <a:cs typeface="メイリオ" pitchFamily="50" charset="-128"/>
              </a:rPr>
              <a:t>引き続き</a:t>
            </a:r>
            <a:endParaRPr lang="en-US" altLang="ja-JP" sz="1400" dirty="0" smtClean="0">
              <a:latin typeface="メイリオ" pitchFamily="50" charset="-128"/>
              <a:ea typeface="メイリオ" pitchFamily="50" charset="-128"/>
              <a:cs typeface="メイリオ" pitchFamily="50" charset="-128"/>
            </a:endParaRPr>
          </a:p>
        </p:txBody>
      </p:sp>
      <p:sp>
        <p:nvSpPr>
          <p:cNvPr id="31" name="角丸四角形 30"/>
          <p:cNvSpPr/>
          <p:nvPr/>
        </p:nvSpPr>
        <p:spPr>
          <a:xfrm>
            <a:off x="4427983" y="5760643"/>
            <a:ext cx="4031359" cy="792088"/>
          </a:xfrm>
          <a:prstGeom prst="roundRect">
            <a:avLst>
              <a:gd name="adj" fmla="val 473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kumimoji="1" lang="ja-JP" altLang="en-US" sz="1400" dirty="0" smtClean="0">
                <a:solidFill>
                  <a:srgbClr val="0070C0"/>
                </a:solidFill>
                <a:latin typeface="メイリオ" pitchFamily="50" charset="-128"/>
                <a:ea typeface="メイリオ" pitchFamily="50" charset="-128"/>
                <a:cs typeface="メイリオ" pitchFamily="50" charset="-128"/>
              </a:rPr>
              <a:t>地域の皆さんによる自主的な取り組みに対し</a:t>
            </a:r>
            <a:endParaRPr kumimoji="1" lang="en-US" altLang="ja-JP" sz="1400" dirty="0" smtClean="0">
              <a:solidFill>
                <a:srgbClr val="0070C0"/>
              </a:solidFill>
              <a:latin typeface="メイリオ" pitchFamily="50" charset="-128"/>
              <a:ea typeface="メイリオ" pitchFamily="50" charset="-128"/>
              <a:cs typeface="メイリオ" pitchFamily="50" charset="-128"/>
            </a:endParaRPr>
          </a:p>
          <a:p>
            <a:pPr algn="ctr">
              <a:lnSpc>
                <a:spcPts val="1800"/>
              </a:lnSpc>
            </a:pPr>
            <a:r>
              <a:rPr lang="ja-JP" altLang="en-US" sz="1400" dirty="0">
                <a:solidFill>
                  <a:srgbClr val="0070C0"/>
                </a:solidFill>
                <a:latin typeface="メイリオ" pitchFamily="50" charset="-128"/>
                <a:ea typeface="メイリオ" pitchFamily="50" charset="-128"/>
                <a:cs typeface="メイリオ" pitchFamily="50" charset="-128"/>
              </a:rPr>
              <a:t>町</a:t>
            </a:r>
            <a:r>
              <a:rPr lang="ja-JP" altLang="en-US" sz="1400" dirty="0" smtClean="0">
                <a:solidFill>
                  <a:srgbClr val="0070C0"/>
                </a:solidFill>
                <a:latin typeface="メイリオ" pitchFamily="50" charset="-128"/>
                <a:ea typeface="メイリオ" pitchFamily="50" charset="-128"/>
                <a:cs typeface="メイリオ" pitchFamily="50" charset="-128"/>
              </a:rPr>
              <a:t>が介護保険料を財源に</a:t>
            </a:r>
            <a:endParaRPr lang="en-US" altLang="ja-JP" sz="1400" dirty="0">
              <a:solidFill>
                <a:srgbClr val="0070C0"/>
              </a:solidFill>
              <a:latin typeface="メイリオ" pitchFamily="50" charset="-128"/>
              <a:ea typeface="メイリオ" pitchFamily="50" charset="-128"/>
              <a:cs typeface="メイリオ" pitchFamily="50" charset="-128"/>
            </a:endParaRPr>
          </a:p>
          <a:p>
            <a:pPr algn="ctr">
              <a:lnSpc>
                <a:spcPts val="1800"/>
              </a:lnSpc>
            </a:pPr>
            <a:r>
              <a:rPr lang="ja-JP" altLang="en-US" sz="1400" dirty="0" smtClean="0">
                <a:solidFill>
                  <a:srgbClr val="0070C0"/>
                </a:solidFill>
                <a:latin typeface="メイリオ" pitchFamily="50" charset="-128"/>
                <a:ea typeface="メイリオ" pitchFamily="50" charset="-128"/>
                <a:cs typeface="メイリオ" pitchFamily="50" charset="-128"/>
              </a:rPr>
              <a:t>「委託」・「補助」</a:t>
            </a:r>
            <a:r>
              <a:rPr kumimoji="1" lang="ja-JP" altLang="en-US" sz="1400" dirty="0" smtClean="0">
                <a:solidFill>
                  <a:srgbClr val="0070C0"/>
                </a:solidFill>
                <a:latin typeface="メイリオ" pitchFamily="50" charset="-128"/>
                <a:ea typeface="メイリオ" pitchFamily="50" charset="-128"/>
                <a:cs typeface="メイリオ" pitchFamily="50" charset="-128"/>
              </a:rPr>
              <a:t>などが出来る</a:t>
            </a:r>
            <a:endParaRPr kumimoji="1" lang="en-US" altLang="ja-JP" sz="1400" dirty="0" smtClean="0">
              <a:solidFill>
                <a:srgbClr val="0070C0"/>
              </a:solidFill>
              <a:latin typeface="メイリオ" pitchFamily="50" charset="-128"/>
              <a:ea typeface="メイリオ" pitchFamily="50" charset="-128"/>
              <a:cs typeface="メイリオ" pitchFamily="50" charset="-128"/>
            </a:endParaRPr>
          </a:p>
        </p:txBody>
      </p:sp>
      <p:sp>
        <p:nvSpPr>
          <p:cNvPr id="43" name="角丸四角形 42"/>
          <p:cNvSpPr/>
          <p:nvPr/>
        </p:nvSpPr>
        <p:spPr>
          <a:xfrm>
            <a:off x="611560" y="1412479"/>
            <a:ext cx="3058721" cy="39891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latin typeface="メイリオ" pitchFamily="50" charset="-128"/>
                <a:ea typeface="メイリオ" pitchFamily="50" charset="-128"/>
                <a:cs typeface="メイリオ" pitchFamily="50" charset="-128"/>
              </a:rPr>
              <a:t>「全国一律の介護報酬を給付」</a:t>
            </a:r>
            <a:endParaRPr kumimoji="1" lang="ja-JP" altLang="en-US" sz="1400" dirty="0">
              <a:solidFill>
                <a:schemeClr val="tx1"/>
              </a:solidFill>
              <a:latin typeface="メイリオ" pitchFamily="50" charset="-128"/>
              <a:ea typeface="メイリオ" pitchFamily="50" charset="-128"/>
              <a:cs typeface="メイリオ" pitchFamily="50" charset="-128"/>
            </a:endParaRPr>
          </a:p>
        </p:txBody>
      </p:sp>
      <p:sp>
        <p:nvSpPr>
          <p:cNvPr id="45" name="上矢印 44"/>
          <p:cNvSpPr/>
          <p:nvPr/>
        </p:nvSpPr>
        <p:spPr>
          <a:xfrm>
            <a:off x="1907704" y="1258898"/>
            <a:ext cx="286071" cy="216024"/>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46" name="角丸四角形 45"/>
          <p:cNvSpPr/>
          <p:nvPr/>
        </p:nvSpPr>
        <p:spPr>
          <a:xfrm>
            <a:off x="3923929" y="1412479"/>
            <a:ext cx="4668111" cy="39891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rgbClr val="0070C0"/>
                </a:solidFill>
                <a:latin typeface="メイリオ" pitchFamily="50" charset="-128"/>
                <a:ea typeface="メイリオ" pitchFamily="50" charset="-128"/>
                <a:cs typeface="メイリオ" pitchFamily="50" charset="-128"/>
              </a:rPr>
              <a:t>「町が定めた介護報酬を給付」</a:t>
            </a:r>
            <a:endParaRPr kumimoji="1" lang="ja-JP" altLang="en-US" sz="1100" dirty="0">
              <a:solidFill>
                <a:srgbClr val="0070C0"/>
              </a:solidFill>
              <a:latin typeface="メイリオ" pitchFamily="50" charset="-128"/>
              <a:ea typeface="メイリオ" pitchFamily="50" charset="-128"/>
              <a:cs typeface="メイリオ" pitchFamily="50" charset="-128"/>
            </a:endParaRPr>
          </a:p>
        </p:txBody>
      </p:sp>
      <p:sp>
        <p:nvSpPr>
          <p:cNvPr id="55" name="正方形/長方形 54"/>
          <p:cNvSpPr/>
          <p:nvPr/>
        </p:nvSpPr>
        <p:spPr>
          <a:xfrm>
            <a:off x="976740" y="215052"/>
            <a:ext cx="1795060" cy="2616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spcAft>
                <a:spcPts val="0"/>
              </a:spcAft>
            </a:pPr>
            <a:r>
              <a:rPr lang="ja-JP" sz="1600" b="1" kern="100" dirty="0" smtClean="0">
                <a:solidFill>
                  <a:srgbClr val="000000"/>
                </a:solidFill>
                <a:effectLst/>
                <a:ea typeface="メイリオ"/>
                <a:cs typeface="Times New Roman"/>
              </a:rPr>
              <a:t>〈</a:t>
            </a:r>
            <a:r>
              <a:rPr lang="ja-JP" altLang="en-US" sz="1600" b="1" kern="100" dirty="0" smtClean="0">
                <a:solidFill>
                  <a:srgbClr val="000000"/>
                </a:solidFill>
                <a:ea typeface="メイリオ"/>
                <a:cs typeface="Times New Roman"/>
              </a:rPr>
              <a:t>現　行</a:t>
            </a:r>
            <a:r>
              <a:rPr lang="ja-JP" sz="1600" b="1" kern="100" dirty="0" smtClean="0">
                <a:solidFill>
                  <a:srgbClr val="000000"/>
                </a:solidFill>
                <a:effectLst/>
                <a:ea typeface="メイリオ"/>
                <a:cs typeface="Times New Roman"/>
              </a:rPr>
              <a:t>〉</a:t>
            </a:r>
            <a:endParaRPr lang="ja-JP" sz="2400" kern="100" dirty="0">
              <a:effectLst/>
              <a:ea typeface="ＭＳ 明朝"/>
              <a:cs typeface="Times New Roman"/>
            </a:endParaRPr>
          </a:p>
        </p:txBody>
      </p:sp>
      <p:sp>
        <p:nvSpPr>
          <p:cNvPr id="56" name="正方形/長方形 55"/>
          <p:cNvSpPr/>
          <p:nvPr/>
        </p:nvSpPr>
        <p:spPr>
          <a:xfrm>
            <a:off x="5638760" y="215050"/>
            <a:ext cx="1669544" cy="257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spcAft>
                <a:spcPts val="0"/>
              </a:spcAft>
            </a:pPr>
            <a:r>
              <a:rPr lang="ja-JP" sz="1600" b="1" kern="100" dirty="0" smtClean="0">
                <a:solidFill>
                  <a:srgbClr val="000000"/>
                </a:solidFill>
                <a:effectLst/>
                <a:ea typeface="メイリオ"/>
                <a:cs typeface="Times New Roman"/>
              </a:rPr>
              <a:t>〈</a:t>
            </a:r>
            <a:r>
              <a:rPr lang="ja-JP" altLang="en-US" sz="1600" b="1" kern="100" dirty="0" smtClean="0">
                <a:solidFill>
                  <a:srgbClr val="000000"/>
                </a:solidFill>
                <a:effectLst/>
                <a:ea typeface="メイリオ"/>
                <a:cs typeface="Times New Roman"/>
              </a:rPr>
              <a:t>これから</a:t>
            </a:r>
            <a:r>
              <a:rPr lang="ja-JP" sz="1600" b="1" kern="100" dirty="0" smtClean="0">
                <a:solidFill>
                  <a:srgbClr val="000000"/>
                </a:solidFill>
                <a:effectLst/>
                <a:ea typeface="メイリオ"/>
                <a:cs typeface="Times New Roman"/>
              </a:rPr>
              <a:t>〉</a:t>
            </a:r>
            <a:endParaRPr lang="ja-JP" sz="2400" kern="100" dirty="0">
              <a:effectLst/>
              <a:ea typeface="ＭＳ 明朝"/>
              <a:cs typeface="Times New Roman"/>
            </a:endParaRPr>
          </a:p>
        </p:txBody>
      </p:sp>
      <p:sp>
        <p:nvSpPr>
          <p:cNvPr id="50" name="タイトル 1"/>
          <p:cNvSpPr txBox="1">
            <a:spLocks/>
          </p:cNvSpPr>
          <p:nvPr/>
        </p:nvSpPr>
        <p:spPr>
          <a:xfrm>
            <a:off x="4847625" y="653456"/>
            <a:ext cx="2952328" cy="3209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ts val="2500"/>
              </a:lnSpc>
            </a:pPr>
            <a:r>
              <a:rPr lang="ja-JP" altLang="en-US" sz="1600" b="1" dirty="0" smtClean="0">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ホームヘルプ／デイサービス</a:t>
            </a:r>
            <a:endParaRPr lang="en-US" altLang="ja-JP" sz="1600" b="1" dirty="0" smtClean="0">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58" name="上矢印 57"/>
          <p:cNvSpPr/>
          <p:nvPr/>
        </p:nvSpPr>
        <p:spPr>
          <a:xfrm>
            <a:off x="6158137" y="5472611"/>
            <a:ext cx="286071" cy="216024"/>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68" name="角丸四角形 67"/>
          <p:cNvSpPr/>
          <p:nvPr/>
        </p:nvSpPr>
        <p:spPr>
          <a:xfrm>
            <a:off x="7379222" y="3861048"/>
            <a:ext cx="1080120" cy="259672"/>
          </a:xfrm>
          <a:prstGeom prst="roundRect">
            <a:avLst>
              <a:gd name="adj" fmla="val 50000"/>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smtClean="0">
                <a:latin typeface="メイリオ" pitchFamily="50" charset="-128"/>
                <a:ea typeface="メイリオ" pitchFamily="50" charset="-128"/>
                <a:cs typeface="メイリオ" pitchFamily="50" charset="-128"/>
              </a:rPr>
              <a:t>要支援１･２</a:t>
            </a:r>
            <a:endParaRPr kumimoji="1" lang="en-US" altLang="ja-JP" sz="1100" b="1" dirty="0" smtClean="0">
              <a:latin typeface="メイリオ" pitchFamily="50" charset="-128"/>
              <a:ea typeface="メイリオ" pitchFamily="50" charset="-128"/>
              <a:cs typeface="メイリオ" pitchFamily="50" charset="-128"/>
            </a:endParaRPr>
          </a:p>
        </p:txBody>
      </p:sp>
      <p:sp>
        <p:nvSpPr>
          <p:cNvPr id="47" name="タイトル 1"/>
          <p:cNvSpPr txBox="1">
            <a:spLocks/>
          </p:cNvSpPr>
          <p:nvPr/>
        </p:nvSpPr>
        <p:spPr>
          <a:xfrm>
            <a:off x="645674" y="2026065"/>
            <a:ext cx="2952328" cy="38505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ts val="2500"/>
              </a:lnSpc>
            </a:pPr>
            <a:r>
              <a:rPr lang="ja-JP" altLang="en-US" sz="1600" b="1" dirty="0" smtClean="0">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介護予防教室など</a:t>
            </a:r>
            <a:endParaRPr lang="en-US" altLang="ja-JP" sz="1100" b="1" dirty="0" smtClean="0">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73" name="角丸四角形 72"/>
          <p:cNvSpPr/>
          <p:nvPr/>
        </p:nvSpPr>
        <p:spPr>
          <a:xfrm>
            <a:off x="4716015" y="980728"/>
            <a:ext cx="3155945" cy="36004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tx1"/>
                </a:solidFill>
                <a:latin typeface="メイリオ" pitchFamily="50" charset="-128"/>
                <a:ea typeface="メイリオ" pitchFamily="50" charset="-128"/>
                <a:cs typeface="メイリオ" pitchFamily="50" charset="-128"/>
              </a:rPr>
              <a:t>専門の介護事業者による</a:t>
            </a:r>
            <a:endParaRPr kumimoji="1" lang="ja-JP" altLang="en-US" sz="1400" b="1" dirty="0">
              <a:solidFill>
                <a:schemeClr val="tx1"/>
              </a:solidFill>
              <a:latin typeface="メイリオ" pitchFamily="50" charset="-128"/>
              <a:ea typeface="メイリオ" pitchFamily="50" charset="-128"/>
              <a:cs typeface="メイリオ" pitchFamily="50" charset="-128"/>
            </a:endParaRPr>
          </a:p>
        </p:txBody>
      </p:sp>
      <p:sp>
        <p:nvSpPr>
          <p:cNvPr id="75" name="角丸四角形 74"/>
          <p:cNvSpPr/>
          <p:nvPr/>
        </p:nvSpPr>
        <p:spPr>
          <a:xfrm>
            <a:off x="448629" y="620688"/>
            <a:ext cx="3260187" cy="1235267"/>
          </a:xfrm>
          <a:prstGeom prst="roundRect">
            <a:avLst>
              <a:gd name="adj" fmla="val 2282"/>
            </a:avLst>
          </a:prstGeom>
          <a:noFill/>
          <a:ln w="1905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角丸四角形 63"/>
          <p:cNvSpPr/>
          <p:nvPr/>
        </p:nvSpPr>
        <p:spPr>
          <a:xfrm rot="16200000">
            <a:off x="-179823" y="1089633"/>
            <a:ext cx="1332336" cy="250431"/>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200" b="1" dirty="0" smtClean="0">
                <a:solidFill>
                  <a:schemeClr val="tx1"/>
                </a:solidFill>
                <a:latin typeface="メイリオ" pitchFamily="50" charset="-128"/>
                <a:ea typeface="メイリオ" pitchFamily="50" charset="-128"/>
                <a:cs typeface="メイリオ" pitchFamily="50" charset="-128"/>
              </a:rPr>
              <a:t>給付事業</a:t>
            </a:r>
            <a:endParaRPr kumimoji="1" lang="en-US" altLang="ja-JP" sz="1200" b="1" dirty="0" smtClean="0">
              <a:solidFill>
                <a:schemeClr val="tx1"/>
              </a:solidFill>
              <a:latin typeface="メイリオ" pitchFamily="50" charset="-128"/>
              <a:ea typeface="メイリオ" pitchFamily="50" charset="-128"/>
              <a:cs typeface="メイリオ" pitchFamily="50" charset="-128"/>
            </a:endParaRPr>
          </a:p>
        </p:txBody>
      </p:sp>
      <p:sp>
        <p:nvSpPr>
          <p:cNvPr id="76" name="角丸四角形 75"/>
          <p:cNvSpPr/>
          <p:nvPr/>
        </p:nvSpPr>
        <p:spPr>
          <a:xfrm>
            <a:off x="488534" y="2035017"/>
            <a:ext cx="3219370" cy="817919"/>
          </a:xfrm>
          <a:prstGeom prst="roundRect">
            <a:avLst>
              <a:gd name="adj" fmla="val 2282"/>
            </a:avLst>
          </a:prstGeom>
          <a:noFill/>
          <a:ln w="1905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右矢印 23"/>
          <p:cNvSpPr/>
          <p:nvPr/>
        </p:nvSpPr>
        <p:spPr>
          <a:xfrm>
            <a:off x="3458405" y="1094879"/>
            <a:ext cx="1360796" cy="78583"/>
          </a:xfrm>
          <a:prstGeom prst="rightArrow">
            <a:avLst>
              <a:gd name="adj1" fmla="val 50000"/>
              <a:gd name="adj2" fmla="val 9133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タイトル 1"/>
          <p:cNvSpPr txBox="1">
            <a:spLocks/>
          </p:cNvSpPr>
          <p:nvPr/>
        </p:nvSpPr>
        <p:spPr>
          <a:xfrm>
            <a:off x="4860032" y="2026065"/>
            <a:ext cx="2952328" cy="38505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ts val="2500"/>
              </a:lnSpc>
            </a:pPr>
            <a:r>
              <a:rPr lang="ja-JP" altLang="en-US" sz="1600" b="1" dirty="0" smtClean="0">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介護予防教室など</a:t>
            </a:r>
            <a:endParaRPr lang="en-US" altLang="ja-JP" sz="1100" b="1" dirty="0" smtClean="0">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81" name="角丸四角形 80"/>
          <p:cNvSpPr/>
          <p:nvPr/>
        </p:nvSpPr>
        <p:spPr>
          <a:xfrm>
            <a:off x="4716016" y="2352878"/>
            <a:ext cx="3155945" cy="36004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tx1"/>
                </a:solidFill>
                <a:latin typeface="メイリオ" pitchFamily="50" charset="-128"/>
                <a:ea typeface="メイリオ" pitchFamily="50" charset="-128"/>
                <a:cs typeface="メイリオ" pitchFamily="50" charset="-128"/>
              </a:rPr>
              <a:t>町保健師による</a:t>
            </a:r>
            <a:endParaRPr kumimoji="1" lang="ja-JP" altLang="en-US" sz="1400" b="1" dirty="0">
              <a:solidFill>
                <a:schemeClr val="tx1"/>
              </a:solidFill>
              <a:latin typeface="メイリオ" pitchFamily="50" charset="-128"/>
              <a:ea typeface="メイリオ" pitchFamily="50" charset="-128"/>
              <a:cs typeface="メイリオ" pitchFamily="50" charset="-128"/>
            </a:endParaRPr>
          </a:p>
        </p:txBody>
      </p:sp>
      <p:sp>
        <p:nvSpPr>
          <p:cNvPr id="83" name="角丸四角形 82"/>
          <p:cNvSpPr/>
          <p:nvPr/>
        </p:nvSpPr>
        <p:spPr>
          <a:xfrm rot="16200000">
            <a:off x="-77918" y="2379482"/>
            <a:ext cx="1152129" cy="22683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200" b="1" dirty="0" smtClean="0">
                <a:solidFill>
                  <a:schemeClr val="tx1"/>
                </a:solidFill>
                <a:latin typeface="メイリオ" pitchFamily="50" charset="-128"/>
                <a:ea typeface="メイリオ" pitchFamily="50" charset="-128"/>
                <a:cs typeface="メイリオ" pitchFamily="50" charset="-128"/>
              </a:rPr>
              <a:t>地域支援事業</a:t>
            </a:r>
            <a:endParaRPr kumimoji="1" lang="en-US" altLang="ja-JP" sz="1200" b="1" dirty="0" smtClean="0">
              <a:solidFill>
                <a:schemeClr val="tx1"/>
              </a:solidFill>
              <a:latin typeface="メイリオ" pitchFamily="50" charset="-128"/>
              <a:ea typeface="メイリオ" pitchFamily="50" charset="-128"/>
              <a:cs typeface="メイリオ" pitchFamily="50" charset="-128"/>
            </a:endParaRPr>
          </a:p>
        </p:txBody>
      </p:sp>
      <p:sp>
        <p:nvSpPr>
          <p:cNvPr id="84" name="角丸四角形 83"/>
          <p:cNvSpPr/>
          <p:nvPr/>
        </p:nvSpPr>
        <p:spPr>
          <a:xfrm rot="16200000">
            <a:off x="8084010" y="1069118"/>
            <a:ext cx="1439701" cy="254809"/>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200" b="1" dirty="0" smtClean="0">
                <a:solidFill>
                  <a:schemeClr val="tx1"/>
                </a:solidFill>
                <a:latin typeface="メイリオ" pitchFamily="50" charset="-128"/>
                <a:ea typeface="メイリオ" pitchFamily="50" charset="-128"/>
                <a:cs typeface="メイリオ" pitchFamily="50" charset="-128"/>
              </a:rPr>
              <a:t>地域支援事業</a:t>
            </a:r>
            <a:endParaRPr kumimoji="1" lang="en-US" altLang="ja-JP" sz="1200" b="1" dirty="0" smtClean="0">
              <a:solidFill>
                <a:schemeClr val="tx1"/>
              </a:solidFill>
              <a:latin typeface="メイリオ" pitchFamily="50" charset="-128"/>
              <a:ea typeface="メイリオ" pitchFamily="50" charset="-128"/>
              <a:cs typeface="メイリオ" pitchFamily="50" charset="-128"/>
            </a:endParaRPr>
          </a:p>
        </p:txBody>
      </p:sp>
      <p:sp>
        <p:nvSpPr>
          <p:cNvPr id="86" name="角丸四角形 85"/>
          <p:cNvSpPr/>
          <p:nvPr/>
        </p:nvSpPr>
        <p:spPr>
          <a:xfrm rot="16200000">
            <a:off x="6936411" y="3757794"/>
            <a:ext cx="3734899" cy="36004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ts val="1800"/>
              </a:lnSpc>
            </a:pPr>
            <a:r>
              <a:rPr lang="ja-JP" altLang="en-US" sz="1600" b="1" dirty="0">
                <a:solidFill>
                  <a:srgbClr val="FF000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介護予防・日常生活支援総合</a:t>
            </a:r>
            <a:r>
              <a:rPr lang="ja-JP" altLang="en-US" sz="1600" b="1" dirty="0" smtClean="0">
                <a:solidFill>
                  <a:srgbClr val="FF000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事業</a:t>
            </a:r>
            <a:endParaRPr lang="en-US" altLang="ja-JP" sz="1600" b="1" dirty="0">
              <a:solidFill>
                <a:srgbClr val="FF000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53" name="上矢印 52"/>
          <p:cNvSpPr/>
          <p:nvPr/>
        </p:nvSpPr>
        <p:spPr>
          <a:xfrm>
            <a:off x="6158137" y="1245821"/>
            <a:ext cx="286071" cy="216024"/>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90" name="角丸四角形 89"/>
          <p:cNvSpPr/>
          <p:nvPr/>
        </p:nvSpPr>
        <p:spPr>
          <a:xfrm rot="16200000">
            <a:off x="7890012" y="994438"/>
            <a:ext cx="1007175" cy="259675"/>
          </a:xfrm>
          <a:prstGeom prst="roundRect">
            <a:avLst>
              <a:gd name="adj" fmla="val 50000"/>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ts val="1000"/>
              </a:lnSpc>
            </a:pPr>
            <a:r>
              <a:rPr kumimoji="1" lang="ja-JP" altLang="en-US" sz="1100" b="1" dirty="0" smtClean="0">
                <a:latin typeface="メイリオ" pitchFamily="50" charset="-128"/>
                <a:ea typeface="メイリオ" pitchFamily="50" charset="-128"/>
                <a:cs typeface="メイリオ" pitchFamily="50" charset="-128"/>
              </a:rPr>
              <a:t>要支援１･２</a:t>
            </a:r>
            <a:endParaRPr kumimoji="1" lang="en-US" altLang="ja-JP" sz="1100" b="1" dirty="0" smtClean="0">
              <a:latin typeface="メイリオ" pitchFamily="50" charset="-128"/>
              <a:ea typeface="メイリオ" pitchFamily="50" charset="-128"/>
              <a:cs typeface="メイリオ" pitchFamily="50" charset="-128"/>
            </a:endParaRPr>
          </a:p>
        </p:txBody>
      </p:sp>
      <p:sp>
        <p:nvSpPr>
          <p:cNvPr id="91" name="タイトル 1"/>
          <p:cNvSpPr txBox="1">
            <a:spLocks/>
          </p:cNvSpPr>
          <p:nvPr/>
        </p:nvSpPr>
        <p:spPr>
          <a:xfrm>
            <a:off x="3841241" y="2173213"/>
            <a:ext cx="936104" cy="2598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400" dirty="0" smtClean="0">
                <a:latin typeface="メイリオ" pitchFamily="50" charset="-128"/>
                <a:ea typeface="メイリオ" pitchFamily="50" charset="-128"/>
                <a:cs typeface="メイリオ" pitchFamily="50" charset="-128"/>
              </a:rPr>
              <a:t>引き続き</a:t>
            </a:r>
            <a:endParaRPr lang="en-US" altLang="ja-JP" sz="1400" dirty="0" smtClean="0">
              <a:latin typeface="メイリオ" pitchFamily="50" charset="-128"/>
              <a:ea typeface="メイリオ" pitchFamily="50" charset="-128"/>
              <a:cs typeface="メイリオ" pitchFamily="50" charset="-128"/>
            </a:endParaRPr>
          </a:p>
        </p:txBody>
      </p:sp>
      <p:sp>
        <p:nvSpPr>
          <p:cNvPr id="92" name="右矢印 91"/>
          <p:cNvSpPr/>
          <p:nvPr/>
        </p:nvSpPr>
        <p:spPr>
          <a:xfrm>
            <a:off x="3462213" y="2466029"/>
            <a:ext cx="1360796" cy="78583"/>
          </a:xfrm>
          <a:prstGeom prst="rightArrow">
            <a:avLst>
              <a:gd name="adj1" fmla="val 50000"/>
              <a:gd name="adj2" fmla="val 9133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角丸四角形 71"/>
          <p:cNvSpPr/>
          <p:nvPr/>
        </p:nvSpPr>
        <p:spPr>
          <a:xfrm>
            <a:off x="826675" y="2352878"/>
            <a:ext cx="2665205" cy="36004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tx1"/>
                </a:solidFill>
                <a:latin typeface="メイリオ" pitchFamily="50" charset="-128"/>
                <a:ea typeface="メイリオ" pitchFamily="50" charset="-128"/>
                <a:cs typeface="メイリオ" pitchFamily="50" charset="-128"/>
              </a:rPr>
              <a:t>町保健師による</a:t>
            </a:r>
            <a:endParaRPr kumimoji="1" lang="ja-JP" altLang="en-US" sz="1400" b="1" dirty="0">
              <a:solidFill>
                <a:schemeClr val="tx1"/>
              </a:solidFill>
              <a:latin typeface="メイリオ" pitchFamily="50" charset="-128"/>
              <a:ea typeface="メイリオ" pitchFamily="50" charset="-128"/>
              <a:cs typeface="メイリオ" pitchFamily="50" charset="-128"/>
            </a:endParaRPr>
          </a:p>
        </p:txBody>
      </p:sp>
      <p:sp>
        <p:nvSpPr>
          <p:cNvPr id="87" name="角丸四角形 86"/>
          <p:cNvSpPr/>
          <p:nvPr/>
        </p:nvSpPr>
        <p:spPr>
          <a:xfrm rot="16200000">
            <a:off x="3185577" y="994439"/>
            <a:ext cx="1007175" cy="259675"/>
          </a:xfrm>
          <a:prstGeom prst="roundRect">
            <a:avLst>
              <a:gd name="adj" fmla="val 50000"/>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ts val="1000"/>
              </a:lnSpc>
            </a:pPr>
            <a:r>
              <a:rPr kumimoji="1" lang="ja-JP" altLang="en-US" sz="1100" b="1" dirty="0" smtClean="0">
                <a:latin typeface="メイリオ" pitchFamily="50" charset="-128"/>
                <a:ea typeface="メイリオ" pitchFamily="50" charset="-128"/>
                <a:cs typeface="メイリオ" pitchFamily="50" charset="-128"/>
              </a:rPr>
              <a:t>要支援１･２</a:t>
            </a:r>
            <a:endParaRPr kumimoji="1" lang="en-US" altLang="ja-JP" sz="1100" b="1" dirty="0" smtClean="0">
              <a:latin typeface="メイリオ" pitchFamily="50" charset="-128"/>
              <a:ea typeface="メイリオ" pitchFamily="50" charset="-128"/>
              <a:cs typeface="メイリオ" pitchFamily="50" charset="-128"/>
            </a:endParaRPr>
          </a:p>
        </p:txBody>
      </p:sp>
      <p:sp>
        <p:nvSpPr>
          <p:cNvPr id="89" name="角丸四角形 88"/>
          <p:cNvSpPr/>
          <p:nvPr/>
        </p:nvSpPr>
        <p:spPr>
          <a:xfrm rot="16200000">
            <a:off x="3185577" y="2366589"/>
            <a:ext cx="1007175" cy="259675"/>
          </a:xfrm>
          <a:prstGeom prst="roundRect">
            <a:avLst>
              <a:gd name="adj" fmla="val 50000"/>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ts val="1200"/>
              </a:lnSpc>
            </a:pPr>
            <a:r>
              <a:rPr kumimoji="1" lang="ja-JP" altLang="en-US" sz="1100" b="1" dirty="0" smtClean="0">
                <a:latin typeface="メイリオ" pitchFamily="50" charset="-128"/>
                <a:ea typeface="メイリオ" pitchFamily="50" charset="-128"/>
                <a:cs typeface="メイリオ" pitchFamily="50" charset="-128"/>
              </a:rPr>
              <a:t>一般高齢者</a:t>
            </a:r>
            <a:endParaRPr kumimoji="1" lang="en-US" altLang="ja-JP" sz="1100" b="1" dirty="0" smtClean="0">
              <a:latin typeface="メイリオ" pitchFamily="50" charset="-128"/>
              <a:ea typeface="メイリオ" pitchFamily="50" charset="-128"/>
              <a:cs typeface="メイリオ" pitchFamily="50" charset="-128"/>
            </a:endParaRPr>
          </a:p>
        </p:txBody>
      </p:sp>
      <p:sp>
        <p:nvSpPr>
          <p:cNvPr id="93" name="角丸四角形 92"/>
          <p:cNvSpPr/>
          <p:nvPr/>
        </p:nvSpPr>
        <p:spPr>
          <a:xfrm rot="16200000">
            <a:off x="7899015" y="2363527"/>
            <a:ext cx="1007175" cy="259675"/>
          </a:xfrm>
          <a:prstGeom prst="roundRect">
            <a:avLst>
              <a:gd name="adj" fmla="val 50000"/>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ts val="1200"/>
              </a:lnSpc>
            </a:pPr>
            <a:r>
              <a:rPr kumimoji="1" lang="ja-JP" altLang="en-US" sz="1100" b="1" dirty="0" smtClean="0">
                <a:latin typeface="メイリオ" pitchFamily="50" charset="-128"/>
                <a:ea typeface="メイリオ" pitchFamily="50" charset="-128"/>
                <a:cs typeface="メイリオ" pitchFamily="50" charset="-128"/>
              </a:rPr>
              <a:t>一般高齢者</a:t>
            </a:r>
            <a:endParaRPr kumimoji="1" lang="en-US" altLang="ja-JP" sz="1100" b="1" dirty="0" smtClean="0">
              <a:latin typeface="メイリオ" pitchFamily="50" charset="-128"/>
              <a:ea typeface="メイリオ" pitchFamily="50" charset="-128"/>
              <a:cs typeface="メイリオ" pitchFamily="50" charset="-128"/>
            </a:endParaRPr>
          </a:p>
        </p:txBody>
      </p:sp>
      <p:sp>
        <p:nvSpPr>
          <p:cNvPr id="95" name="角丸四角形 94"/>
          <p:cNvSpPr/>
          <p:nvPr/>
        </p:nvSpPr>
        <p:spPr>
          <a:xfrm>
            <a:off x="4427984" y="4248475"/>
            <a:ext cx="3965616" cy="548677"/>
          </a:xfrm>
          <a:prstGeom prst="roundRect">
            <a:avLst>
              <a:gd name="adj" fmla="val 4817"/>
            </a:avLst>
          </a:prstGeom>
          <a:solidFill>
            <a:schemeClr val="bg1"/>
          </a:solidFill>
          <a:ln w="15875">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定期的な地域交流の場</a:t>
            </a:r>
            <a:r>
              <a:rPr lang="en-US" altLang="ja-JP" sz="11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a:t>
            </a:r>
            <a:r>
              <a:rPr lang="ja-JP" altLang="en-US" sz="11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運動･</a:t>
            </a:r>
            <a:r>
              <a:rPr lang="ja-JP" altLang="en-US" sz="1100" b="1"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茶話会</a:t>
            </a:r>
            <a:r>
              <a:rPr lang="ja-JP" altLang="en-US" sz="11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a:t>
            </a:r>
            <a:r>
              <a:rPr lang="ja-JP" altLang="en-US" sz="12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など</a:t>
            </a:r>
            <a:r>
              <a:rPr lang="ja-JP" altLang="en-US" sz="14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の</a:t>
            </a:r>
            <a:endParaRPr lang="en-US" altLang="ja-JP" sz="14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a:p>
            <a:r>
              <a:rPr lang="ja-JP" altLang="en-US" sz="14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介護予防活動</a:t>
            </a:r>
            <a:endParaRPr kumimoji="1" lang="ja-JP" altLang="en-US" dirty="0"/>
          </a:p>
        </p:txBody>
      </p:sp>
      <p:cxnSp>
        <p:nvCxnSpPr>
          <p:cNvPr id="3" name="直線コネクタ 2"/>
          <p:cNvCxnSpPr/>
          <p:nvPr/>
        </p:nvCxnSpPr>
        <p:spPr>
          <a:xfrm>
            <a:off x="6158137" y="2996952"/>
            <a:ext cx="286071"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a:xfrm>
            <a:off x="6301172" y="2874262"/>
            <a:ext cx="0" cy="24538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80" name="角丸四角形 79"/>
          <p:cNvSpPr/>
          <p:nvPr/>
        </p:nvSpPr>
        <p:spPr>
          <a:xfrm>
            <a:off x="7164288" y="4656339"/>
            <a:ext cx="1306407" cy="259672"/>
          </a:xfrm>
          <a:prstGeom prst="roundRect">
            <a:avLst>
              <a:gd name="adj" fmla="val 50000"/>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smtClean="0">
                <a:latin typeface="メイリオ" pitchFamily="50" charset="-128"/>
                <a:ea typeface="メイリオ" pitchFamily="50" charset="-128"/>
                <a:cs typeface="メイリオ" pitchFamily="50" charset="-128"/>
              </a:rPr>
              <a:t>一般高齢者など</a:t>
            </a:r>
            <a:endParaRPr kumimoji="1" lang="en-US" altLang="ja-JP" sz="1100" b="1" dirty="0" smtClean="0">
              <a:latin typeface="メイリオ" pitchFamily="50" charset="-128"/>
              <a:ea typeface="メイリオ" pitchFamily="50" charset="-128"/>
              <a:cs typeface="メイリオ" pitchFamily="50" charset="-128"/>
            </a:endParaRPr>
          </a:p>
        </p:txBody>
      </p:sp>
      <p:sp>
        <p:nvSpPr>
          <p:cNvPr id="49" name="角丸四角形 48"/>
          <p:cNvSpPr/>
          <p:nvPr/>
        </p:nvSpPr>
        <p:spPr>
          <a:xfrm>
            <a:off x="5919435" y="3843046"/>
            <a:ext cx="972361" cy="234026"/>
          </a:xfrm>
          <a:prstGeom prst="roundRect">
            <a:avLst>
              <a:gd name="adj" fmla="val 50000"/>
            </a:avLst>
          </a:prstGeom>
          <a:solidFill>
            <a:srgbClr val="FFFFCC"/>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rgbClr val="FF0000"/>
                </a:solidFill>
                <a:latin typeface="メイリオ" pitchFamily="50" charset="-128"/>
                <a:ea typeface="メイリオ" pitchFamily="50" charset="-128"/>
                <a:cs typeface="メイリオ" pitchFamily="50" charset="-128"/>
              </a:rPr>
              <a:t>多様化</a:t>
            </a:r>
            <a:endParaRPr kumimoji="1" lang="en-US" altLang="ja-JP" sz="1200" b="1" dirty="0" smtClean="0">
              <a:solidFill>
                <a:srgbClr val="FF0000"/>
              </a:solidFill>
              <a:latin typeface="メイリオ" pitchFamily="50" charset="-128"/>
              <a:ea typeface="メイリオ" pitchFamily="50" charset="-128"/>
              <a:cs typeface="メイリオ" pitchFamily="50" charset="-128"/>
            </a:endParaRPr>
          </a:p>
        </p:txBody>
      </p:sp>
      <p:sp>
        <p:nvSpPr>
          <p:cNvPr id="51" name="角丸四角形 50"/>
          <p:cNvSpPr/>
          <p:nvPr/>
        </p:nvSpPr>
        <p:spPr>
          <a:xfrm>
            <a:off x="5940152" y="4653136"/>
            <a:ext cx="972361" cy="234026"/>
          </a:xfrm>
          <a:prstGeom prst="roundRect">
            <a:avLst>
              <a:gd name="adj" fmla="val 50000"/>
            </a:avLst>
          </a:prstGeom>
          <a:solidFill>
            <a:srgbClr val="FFFFCC"/>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rgbClr val="FF0000"/>
                </a:solidFill>
                <a:latin typeface="メイリオ" pitchFamily="50" charset="-128"/>
                <a:ea typeface="メイリオ" pitchFamily="50" charset="-128"/>
                <a:cs typeface="メイリオ" pitchFamily="50" charset="-128"/>
              </a:rPr>
              <a:t>充実</a:t>
            </a:r>
            <a:endParaRPr kumimoji="1" lang="en-US" altLang="ja-JP" sz="1200" b="1" dirty="0" smtClean="0">
              <a:solidFill>
                <a:srgbClr val="FF0000"/>
              </a:solidFill>
              <a:latin typeface="メイリオ" pitchFamily="50" charset="-128"/>
              <a:ea typeface="メイリオ" pitchFamily="50" charset="-128"/>
              <a:cs typeface="メイリオ" pitchFamily="50" charset="-128"/>
            </a:endParaRPr>
          </a:p>
        </p:txBody>
      </p:sp>
      <p:sp>
        <p:nvSpPr>
          <p:cNvPr id="57" name="角丸四角形 56"/>
          <p:cNvSpPr/>
          <p:nvPr/>
        </p:nvSpPr>
        <p:spPr>
          <a:xfrm>
            <a:off x="5638760" y="2618910"/>
            <a:ext cx="1381512" cy="231847"/>
          </a:xfrm>
          <a:prstGeom prst="roundRect">
            <a:avLst>
              <a:gd name="adj" fmla="val 50000"/>
            </a:avLst>
          </a:prstGeom>
          <a:solidFill>
            <a:srgbClr val="FFFFCC"/>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rgbClr val="FF0000"/>
                </a:solidFill>
                <a:latin typeface="メイリオ" pitchFamily="50" charset="-128"/>
                <a:ea typeface="メイリオ" pitchFamily="50" charset="-128"/>
                <a:cs typeface="メイリオ" pitchFamily="50" charset="-128"/>
              </a:rPr>
              <a:t>地域活動の支援</a:t>
            </a:r>
            <a:endParaRPr kumimoji="1" lang="en-US" altLang="ja-JP" sz="1200" b="1" dirty="0" smtClean="0">
              <a:solidFill>
                <a:srgbClr val="FF0000"/>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175963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down)">
                                      <p:cBhvr>
                                        <p:cTn id="7" dur="500"/>
                                        <p:tgtEl>
                                          <p:spTgt spid="5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wipe(down)">
                                      <p:cBhvr>
                                        <p:cTn id="10" dur="500"/>
                                        <p:tgtEl>
                                          <p:spTgt spid="7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wipe(down)">
                                      <p:cBhvr>
                                        <p:cTn id="13" dur="500"/>
                                        <p:tgtEl>
                                          <p:spTgt spid="6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down)">
                                      <p:cBhvr>
                                        <p:cTn id="19" dur="500"/>
                                        <p:tgtEl>
                                          <p:spTgt spid="4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down)">
                                      <p:cBhvr>
                                        <p:cTn id="22" dur="500"/>
                                        <p:tgtEl>
                                          <p:spTgt spid="4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wipe(down)">
                                      <p:cBhvr>
                                        <p:cTn id="25" dur="500"/>
                                        <p:tgtEl>
                                          <p:spTgt spid="4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87"/>
                                        </p:tgtEl>
                                        <p:attrNameLst>
                                          <p:attrName>style.visibility</p:attrName>
                                        </p:attrNameLst>
                                      </p:cBhvr>
                                      <p:to>
                                        <p:strVal val="visible"/>
                                      </p:to>
                                    </p:set>
                                    <p:animEffect transition="in" filter="wipe(down)">
                                      <p:cBhvr>
                                        <p:cTn id="28" dur="500"/>
                                        <p:tgtEl>
                                          <p:spTgt spid="8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wipe(down)">
                                      <p:cBhvr>
                                        <p:cTn id="31" dur="500"/>
                                        <p:tgtEl>
                                          <p:spTgt spid="7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83"/>
                                        </p:tgtEl>
                                        <p:attrNameLst>
                                          <p:attrName>style.visibility</p:attrName>
                                        </p:attrNameLst>
                                      </p:cBhvr>
                                      <p:to>
                                        <p:strVal val="visible"/>
                                      </p:to>
                                    </p:set>
                                    <p:animEffect transition="in" filter="wipe(down)">
                                      <p:cBhvr>
                                        <p:cTn id="34" dur="500"/>
                                        <p:tgtEl>
                                          <p:spTgt spid="8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down)">
                                      <p:cBhvr>
                                        <p:cTn id="37" dur="500"/>
                                        <p:tgtEl>
                                          <p:spTgt spid="47"/>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72"/>
                                        </p:tgtEl>
                                        <p:attrNameLst>
                                          <p:attrName>style.visibility</p:attrName>
                                        </p:attrNameLst>
                                      </p:cBhvr>
                                      <p:to>
                                        <p:strVal val="visible"/>
                                      </p:to>
                                    </p:set>
                                    <p:animEffect transition="in" filter="wipe(down)">
                                      <p:cBhvr>
                                        <p:cTn id="40" dur="500"/>
                                        <p:tgtEl>
                                          <p:spTgt spid="72"/>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89"/>
                                        </p:tgtEl>
                                        <p:attrNameLst>
                                          <p:attrName>style.visibility</p:attrName>
                                        </p:attrNameLst>
                                      </p:cBhvr>
                                      <p:to>
                                        <p:strVal val="visible"/>
                                      </p:to>
                                    </p:set>
                                    <p:animEffect transition="in" filter="wipe(down)">
                                      <p:cBhvr>
                                        <p:cTn id="43" dur="500"/>
                                        <p:tgtEl>
                                          <p:spTgt spid="89"/>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barn(inVertical)">
                                      <p:cBhvr>
                                        <p:cTn id="48" dur="500"/>
                                        <p:tgtEl>
                                          <p:spTgt spid="56"/>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84"/>
                                        </p:tgtEl>
                                        <p:attrNameLst>
                                          <p:attrName>style.visibility</p:attrName>
                                        </p:attrNameLst>
                                      </p:cBhvr>
                                      <p:to>
                                        <p:strVal val="visible"/>
                                      </p:to>
                                    </p:set>
                                    <p:animEffect transition="in" filter="barn(inVertical)">
                                      <p:cBhvr>
                                        <p:cTn id="51" dur="500"/>
                                        <p:tgtEl>
                                          <p:spTgt spid="84"/>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86"/>
                                        </p:tgtEl>
                                        <p:attrNameLst>
                                          <p:attrName>style.visibility</p:attrName>
                                        </p:attrNameLst>
                                      </p:cBhvr>
                                      <p:to>
                                        <p:strVal val="visible"/>
                                      </p:to>
                                    </p:set>
                                    <p:animEffect transition="in" filter="barn(inVertical)">
                                      <p:cBhvr>
                                        <p:cTn id="54" dur="500"/>
                                        <p:tgtEl>
                                          <p:spTgt spid="86"/>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65"/>
                                        </p:tgtEl>
                                        <p:attrNameLst>
                                          <p:attrName>style.visibility</p:attrName>
                                        </p:attrNameLst>
                                      </p:cBhvr>
                                      <p:to>
                                        <p:strVal val="visible"/>
                                      </p:to>
                                    </p:set>
                                    <p:animEffect transition="in" filter="barn(inVertical)">
                                      <p:cBhvr>
                                        <p:cTn id="57" dur="500"/>
                                        <p:tgtEl>
                                          <p:spTgt spid="6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ipe(down)">
                                      <p:cBhvr>
                                        <p:cTn id="62" dur="500"/>
                                        <p:tgtEl>
                                          <p:spTgt spid="44"/>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down)">
                                      <p:cBhvr>
                                        <p:cTn id="65" dur="500"/>
                                        <p:tgtEl>
                                          <p:spTgt spid="24"/>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50"/>
                                        </p:tgtEl>
                                        <p:attrNameLst>
                                          <p:attrName>style.visibility</p:attrName>
                                        </p:attrNameLst>
                                      </p:cBhvr>
                                      <p:to>
                                        <p:strVal val="visible"/>
                                      </p:to>
                                    </p:set>
                                    <p:animEffect transition="in" filter="wipe(down)">
                                      <p:cBhvr>
                                        <p:cTn id="68" dur="500"/>
                                        <p:tgtEl>
                                          <p:spTgt spid="50"/>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wipe(down)">
                                      <p:cBhvr>
                                        <p:cTn id="71" dur="500"/>
                                        <p:tgtEl>
                                          <p:spTgt spid="5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90"/>
                                        </p:tgtEl>
                                        <p:attrNameLst>
                                          <p:attrName>style.visibility</p:attrName>
                                        </p:attrNameLst>
                                      </p:cBhvr>
                                      <p:to>
                                        <p:strVal val="visible"/>
                                      </p:to>
                                    </p:set>
                                    <p:animEffect transition="in" filter="wipe(down)">
                                      <p:cBhvr>
                                        <p:cTn id="74" dur="500"/>
                                        <p:tgtEl>
                                          <p:spTgt spid="90"/>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73"/>
                                        </p:tgtEl>
                                        <p:attrNameLst>
                                          <p:attrName>style.visibility</p:attrName>
                                        </p:attrNameLst>
                                      </p:cBhvr>
                                      <p:to>
                                        <p:strVal val="visible"/>
                                      </p:to>
                                    </p:set>
                                    <p:animEffect transition="in" filter="wipe(down)">
                                      <p:cBhvr>
                                        <p:cTn id="77" dur="500"/>
                                        <p:tgtEl>
                                          <p:spTgt spid="73"/>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53"/>
                                        </p:tgtEl>
                                        <p:attrNameLst>
                                          <p:attrName>style.visibility</p:attrName>
                                        </p:attrNameLst>
                                      </p:cBhvr>
                                      <p:to>
                                        <p:strVal val="visible"/>
                                      </p:to>
                                    </p:set>
                                    <p:animEffect transition="in" filter="wipe(down)">
                                      <p:cBhvr>
                                        <p:cTn id="80" dur="500"/>
                                        <p:tgtEl>
                                          <p:spTgt spid="53"/>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46"/>
                                        </p:tgtEl>
                                        <p:attrNameLst>
                                          <p:attrName>style.visibility</p:attrName>
                                        </p:attrNameLst>
                                      </p:cBhvr>
                                      <p:to>
                                        <p:strVal val="visible"/>
                                      </p:to>
                                    </p:set>
                                    <p:animEffect transition="in" filter="wipe(down)">
                                      <p:cBhvr>
                                        <p:cTn id="83" dur="500"/>
                                        <p:tgtEl>
                                          <p:spTgt spid="46"/>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91"/>
                                        </p:tgtEl>
                                        <p:attrNameLst>
                                          <p:attrName>style.visibility</p:attrName>
                                        </p:attrNameLst>
                                      </p:cBhvr>
                                      <p:to>
                                        <p:strVal val="visible"/>
                                      </p:to>
                                    </p:set>
                                    <p:animEffect transition="in" filter="wipe(down)">
                                      <p:cBhvr>
                                        <p:cTn id="88" dur="500"/>
                                        <p:tgtEl>
                                          <p:spTgt spid="91"/>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92"/>
                                        </p:tgtEl>
                                        <p:attrNameLst>
                                          <p:attrName>style.visibility</p:attrName>
                                        </p:attrNameLst>
                                      </p:cBhvr>
                                      <p:to>
                                        <p:strVal val="visible"/>
                                      </p:to>
                                    </p:set>
                                    <p:animEffect transition="in" filter="wipe(down)">
                                      <p:cBhvr>
                                        <p:cTn id="91" dur="500"/>
                                        <p:tgtEl>
                                          <p:spTgt spid="92"/>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79"/>
                                        </p:tgtEl>
                                        <p:attrNameLst>
                                          <p:attrName>style.visibility</p:attrName>
                                        </p:attrNameLst>
                                      </p:cBhvr>
                                      <p:to>
                                        <p:strVal val="visible"/>
                                      </p:to>
                                    </p:set>
                                    <p:animEffect transition="in" filter="wipe(down)">
                                      <p:cBhvr>
                                        <p:cTn id="94" dur="500"/>
                                        <p:tgtEl>
                                          <p:spTgt spid="79"/>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85"/>
                                        </p:tgtEl>
                                        <p:attrNameLst>
                                          <p:attrName>style.visibility</p:attrName>
                                        </p:attrNameLst>
                                      </p:cBhvr>
                                      <p:to>
                                        <p:strVal val="visible"/>
                                      </p:to>
                                    </p:set>
                                    <p:animEffect transition="in" filter="wipe(down)">
                                      <p:cBhvr>
                                        <p:cTn id="97" dur="500"/>
                                        <p:tgtEl>
                                          <p:spTgt spid="85"/>
                                        </p:tgtEl>
                                      </p:cBhvr>
                                    </p:animEffect>
                                  </p:childTnLst>
                                </p:cTn>
                              </p:par>
                              <p:par>
                                <p:cTn id="98" presetID="22" presetClass="entr" presetSubtype="4" fill="hold" grpId="0" nodeType="withEffect">
                                  <p:stCondLst>
                                    <p:cond delay="0"/>
                                  </p:stCondLst>
                                  <p:childTnLst>
                                    <p:set>
                                      <p:cBhvr>
                                        <p:cTn id="99" dur="1" fill="hold">
                                          <p:stCondLst>
                                            <p:cond delay="0"/>
                                          </p:stCondLst>
                                        </p:cTn>
                                        <p:tgtEl>
                                          <p:spTgt spid="81"/>
                                        </p:tgtEl>
                                        <p:attrNameLst>
                                          <p:attrName>style.visibility</p:attrName>
                                        </p:attrNameLst>
                                      </p:cBhvr>
                                      <p:to>
                                        <p:strVal val="visible"/>
                                      </p:to>
                                    </p:set>
                                    <p:animEffect transition="in" filter="wipe(down)">
                                      <p:cBhvr>
                                        <p:cTn id="100" dur="500"/>
                                        <p:tgtEl>
                                          <p:spTgt spid="81"/>
                                        </p:tgtEl>
                                      </p:cBhvr>
                                    </p:animEffect>
                                  </p:childTnLst>
                                </p:cTn>
                              </p:par>
                              <p:par>
                                <p:cTn id="101" presetID="22" presetClass="entr" presetSubtype="4" fill="hold" grpId="0" nodeType="withEffect">
                                  <p:stCondLst>
                                    <p:cond delay="0"/>
                                  </p:stCondLst>
                                  <p:childTnLst>
                                    <p:set>
                                      <p:cBhvr>
                                        <p:cTn id="102" dur="1" fill="hold">
                                          <p:stCondLst>
                                            <p:cond delay="0"/>
                                          </p:stCondLst>
                                        </p:cTn>
                                        <p:tgtEl>
                                          <p:spTgt spid="93"/>
                                        </p:tgtEl>
                                        <p:attrNameLst>
                                          <p:attrName>style.visibility</p:attrName>
                                        </p:attrNameLst>
                                      </p:cBhvr>
                                      <p:to>
                                        <p:strVal val="visible"/>
                                      </p:to>
                                    </p:set>
                                    <p:animEffect transition="in" filter="wipe(down)">
                                      <p:cBhvr>
                                        <p:cTn id="103" dur="500"/>
                                        <p:tgtEl>
                                          <p:spTgt spid="93"/>
                                        </p:tgtEl>
                                      </p:cBhvr>
                                    </p:animEffect>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nodeType="clickEffect">
                                  <p:stCondLst>
                                    <p:cond delay="0"/>
                                  </p:stCondLst>
                                  <p:childTnLst>
                                    <p:set>
                                      <p:cBhvr>
                                        <p:cTn id="107" dur="1" fill="hold">
                                          <p:stCondLst>
                                            <p:cond delay="0"/>
                                          </p:stCondLst>
                                        </p:cTn>
                                        <p:tgtEl>
                                          <p:spTgt spid="3"/>
                                        </p:tgtEl>
                                        <p:attrNameLst>
                                          <p:attrName>style.visibility</p:attrName>
                                        </p:attrNameLst>
                                      </p:cBhvr>
                                      <p:to>
                                        <p:strVal val="visible"/>
                                      </p:to>
                                    </p:set>
                                    <p:animEffect transition="in" filter="barn(inVertical)">
                                      <p:cBhvr>
                                        <p:cTn id="108" dur="500"/>
                                        <p:tgtEl>
                                          <p:spTgt spid="3"/>
                                        </p:tgtEl>
                                      </p:cBhvr>
                                    </p:animEffect>
                                  </p:childTnLst>
                                </p:cTn>
                              </p:par>
                              <p:par>
                                <p:cTn id="109" presetID="16" presetClass="entr" presetSubtype="21" fill="hold" nodeType="withEffect">
                                  <p:stCondLst>
                                    <p:cond delay="0"/>
                                  </p:stCondLst>
                                  <p:childTnLst>
                                    <p:set>
                                      <p:cBhvr>
                                        <p:cTn id="110" dur="1" fill="hold">
                                          <p:stCondLst>
                                            <p:cond delay="0"/>
                                          </p:stCondLst>
                                        </p:cTn>
                                        <p:tgtEl>
                                          <p:spTgt spid="100"/>
                                        </p:tgtEl>
                                        <p:attrNameLst>
                                          <p:attrName>style.visibility</p:attrName>
                                        </p:attrNameLst>
                                      </p:cBhvr>
                                      <p:to>
                                        <p:strVal val="visible"/>
                                      </p:to>
                                    </p:set>
                                    <p:animEffect transition="in" filter="barn(inVertical)">
                                      <p:cBhvr>
                                        <p:cTn id="111" dur="500"/>
                                        <p:tgtEl>
                                          <p:spTgt spid="100"/>
                                        </p:tgtEl>
                                      </p:cBhvr>
                                    </p:animEffect>
                                  </p:childTnLst>
                                </p:cTn>
                              </p:par>
                              <p:par>
                                <p:cTn id="112" presetID="16" presetClass="entr" presetSubtype="21" fill="hold" grpId="0" nodeType="withEffect">
                                  <p:stCondLst>
                                    <p:cond delay="0"/>
                                  </p:stCondLst>
                                  <p:childTnLst>
                                    <p:set>
                                      <p:cBhvr>
                                        <p:cTn id="113" dur="1" fill="hold">
                                          <p:stCondLst>
                                            <p:cond delay="0"/>
                                          </p:stCondLst>
                                        </p:cTn>
                                        <p:tgtEl>
                                          <p:spTgt spid="98"/>
                                        </p:tgtEl>
                                        <p:attrNameLst>
                                          <p:attrName>style.visibility</p:attrName>
                                        </p:attrNameLst>
                                      </p:cBhvr>
                                      <p:to>
                                        <p:strVal val="visible"/>
                                      </p:to>
                                    </p:set>
                                    <p:animEffect transition="in" filter="barn(inVertical)">
                                      <p:cBhvr>
                                        <p:cTn id="114" dur="500"/>
                                        <p:tgtEl>
                                          <p:spTgt spid="98"/>
                                        </p:tgtEl>
                                      </p:cBhvr>
                                    </p:animEffect>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grpId="0" nodeType="clickEffect">
                                  <p:stCondLst>
                                    <p:cond delay="0"/>
                                  </p:stCondLst>
                                  <p:childTnLst>
                                    <p:set>
                                      <p:cBhvr>
                                        <p:cTn id="118" dur="1" fill="hold">
                                          <p:stCondLst>
                                            <p:cond delay="0"/>
                                          </p:stCondLst>
                                        </p:cTn>
                                        <p:tgtEl>
                                          <p:spTgt spid="38"/>
                                        </p:tgtEl>
                                        <p:attrNameLst>
                                          <p:attrName>style.visibility</p:attrName>
                                        </p:attrNameLst>
                                      </p:cBhvr>
                                      <p:to>
                                        <p:strVal val="visible"/>
                                      </p:to>
                                    </p:set>
                                    <p:animEffect transition="in" filter="barn(inVertical)">
                                      <p:cBhvr>
                                        <p:cTn id="119" dur="500"/>
                                        <p:tgtEl>
                                          <p:spTgt spid="38"/>
                                        </p:tgtEl>
                                      </p:cBhvr>
                                    </p:animEffect>
                                  </p:childTnLst>
                                </p:cTn>
                              </p:par>
                            </p:childTnLst>
                          </p:cTn>
                        </p:par>
                      </p:childTnLst>
                    </p:cTn>
                  </p:par>
                  <p:par>
                    <p:cTn id="120" fill="hold">
                      <p:stCondLst>
                        <p:cond delay="indefinite"/>
                      </p:stCondLst>
                      <p:childTnLst>
                        <p:par>
                          <p:cTn id="121" fill="hold">
                            <p:stCondLst>
                              <p:cond delay="0"/>
                            </p:stCondLst>
                            <p:childTnLst>
                              <p:par>
                                <p:cTn id="122" presetID="16" presetClass="entr" presetSubtype="21" fill="hold" grpId="0" nodeType="clickEffect">
                                  <p:stCondLst>
                                    <p:cond delay="0"/>
                                  </p:stCondLst>
                                  <p:childTnLst>
                                    <p:set>
                                      <p:cBhvr>
                                        <p:cTn id="123" dur="1" fill="hold">
                                          <p:stCondLst>
                                            <p:cond delay="0"/>
                                          </p:stCondLst>
                                        </p:cTn>
                                        <p:tgtEl>
                                          <p:spTgt spid="34"/>
                                        </p:tgtEl>
                                        <p:attrNameLst>
                                          <p:attrName>style.visibility</p:attrName>
                                        </p:attrNameLst>
                                      </p:cBhvr>
                                      <p:to>
                                        <p:strVal val="visible"/>
                                      </p:to>
                                    </p:set>
                                    <p:animEffect transition="in" filter="barn(inVertical)">
                                      <p:cBhvr>
                                        <p:cTn id="124" dur="500"/>
                                        <p:tgtEl>
                                          <p:spTgt spid="34"/>
                                        </p:tgtEl>
                                      </p:cBhvr>
                                    </p:animEffect>
                                  </p:childTnLst>
                                </p:cTn>
                              </p:par>
                              <p:par>
                                <p:cTn id="125" presetID="16" presetClass="entr" presetSubtype="21" fill="hold" grpId="0" nodeType="withEffect">
                                  <p:stCondLst>
                                    <p:cond delay="0"/>
                                  </p:stCondLst>
                                  <p:childTnLst>
                                    <p:set>
                                      <p:cBhvr>
                                        <p:cTn id="126" dur="1" fill="hold">
                                          <p:stCondLst>
                                            <p:cond delay="0"/>
                                          </p:stCondLst>
                                        </p:cTn>
                                        <p:tgtEl>
                                          <p:spTgt spid="68"/>
                                        </p:tgtEl>
                                        <p:attrNameLst>
                                          <p:attrName>style.visibility</p:attrName>
                                        </p:attrNameLst>
                                      </p:cBhvr>
                                      <p:to>
                                        <p:strVal val="visible"/>
                                      </p:to>
                                    </p:set>
                                    <p:animEffect transition="in" filter="barn(inVertical)">
                                      <p:cBhvr>
                                        <p:cTn id="127" dur="500"/>
                                        <p:tgtEl>
                                          <p:spTgt spid="68"/>
                                        </p:tgtEl>
                                      </p:cBhvr>
                                    </p:animEffect>
                                  </p:childTnLst>
                                </p:cTn>
                              </p:par>
                              <p:par>
                                <p:cTn id="128" presetID="16" presetClass="entr" presetSubtype="21" fill="hold" grpId="0" nodeType="withEffect">
                                  <p:stCondLst>
                                    <p:cond delay="0"/>
                                  </p:stCondLst>
                                  <p:childTnLst>
                                    <p:set>
                                      <p:cBhvr>
                                        <p:cTn id="129" dur="1" fill="hold">
                                          <p:stCondLst>
                                            <p:cond delay="0"/>
                                          </p:stCondLst>
                                        </p:cTn>
                                        <p:tgtEl>
                                          <p:spTgt spid="95"/>
                                        </p:tgtEl>
                                        <p:attrNameLst>
                                          <p:attrName>style.visibility</p:attrName>
                                        </p:attrNameLst>
                                      </p:cBhvr>
                                      <p:to>
                                        <p:strVal val="visible"/>
                                      </p:to>
                                    </p:set>
                                    <p:animEffect transition="in" filter="barn(inVertical)">
                                      <p:cBhvr>
                                        <p:cTn id="130" dur="500"/>
                                        <p:tgtEl>
                                          <p:spTgt spid="95"/>
                                        </p:tgtEl>
                                      </p:cBhvr>
                                    </p:animEffect>
                                  </p:childTnLst>
                                </p:cTn>
                              </p:par>
                              <p:par>
                                <p:cTn id="131" presetID="16" presetClass="entr" presetSubtype="21" fill="hold" grpId="0" nodeType="withEffect">
                                  <p:stCondLst>
                                    <p:cond delay="0"/>
                                  </p:stCondLst>
                                  <p:childTnLst>
                                    <p:set>
                                      <p:cBhvr>
                                        <p:cTn id="132" dur="1" fill="hold">
                                          <p:stCondLst>
                                            <p:cond delay="0"/>
                                          </p:stCondLst>
                                        </p:cTn>
                                        <p:tgtEl>
                                          <p:spTgt spid="80"/>
                                        </p:tgtEl>
                                        <p:attrNameLst>
                                          <p:attrName>style.visibility</p:attrName>
                                        </p:attrNameLst>
                                      </p:cBhvr>
                                      <p:to>
                                        <p:strVal val="visible"/>
                                      </p:to>
                                    </p:set>
                                    <p:animEffect transition="in" filter="barn(inVertical)">
                                      <p:cBhvr>
                                        <p:cTn id="133" dur="500"/>
                                        <p:tgtEl>
                                          <p:spTgt spid="80"/>
                                        </p:tgtEl>
                                      </p:cBhvr>
                                    </p:animEffect>
                                  </p:childTnLst>
                                </p:cTn>
                              </p:par>
                            </p:childTnLst>
                          </p:cTn>
                        </p:par>
                      </p:childTnLst>
                    </p:cTn>
                  </p:par>
                  <p:par>
                    <p:cTn id="134" fill="hold">
                      <p:stCondLst>
                        <p:cond delay="indefinite"/>
                      </p:stCondLst>
                      <p:childTnLst>
                        <p:par>
                          <p:cTn id="135" fill="hold">
                            <p:stCondLst>
                              <p:cond delay="0"/>
                            </p:stCondLst>
                            <p:childTnLst>
                              <p:par>
                                <p:cTn id="136" presetID="2" presetClass="entr" presetSubtype="4" fill="hold" grpId="0" nodeType="clickEffect">
                                  <p:stCondLst>
                                    <p:cond delay="0"/>
                                  </p:stCondLst>
                                  <p:childTnLst>
                                    <p:set>
                                      <p:cBhvr>
                                        <p:cTn id="137" dur="1" fill="hold">
                                          <p:stCondLst>
                                            <p:cond delay="0"/>
                                          </p:stCondLst>
                                        </p:cTn>
                                        <p:tgtEl>
                                          <p:spTgt spid="49"/>
                                        </p:tgtEl>
                                        <p:attrNameLst>
                                          <p:attrName>style.visibility</p:attrName>
                                        </p:attrNameLst>
                                      </p:cBhvr>
                                      <p:to>
                                        <p:strVal val="visible"/>
                                      </p:to>
                                    </p:set>
                                    <p:anim calcmode="lin" valueType="num">
                                      <p:cBhvr additive="base">
                                        <p:cTn id="138" dur="500" fill="hold"/>
                                        <p:tgtEl>
                                          <p:spTgt spid="49"/>
                                        </p:tgtEl>
                                        <p:attrNameLst>
                                          <p:attrName>ppt_x</p:attrName>
                                        </p:attrNameLst>
                                      </p:cBhvr>
                                      <p:tavLst>
                                        <p:tav tm="0">
                                          <p:val>
                                            <p:strVal val="#ppt_x"/>
                                          </p:val>
                                        </p:tav>
                                        <p:tav tm="100000">
                                          <p:val>
                                            <p:strVal val="#ppt_x"/>
                                          </p:val>
                                        </p:tav>
                                      </p:tavLst>
                                    </p:anim>
                                    <p:anim calcmode="lin" valueType="num">
                                      <p:cBhvr additive="base">
                                        <p:cTn id="139" dur="500" fill="hold"/>
                                        <p:tgtEl>
                                          <p:spTgt spid="49"/>
                                        </p:tgtEl>
                                        <p:attrNameLst>
                                          <p:attrName>ppt_y</p:attrName>
                                        </p:attrNameLst>
                                      </p:cBhvr>
                                      <p:tavLst>
                                        <p:tav tm="0">
                                          <p:val>
                                            <p:strVal val="1+#ppt_h/2"/>
                                          </p:val>
                                        </p:tav>
                                        <p:tav tm="100000">
                                          <p:val>
                                            <p:strVal val="#ppt_y"/>
                                          </p:val>
                                        </p:tav>
                                      </p:tavLst>
                                    </p:anim>
                                  </p:childTnLst>
                                </p:cTn>
                              </p:par>
                              <p:par>
                                <p:cTn id="140" presetID="2" presetClass="entr" presetSubtype="4" fill="hold" grpId="0" nodeType="withEffect">
                                  <p:stCondLst>
                                    <p:cond delay="0"/>
                                  </p:stCondLst>
                                  <p:childTnLst>
                                    <p:set>
                                      <p:cBhvr>
                                        <p:cTn id="141" dur="1" fill="hold">
                                          <p:stCondLst>
                                            <p:cond delay="0"/>
                                          </p:stCondLst>
                                        </p:cTn>
                                        <p:tgtEl>
                                          <p:spTgt spid="51"/>
                                        </p:tgtEl>
                                        <p:attrNameLst>
                                          <p:attrName>style.visibility</p:attrName>
                                        </p:attrNameLst>
                                      </p:cBhvr>
                                      <p:to>
                                        <p:strVal val="visible"/>
                                      </p:to>
                                    </p:set>
                                    <p:anim calcmode="lin" valueType="num">
                                      <p:cBhvr additive="base">
                                        <p:cTn id="142" dur="500" fill="hold"/>
                                        <p:tgtEl>
                                          <p:spTgt spid="51"/>
                                        </p:tgtEl>
                                        <p:attrNameLst>
                                          <p:attrName>ppt_x</p:attrName>
                                        </p:attrNameLst>
                                      </p:cBhvr>
                                      <p:tavLst>
                                        <p:tav tm="0">
                                          <p:val>
                                            <p:strVal val="#ppt_x"/>
                                          </p:val>
                                        </p:tav>
                                        <p:tav tm="100000">
                                          <p:val>
                                            <p:strVal val="#ppt_x"/>
                                          </p:val>
                                        </p:tav>
                                      </p:tavLst>
                                    </p:anim>
                                    <p:anim calcmode="lin" valueType="num">
                                      <p:cBhvr additive="base">
                                        <p:cTn id="143"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16" presetClass="entr" presetSubtype="21" fill="hold" grpId="0" nodeType="clickEffect">
                                  <p:stCondLst>
                                    <p:cond delay="0"/>
                                  </p:stCondLst>
                                  <p:childTnLst>
                                    <p:set>
                                      <p:cBhvr>
                                        <p:cTn id="147" dur="1" fill="hold">
                                          <p:stCondLst>
                                            <p:cond delay="0"/>
                                          </p:stCondLst>
                                        </p:cTn>
                                        <p:tgtEl>
                                          <p:spTgt spid="58"/>
                                        </p:tgtEl>
                                        <p:attrNameLst>
                                          <p:attrName>style.visibility</p:attrName>
                                        </p:attrNameLst>
                                      </p:cBhvr>
                                      <p:to>
                                        <p:strVal val="visible"/>
                                      </p:to>
                                    </p:set>
                                    <p:animEffect transition="in" filter="barn(inVertical)">
                                      <p:cBhvr>
                                        <p:cTn id="148" dur="500"/>
                                        <p:tgtEl>
                                          <p:spTgt spid="58"/>
                                        </p:tgtEl>
                                      </p:cBhvr>
                                    </p:animEffect>
                                  </p:childTnLst>
                                </p:cTn>
                              </p:par>
                              <p:par>
                                <p:cTn id="149" presetID="16" presetClass="entr" presetSubtype="21" fill="hold" grpId="0" nodeType="withEffect">
                                  <p:stCondLst>
                                    <p:cond delay="0"/>
                                  </p:stCondLst>
                                  <p:childTnLst>
                                    <p:set>
                                      <p:cBhvr>
                                        <p:cTn id="150" dur="1" fill="hold">
                                          <p:stCondLst>
                                            <p:cond delay="0"/>
                                          </p:stCondLst>
                                        </p:cTn>
                                        <p:tgtEl>
                                          <p:spTgt spid="31"/>
                                        </p:tgtEl>
                                        <p:attrNameLst>
                                          <p:attrName>style.visibility</p:attrName>
                                        </p:attrNameLst>
                                      </p:cBhvr>
                                      <p:to>
                                        <p:strVal val="visible"/>
                                      </p:to>
                                    </p:set>
                                    <p:animEffect transition="in" filter="barn(inVertical)">
                                      <p:cBhvr>
                                        <p:cTn id="151" dur="500"/>
                                        <p:tgtEl>
                                          <p:spTgt spid="31"/>
                                        </p:tgtEl>
                                      </p:cBhvr>
                                    </p:animEffect>
                                  </p:childTnLst>
                                </p:cTn>
                              </p:par>
                            </p:childTnLst>
                          </p:cTn>
                        </p:par>
                      </p:childTnLst>
                    </p:cTn>
                  </p:par>
                  <p:par>
                    <p:cTn id="152" fill="hold">
                      <p:stCondLst>
                        <p:cond delay="indefinite"/>
                      </p:stCondLst>
                      <p:childTnLst>
                        <p:par>
                          <p:cTn id="153" fill="hold">
                            <p:stCondLst>
                              <p:cond delay="0"/>
                            </p:stCondLst>
                            <p:childTnLst>
                              <p:par>
                                <p:cTn id="154" presetID="2" presetClass="entr" presetSubtype="4" fill="hold" grpId="0" nodeType="clickEffect">
                                  <p:stCondLst>
                                    <p:cond delay="0"/>
                                  </p:stCondLst>
                                  <p:childTnLst>
                                    <p:set>
                                      <p:cBhvr>
                                        <p:cTn id="155" dur="1" fill="hold">
                                          <p:stCondLst>
                                            <p:cond delay="0"/>
                                          </p:stCondLst>
                                        </p:cTn>
                                        <p:tgtEl>
                                          <p:spTgt spid="57"/>
                                        </p:tgtEl>
                                        <p:attrNameLst>
                                          <p:attrName>style.visibility</p:attrName>
                                        </p:attrNameLst>
                                      </p:cBhvr>
                                      <p:to>
                                        <p:strVal val="visible"/>
                                      </p:to>
                                    </p:set>
                                    <p:anim calcmode="lin" valueType="num">
                                      <p:cBhvr additive="base">
                                        <p:cTn id="156" dur="500" fill="hold"/>
                                        <p:tgtEl>
                                          <p:spTgt spid="57"/>
                                        </p:tgtEl>
                                        <p:attrNameLst>
                                          <p:attrName>ppt_x</p:attrName>
                                        </p:attrNameLst>
                                      </p:cBhvr>
                                      <p:tavLst>
                                        <p:tav tm="0">
                                          <p:val>
                                            <p:strVal val="#ppt_x"/>
                                          </p:val>
                                        </p:tav>
                                        <p:tav tm="100000">
                                          <p:val>
                                            <p:strVal val="#ppt_x"/>
                                          </p:val>
                                        </p:tav>
                                      </p:tavLst>
                                    </p:anim>
                                    <p:anim calcmode="lin" valueType="num">
                                      <p:cBhvr additive="base">
                                        <p:cTn id="157"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98" grpId="0" animBg="1"/>
      <p:bldP spid="85" grpId="0" animBg="1"/>
      <p:bldP spid="54" grpId="0" animBg="1"/>
      <p:bldP spid="34" grpId="0" animBg="1"/>
      <p:bldP spid="9" grpId="0"/>
      <p:bldP spid="38" grpId="0" animBg="1"/>
      <p:bldP spid="41" grpId="0" animBg="1"/>
      <p:bldP spid="44" grpId="0"/>
      <p:bldP spid="31" grpId="0"/>
      <p:bldP spid="43" grpId="0"/>
      <p:bldP spid="45" grpId="0" animBg="1"/>
      <p:bldP spid="46" grpId="0"/>
      <p:bldP spid="55" grpId="0"/>
      <p:bldP spid="56" grpId="0"/>
      <p:bldP spid="50" grpId="0"/>
      <p:bldP spid="58" grpId="0" animBg="1"/>
      <p:bldP spid="68" grpId="0" animBg="1"/>
      <p:bldP spid="47" grpId="0"/>
      <p:bldP spid="73" grpId="0" animBg="1"/>
      <p:bldP spid="75" grpId="0" animBg="1"/>
      <p:bldP spid="64" grpId="0" animBg="1"/>
      <p:bldP spid="76" grpId="0" animBg="1"/>
      <p:bldP spid="24" grpId="0" animBg="1"/>
      <p:bldP spid="79" grpId="0"/>
      <p:bldP spid="81" grpId="0" animBg="1"/>
      <p:bldP spid="83" grpId="0" animBg="1"/>
      <p:bldP spid="84" grpId="0" animBg="1"/>
      <p:bldP spid="86" grpId="0"/>
      <p:bldP spid="53" grpId="0" animBg="1"/>
      <p:bldP spid="90" grpId="0" animBg="1"/>
      <p:bldP spid="91" grpId="0"/>
      <p:bldP spid="92" grpId="0" animBg="1"/>
      <p:bldP spid="72" grpId="0" animBg="1"/>
      <p:bldP spid="87" grpId="0" animBg="1"/>
      <p:bldP spid="89" grpId="0" animBg="1"/>
      <p:bldP spid="93" grpId="0" animBg="1"/>
      <p:bldP spid="95" grpId="0" animBg="1"/>
      <p:bldP spid="80" grpId="0" animBg="1"/>
      <p:bldP spid="49" grpId="0" animBg="1"/>
      <p:bldP spid="51" grpId="0" animBg="1"/>
      <p:bldP spid="5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04040" y="764704"/>
            <a:ext cx="8416432" cy="6001643"/>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endParaRPr lang="en-US" altLang="ja-JP" sz="1600" dirty="0" smtClean="0">
              <a:latin typeface="メイリオ" pitchFamily="50" charset="-128"/>
              <a:ea typeface="メイリオ" pitchFamily="50" charset="-128"/>
              <a:cs typeface="メイリオ" pitchFamily="50" charset="-128"/>
            </a:endParaRPr>
          </a:p>
          <a:p>
            <a:endParaRPr lang="en-US" altLang="ja-JP" sz="1600" dirty="0">
              <a:latin typeface="メイリオ" pitchFamily="50" charset="-128"/>
              <a:ea typeface="メイリオ" pitchFamily="50" charset="-128"/>
              <a:cs typeface="メイリオ" pitchFamily="50" charset="-128"/>
            </a:endParaRPr>
          </a:p>
          <a:p>
            <a:endParaRPr lang="en-US" altLang="ja-JP" sz="1600" dirty="0" smtClean="0">
              <a:latin typeface="メイリオ" pitchFamily="50" charset="-128"/>
              <a:ea typeface="メイリオ" pitchFamily="50" charset="-128"/>
              <a:cs typeface="メイリオ" pitchFamily="50" charset="-128"/>
            </a:endParaRPr>
          </a:p>
          <a:p>
            <a:r>
              <a:rPr lang="ja-JP" altLang="en-US" sz="1600" b="1" dirty="0" smtClean="0">
                <a:latin typeface="メイリオ" pitchFamily="50" charset="-128"/>
                <a:ea typeface="メイリオ" pitchFamily="50" charset="-128"/>
                <a:cs typeface="メイリオ" pitchFamily="50" charset="-128"/>
              </a:rPr>
              <a:t>① </a:t>
            </a:r>
            <a:r>
              <a:rPr lang="ja-JP" altLang="en-US" sz="1600" b="1" dirty="0">
                <a:latin typeface="メイリオ" pitchFamily="50" charset="-128"/>
                <a:ea typeface="メイリオ" pitchFamily="50" charset="-128"/>
                <a:cs typeface="メイリオ" pitchFamily="50" charset="-128"/>
              </a:rPr>
              <a:t>相 談</a:t>
            </a:r>
          </a:p>
          <a:p>
            <a:endParaRPr lang="ja-JP" altLang="en-US" sz="1600" dirty="0">
              <a:latin typeface="メイリオ" pitchFamily="50" charset="-128"/>
              <a:ea typeface="メイリオ" pitchFamily="50" charset="-128"/>
              <a:cs typeface="メイリオ" pitchFamily="50" charset="-128"/>
            </a:endParaRPr>
          </a:p>
          <a:p>
            <a:r>
              <a:rPr lang="ja-JP" altLang="en-US" sz="1600" b="1" dirty="0">
                <a:latin typeface="メイリオ" pitchFamily="50" charset="-128"/>
                <a:ea typeface="メイリオ" pitchFamily="50" charset="-128"/>
                <a:cs typeface="メイリオ" pitchFamily="50" charset="-128"/>
              </a:rPr>
              <a:t>② 基本</a:t>
            </a:r>
            <a:r>
              <a:rPr lang="ja-JP" altLang="en-US" sz="1600" b="1" dirty="0" smtClean="0">
                <a:latin typeface="メイリオ" pitchFamily="50" charset="-128"/>
                <a:ea typeface="メイリオ" pitchFamily="50" charset="-128"/>
                <a:cs typeface="メイリオ" pitchFamily="50" charset="-128"/>
              </a:rPr>
              <a:t>チェックリスト</a:t>
            </a:r>
            <a:r>
              <a:rPr lang="en-US" altLang="ja-JP" sz="1600" dirty="0" smtClean="0">
                <a:latin typeface="メイリオ" pitchFamily="50" charset="-128"/>
                <a:ea typeface="メイリオ" pitchFamily="50" charset="-128"/>
                <a:cs typeface="メイリオ" pitchFamily="50" charset="-128"/>
              </a:rPr>
              <a:t>(</a:t>
            </a:r>
            <a:r>
              <a:rPr lang="ja-JP" altLang="en-US" sz="1600" dirty="0" smtClean="0">
                <a:latin typeface="メイリオ" pitchFamily="50" charset="-128"/>
                <a:ea typeface="メイリオ" pitchFamily="50" charset="-128"/>
                <a:cs typeface="メイリオ" pitchFamily="50" charset="-128"/>
              </a:rPr>
              <a:t>早急・更新時など）／</a:t>
            </a:r>
            <a:r>
              <a:rPr lang="ja-JP" altLang="en-US" sz="1600" b="1" dirty="0" smtClean="0">
                <a:latin typeface="メイリオ" pitchFamily="50" charset="-128"/>
                <a:ea typeface="メイリオ" pitchFamily="50" charset="-128"/>
                <a:cs typeface="メイリオ" pitchFamily="50" charset="-128"/>
              </a:rPr>
              <a:t>要介護</a:t>
            </a:r>
            <a:r>
              <a:rPr lang="ja-JP" altLang="en-US" sz="1600" b="1" dirty="0">
                <a:latin typeface="メイリオ" pitchFamily="50" charset="-128"/>
                <a:ea typeface="メイリオ" pitchFamily="50" charset="-128"/>
                <a:cs typeface="メイリオ" pitchFamily="50" charset="-128"/>
              </a:rPr>
              <a:t>認定等申請</a:t>
            </a:r>
            <a:r>
              <a:rPr lang="ja-JP" altLang="en-US" sz="1600" dirty="0" smtClean="0">
                <a:latin typeface="メイリオ" pitchFamily="50" charset="-128"/>
                <a:ea typeface="メイリオ" pitchFamily="50" charset="-128"/>
                <a:cs typeface="メイリオ" pitchFamily="50" charset="-128"/>
              </a:rPr>
              <a:t>／</a:t>
            </a:r>
            <a:r>
              <a:rPr lang="ja-JP" altLang="en-US" sz="1600" b="1" dirty="0" smtClean="0">
                <a:latin typeface="メイリオ" pitchFamily="50" charset="-128"/>
                <a:ea typeface="メイリオ" pitchFamily="50" charset="-128"/>
                <a:cs typeface="メイリオ" pitchFamily="50" charset="-128"/>
              </a:rPr>
              <a:t>一般</a:t>
            </a:r>
            <a:r>
              <a:rPr lang="ja-JP" altLang="en-US" sz="1600" b="1" dirty="0">
                <a:latin typeface="メイリオ" pitchFamily="50" charset="-128"/>
                <a:ea typeface="メイリオ" pitchFamily="50" charset="-128"/>
                <a:cs typeface="メイリオ" pitchFamily="50" charset="-128"/>
              </a:rPr>
              <a:t>介護予防</a:t>
            </a:r>
          </a:p>
          <a:p>
            <a:endParaRPr lang="ja-JP" altLang="en-US" sz="1600" dirty="0">
              <a:latin typeface="メイリオ" pitchFamily="50" charset="-128"/>
              <a:ea typeface="メイリオ" pitchFamily="50" charset="-128"/>
              <a:cs typeface="メイリオ" pitchFamily="50" charset="-128"/>
            </a:endParaRPr>
          </a:p>
          <a:p>
            <a:r>
              <a:rPr lang="ja-JP" altLang="en-US" sz="1600" dirty="0">
                <a:latin typeface="メイリオ" pitchFamily="50" charset="-128"/>
                <a:ea typeface="メイリオ" pitchFamily="50" charset="-128"/>
                <a:cs typeface="メイリオ" pitchFamily="50" charset="-128"/>
              </a:rPr>
              <a:t>③ </a:t>
            </a:r>
            <a:r>
              <a:rPr lang="ja-JP" altLang="en-US" sz="1600" b="1" dirty="0">
                <a:latin typeface="メイリオ" pitchFamily="50" charset="-128"/>
                <a:ea typeface="メイリオ" pitchFamily="50" charset="-128"/>
                <a:cs typeface="メイリオ" pitchFamily="50" charset="-128"/>
              </a:rPr>
              <a:t>介護予防・生活支援サービス事業対象者</a:t>
            </a:r>
            <a:r>
              <a:rPr lang="ja-JP" altLang="en-US" sz="1600" dirty="0">
                <a:latin typeface="メイリオ" pitchFamily="50" charset="-128"/>
                <a:ea typeface="メイリオ" pitchFamily="50" charset="-128"/>
                <a:cs typeface="メイリオ" pitchFamily="50" charset="-128"/>
              </a:rPr>
              <a:t>／</a:t>
            </a:r>
            <a:r>
              <a:rPr lang="ja-JP" altLang="en-US" sz="1600" b="1" dirty="0">
                <a:latin typeface="メイリオ" pitchFamily="50" charset="-128"/>
                <a:ea typeface="メイリオ" pitchFamily="50" charset="-128"/>
                <a:cs typeface="メイリオ" pitchFamily="50" charset="-128"/>
              </a:rPr>
              <a:t>要介護認定等申請</a:t>
            </a:r>
            <a:r>
              <a:rPr lang="ja-JP" altLang="en-US" sz="1600" dirty="0">
                <a:latin typeface="メイリオ" pitchFamily="50" charset="-128"/>
                <a:ea typeface="メイリオ" pitchFamily="50" charset="-128"/>
                <a:cs typeface="メイリオ" pitchFamily="50" charset="-128"/>
              </a:rPr>
              <a:t>／</a:t>
            </a:r>
            <a:r>
              <a:rPr lang="ja-JP" altLang="en-US" sz="1600" b="1" dirty="0">
                <a:latin typeface="メイリオ" pitchFamily="50" charset="-128"/>
                <a:ea typeface="メイリオ" pitchFamily="50" charset="-128"/>
                <a:cs typeface="メイリオ" pitchFamily="50" charset="-128"/>
              </a:rPr>
              <a:t>一般介護予防</a:t>
            </a:r>
          </a:p>
          <a:p>
            <a:endParaRPr lang="ja-JP" altLang="en-US" sz="1600" dirty="0">
              <a:latin typeface="メイリオ" pitchFamily="50" charset="-128"/>
              <a:ea typeface="メイリオ" pitchFamily="50" charset="-128"/>
              <a:cs typeface="メイリオ" pitchFamily="50" charset="-128"/>
            </a:endParaRPr>
          </a:p>
          <a:p>
            <a:endParaRPr lang="en-US" altLang="ja-JP" sz="1600" dirty="0" smtClean="0">
              <a:latin typeface="メイリオ" pitchFamily="50" charset="-128"/>
              <a:ea typeface="メイリオ" pitchFamily="50" charset="-128"/>
              <a:cs typeface="メイリオ" pitchFamily="50" charset="-128"/>
            </a:endParaRPr>
          </a:p>
          <a:p>
            <a:r>
              <a:rPr lang="ja-JP" altLang="en-US" sz="1600" dirty="0" smtClean="0">
                <a:latin typeface="メイリオ" pitchFamily="50" charset="-128"/>
                <a:ea typeface="メイリオ" pitchFamily="50" charset="-128"/>
                <a:cs typeface="メイリオ" pitchFamily="50" charset="-128"/>
              </a:rPr>
              <a:t>④ </a:t>
            </a:r>
            <a:r>
              <a:rPr lang="ja-JP" altLang="en-US" sz="1600" b="1" dirty="0">
                <a:solidFill>
                  <a:srgbClr val="FF0000"/>
                </a:solidFill>
                <a:latin typeface="メイリオ" pitchFamily="50" charset="-128"/>
                <a:ea typeface="メイリオ" pitchFamily="50" charset="-128"/>
                <a:cs typeface="メイリオ" pitchFamily="50" charset="-128"/>
              </a:rPr>
              <a:t>介護予防ケアマネジメント依頼書提出</a:t>
            </a:r>
            <a:r>
              <a:rPr lang="ja-JP" altLang="en-US" sz="1600" dirty="0">
                <a:solidFill>
                  <a:schemeClr val="tx1"/>
                </a:solidFill>
                <a:latin typeface="メイリオ" pitchFamily="50" charset="-128"/>
                <a:ea typeface="メイリオ" pitchFamily="50" charset="-128"/>
                <a:cs typeface="メイリオ" pitchFamily="50" charset="-128"/>
              </a:rPr>
              <a:t>（対象者⇒市町村）</a:t>
            </a:r>
          </a:p>
          <a:p>
            <a:endParaRPr lang="ja-JP" altLang="en-US" sz="1600" dirty="0">
              <a:latin typeface="メイリオ" pitchFamily="50" charset="-128"/>
              <a:ea typeface="メイリオ" pitchFamily="50" charset="-128"/>
              <a:cs typeface="メイリオ" pitchFamily="50" charset="-128"/>
            </a:endParaRPr>
          </a:p>
          <a:p>
            <a:r>
              <a:rPr lang="ja-JP" altLang="en-US" sz="1600" dirty="0">
                <a:latin typeface="メイリオ" pitchFamily="50" charset="-128"/>
                <a:ea typeface="メイリオ" pitchFamily="50" charset="-128"/>
                <a:cs typeface="メイリオ" pitchFamily="50" charset="-128"/>
              </a:rPr>
              <a:t>⑤ </a:t>
            </a:r>
            <a:r>
              <a:rPr lang="ja-JP" altLang="en-US" sz="1600" b="1" dirty="0">
                <a:latin typeface="メイリオ" pitchFamily="50" charset="-128"/>
                <a:ea typeface="メイリオ" pitchFamily="50" charset="-128"/>
                <a:cs typeface="メイリオ" pitchFamily="50" charset="-128"/>
              </a:rPr>
              <a:t>名簿登録・被保険者証</a:t>
            </a:r>
            <a:r>
              <a:rPr lang="ja-JP" altLang="en-US" sz="1600" b="1" dirty="0" smtClean="0">
                <a:latin typeface="メイリオ" pitchFamily="50" charset="-128"/>
                <a:ea typeface="メイリオ" pitchFamily="50" charset="-128"/>
                <a:cs typeface="メイリオ" pitchFamily="50" charset="-128"/>
              </a:rPr>
              <a:t>発行</a:t>
            </a:r>
            <a:r>
              <a:rPr lang="ja-JP" altLang="en-US" sz="1600" dirty="0" smtClean="0">
                <a:solidFill>
                  <a:schemeClr val="tx1"/>
                </a:solidFill>
                <a:latin typeface="メイリオ" pitchFamily="50" charset="-128"/>
                <a:ea typeface="メイリオ" pitchFamily="50" charset="-128"/>
                <a:cs typeface="メイリオ" pitchFamily="50" charset="-128"/>
              </a:rPr>
              <a:t>（保険者⇒対象者）</a:t>
            </a:r>
            <a:r>
              <a:rPr lang="en-US" altLang="ja-JP" sz="1400" dirty="0" smtClean="0">
                <a:solidFill>
                  <a:srgbClr val="0070C0"/>
                </a:solidFill>
                <a:latin typeface="メイリオ" pitchFamily="50" charset="-128"/>
                <a:ea typeface="メイリオ" pitchFamily="50" charset="-128"/>
                <a:cs typeface="メイリオ" pitchFamily="50" charset="-128"/>
              </a:rPr>
              <a:t>※</a:t>
            </a:r>
            <a:r>
              <a:rPr lang="ja-JP" altLang="en-US" sz="1400" dirty="0" smtClean="0">
                <a:solidFill>
                  <a:srgbClr val="0070C0"/>
                </a:solidFill>
                <a:latin typeface="メイリオ" pitchFamily="50" charset="-128"/>
                <a:ea typeface="メイリオ" pitchFamily="50" charset="-128"/>
                <a:cs typeface="メイリオ" pitchFamily="50" charset="-128"/>
              </a:rPr>
              <a:t>認定者は改めての発行はなし</a:t>
            </a:r>
            <a:endParaRPr lang="ja-JP" altLang="en-US" sz="1600" dirty="0">
              <a:solidFill>
                <a:srgbClr val="0070C0"/>
              </a:solidFill>
              <a:latin typeface="メイリオ" pitchFamily="50" charset="-128"/>
              <a:ea typeface="メイリオ" pitchFamily="50" charset="-128"/>
              <a:cs typeface="メイリオ" pitchFamily="50" charset="-128"/>
            </a:endParaRPr>
          </a:p>
          <a:p>
            <a:endParaRPr lang="ja-JP" altLang="en-US" sz="1600" dirty="0">
              <a:latin typeface="メイリオ" pitchFamily="50" charset="-128"/>
              <a:ea typeface="メイリオ" pitchFamily="50" charset="-128"/>
              <a:cs typeface="メイリオ" pitchFamily="50" charset="-128"/>
            </a:endParaRPr>
          </a:p>
          <a:p>
            <a:r>
              <a:rPr lang="ja-JP" altLang="en-US" sz="1600" dirty="0">
                <a:latin typeface="メイリオ" pitchFamily="50" charset="-128"/>
                <a:ea typeface="メイリオ" pitchFamily="50" charset="-128"/>
                <a:cs typeface="メイリオ" pitchFamily="50" charset="-128"/>
              </a:rPr>
              <a:t>⑥ </a:t>
            </a:r>
            <a:r>
              <a:rPr lang="ja-JP" altLang="en-US" sz="1600" b="1" dirty="0">
                <a:latin typeface="メイリオ" pitchFamily="50" charset="-128"/>
                <a:ea typeface="メイリオ" pitchFamily="50" charset="-128"/>
                <a:cs typeface="メイリオ" pitchFamily="50" charset="-128"/>
              </a:rPr>
              <a:t>介護予防ケアマネジメント実施</a:t>
            </a:r>
          </a:p>
          <a:p>
            <a:r>
              <a:rPr lang="ja-JP" altLang="en-US" sz="1600" dirty="0" smtClean="0">
                <a:latin typeface="メイリオ" pitchFamily="50" charset="-128"/>
                <a:ea typeface="メイリオ" pitchFamily="50" charset="-128"/>
                <a:cs typeface="メイリオ" pitchFamily="50" charset="-128"/>
              </a:rPr>
              <a:t>　　　（</a:t>
            </a:r>
            <a:r>
              <a:rPr lang="ja-JP" altLang="en-US" sz="1600" dirty="0">
                <a:latin typeface="メイリオ" pitchFamily="50" charset="-128"/>
                <a:ea typeface="メイリオ" pitchFamily="50" charset="-128"/>
                <a:cs typeface="メイリオ" pitchFamily="50" charset="-128"/>
              </a:rPr>
              <a:t>アセスメント、ケアプランの作成</a:t>
            </a:r>
            <a:r>
              <a:rPr lang="ja-JP" altLang="en-US" sz="1600" dirty="0" smtClean="0">
                <a:latin typeface="メイリオ" pitchFamily="50" charset="-128"/>
                <a:ea typeface="メイリオ" pitchFamily="50" charset="-128"/>
                <a:cs typeface="メイリオ" pitchFamily="50" charset="-128"/>
              </a:rPr>
              <a:t>、サービス</a:t>
            </a:r>
            <a:r>
              <a:rPr lang="ja-JP" altLang="en-US" sz="1600" dirty="0">
                <a:latin typeface="メイリオ" pitchFamily="50" charset="-128"/>
                <a:ea typeface="メイリオ" pitchFamily="50" charset="-128"/>
                <a:cs typeface="メイリオ" pitchFamily="50" charset="-128"/>
              </a:rPr>
              <a:t>担当者会議等）</a:t>
            </a:r>
          </a:p>
          <a:p>
            <a:endParaRPr lang="ja-JP" altLang="en-US" sz="1600" dirty="0">
              <a:latin typeface="メイリオ" pitchFamily="50" charset="-128"/>
              <a:ea typeface="メイリオ" pitchFamily="50" charset="-128"/>
              <a:cs typeface="メイリオ" pitchFamily="50" charset="-128"/>
            </a:endParaRPr>
          </a:p>
          <a:p>
            <a:r>
              <a:rPr lang="ja-JP" altLang="en-US" sz="1600" dirty="0">
                <a:latin typeface="メイリオ" pitchFamily="50" charset="-128"/>
                <a:ea typeface="メイリオ" pitchFamily="50" charset="-128"/>
                <a:cs typeface="メイリオ" pitchFamily="50" charset="-128"/>
              </a:rPr>
              <a:t>⑦ </a:t>
            </a:r>
            <a:r>
              <a:rPr lang="ja-JP" altLang="en-US" sz="1600" b="1" dirty="0">
                <a:latin typeface="メイリオ" pitchFamily="50" charset="-128"/>
                <a:ea typeface="メイリオ" pitchFamily="50" charset="-128"/>
                <a:cs typeface="メイリオ" pitchFamily="50" charset="-128"/>
              </a:rPr>
              <a:t>ケアプラン交付</a:t>
            </a:r>
          </a:p>
          <a:p>
            <a:endParaRPr lang="ja-JP" altLang="en-US" sz="1600" dirty="0">
              <a:latin typeface="メイリオ" pitchFamily="50" charset="-128"/>
              <a:ea typeface="メイリオ" pitchFamily="50" charset="-128"/>
              <a:cs typeface="メイリオ" pitchFamily="50" charset="-128"/>
            </a:endParaRPr>
          </a:p>
          <a:p>
            <a:r>
              <a:rPr lang="ja-JP" altLang="en-US" sz="1600" dirty="0">
                <a:latin typeface="メイリオ" pitchFamily="50" charset="-128"/>
                <a:ea typeface="メイリオ" pitchFamily="50" charset="-128"/>
                <a:cs typeface="メイリオ" pitchFamily="50" charset="-128"/>
              </a:rPr>
              <a:t>⑧ </a:t>
            </a:r>
            <a:r>
              <a:rPr lang="ja-JP" altLang="en-US" sz="1600" b="1" dirty="0">
                <a:latin typeface="メイリオ" pitchFamily="50" charset="-128"/>
                <a:ea typeface="メイリオ" pitchFamily="50" charset="-128"/>
                <a:cs typeface="メイリオ" pitchFamily="50" charset="-128"/>
              </a:rPr>
              <a:t>サービス事業利用</a:t>
            </a:r>
            <a:r>
              <a:rPr lang="ja-JP" altLang="en-US" sz="1600" dirty="0">
                <a:latin typeface="メイリオ" pitchFamily="50" charset="-128"/>
                <a:ea typeface="メイリオ" pitchFamily="50" charset="-128"/>
                <a:cs typeface="メイリオ" pitchFamily="50" charset="-128"/>
              </a:rPr>
              <a:t>（利用料の支払い等）</a:t>
            </a:r>
          </a:p>
          <a:p>
            <a:endParaRPr lang="ja-JP" altLang="en-US" sz="1600" dirty="0">
              <a:latin typeface="メイリオ" pitchFamily="50" charset="-128"/>
              <a:ea typeface="メイリオ" pitchFamily="50" charset="-128"/>
              <a:cs typeface="メイリオ" pitchFamily="50" charset="-128"/>
            </a:endParaRPr>
          </a:p>
          <a:p>
            <a:r>
              <a:rPr lang="ja-JP" altLang="en-US" sz="1600" dirty="0">
                <a:latin typeface="メイリオ" pitchFamily="50" charset="-128"/>
                <a:ea typeface="メイリオ" pitchFamily="50" charset="-128"/>
                <a:cs typeface="メイリオ" pitchFamily="50" charset="-128"/>
              </a:rPr>
              <a:t>⑨ </a:t>
            </a:r>
            <a:r>
              <a:rPr lang="ja-JP" altLang="en-US" sz="1600" b="1" dirty="0">
                <a:latin typeface="メイリオ" pitchFamily="50" charset="-128"/>
                <a:ea typeface="メイリオ" pitchFamily="50" charset="-128"/>
                <a:cs typeface="メイリオ" pitchFamily="50" charset="-128"/>
              </a:rPr>
              <a:t>モニタリング・評価</a:t>
            </a:r>
          </a:p>
          <a:p>
            <a:endParaRPr lang="ja-JP" altLang="en-US" sz="1600" dirty="0">
              <a:latin typeface="メイリオ" pitchFamily="50" charset="-128"/>
              <a:ea typeface="メイリオ" pitchFamily="50" charset="-128"/>
              <a:cs typeface="メイリオ" pitchFamily="50" charset="-128"/>
            </a:endParaRPr>
          </a:p>
          <a:p>
            <a:r>
              <a:rPr lang="ja-JP" altLang="en-US" sz="1600" dirty="0">
                <a:latin typeface="メイリオ" pitchFamily="50" charset="-128"/>
                <a:ea typeface="メイリオ" pitchFamily="50" charset="-128"/>
                <a:cs typeface="メイリオ" pitchFamily="50" charset="-128"/>
              </a:rPr>
              <a:t>⑩ </a:t>
            </a:r>
            <a:r>
              <a:rPr lang="ja-JP" altLang="en-US" sz="1600" b="1" dirty="0">
                <a:solidFill>
                  <a:srgbClr val="FF0000"/>
                </a:solidFill>
                <a:latin typeface="メイリオ" pitchFamily="50" charset="-128"/>
                <a:ea typeface="メイリオ" pitchFamily="50" charset="-128"/>
                <a:cs typeface="メイリオ" pitchFamily="50" charset="-128"/>
              </a:rPr>
              <a:t>給付管理票作成・国保連合会</a:t>
            </a:r>
            <a:r>
              <a:rPr lang="ja-JP" altLang="en-US" sz="1600" b="1" dirty="0" smtClean="0">
                <a:solidFill>
                  <a:srgbClr val="FF0000"/>
                </a:solidFill>
                <a:latin typeface="メイリオ" pitchFamily="50" charset="-128"/>
                <a:ea typeface="メイリオ" pitchFamily="50" charset="-128"/>
                <a:cs typeface="メイリオ" pitchFamily="50" charset="-128"/>
              </a:rPr>
              <a:t>送付</a:t>
            </a:r>
            <a:r>
              <a:rPr lang="ja-JP" altLang="en-US" sz="1600" dirty="0" smtClean="0">
                <a:solidFill>
                  <a:schemeClr val="tx1"/>
                </a:solidFill>
                <a:latin typeface="メイリオ" pitchFamily="50" charset="-128"/>
                <a:ea typeface="メイリオ" pitchFamily="50" charset="-128"/>
                <a:cs typeface="メイリオ" pitchFamily="50" charset="-128"/>
              </a:rPr>
              <a:t>（包括⇒国保連）</a:t>
            </a:r>
            <a:endParaRPr lang="ja-JP" altLang="en-US" sz="1600" dirty="0">
              <a:solidFill>
                <a:schemeClr val="tx1"/>
              </a:solidFill>
              <a:latin typeface="メイリオ" pitchFamily="50" charset="-128"/>
              <a:ea typeface="メイリオ" pitchFamily="50" charset="-128"/>
              <a:cs typeface="メイリオ" pitchFamily="50" charset="-128"/>
            </a:endParaRPr>
          </a:p>
        </p:txBody>
      </p:sp>
      <p:sp>
        <p:nvSpPr>
          <p:cNvPr id="7" name="角丸四角形 6"/>
          <p:cNvSpPr/>
          <p:nvPr/>
        </p:nvSpPr>
        <p:spPr>
          <a:xfrm>
            <a:off x="107504" y="908720"/>
            <a:ext cx="5400600" cy="324036"/>
          </a:xfrm>
          <a:prstGeom prst="roundRect">
            <a:avLst>
              <a:gd name="adj" fmla="val 0"/>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kumimoji="1" lang="ja-JP" altLang="en-US" sz="1600" b="1" dirty="0" smtClean="0">
                <a:solidFill>
                  <a:schemeClr val="tx1"/>
                </a:solidFill>
                <a:latin typeface="メイリオ" pitchFamily="50" charset="-128"/>
                <a:ea typeface="メイリオ" pitchFamily="50" charset="-128"/>
                <a:cs typeface="メイリオ" pitchFamily="50" charset="-128"/>
              </a:rPr>
              <a:t>　</a:t>
            </a:r>
            <a:r>
              <a:rPr kumimoji="1" lang="ja-JP" altLang="en-US" sz="1600" b="1" dirty="0" smtClean="0">
                <a:solidFill>
                  <a:srgbClr val="0070C0"/>
                </a:solidFill>
                <a:latin typeface="メイリオ" pitchFamily="50" charset="-128"/>
                <a:ea typeface="メイリオ" pitchFamily="50" charset="-128"/>
                <a:cs typeface="メイリオ" pitchFamily="50" charset="-128"/>
              </a:rPr>
              <a:t>総合事業の相談からサービス提供まで</a:t>
            </a:r>
            <a:endParaRPr kumimoji="1" lang="en-US" altLang="ja-JP" sz="1600" b="1" dirty="0" smtClean="0">
              <a:solidFill>
                <a:srgbClr val="0070C0"/>
              </a:solidFill>
              <a:latin typeface="メイリオ" pitchFamily="50" charset="-128"/>
              <a:ea typeface="メイリオ" pitchFamily="50" charset="-128"/>
              <a:cs typeface="メイリオ" pitchFamily="50" charset="-128"/>
            </a:endParaRPr>
          </a:p>
        </p:txBody>
      </p:sp>
      <p:cxnSp>
        <p:nvCxnSpPr>
          <p:cNvPr id="9" name="直線コネクタ 8"/>
          <p:cNvCxnSpPr/>
          <p:nvPr/>
        </p:nvCxnSpPr>
        <p:spPr>
          <a:xfrm>
            <a:off x="611560" y="1772816"/>
            <a:ext cx="662473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5292080" y="1772816"/>
            <a:ext cx="0" cy="21602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7223348" y="1777219"/>
            <a:ext cx="0" cy="21602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611560" y="2276872"/>
            <a:ext cx="662473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a:off x="5292080" y="2281275"/>
            <a:ext cx="0" cy="21602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a:off x="7223348" y="2281275"/>
            <a:ext cx="0" cy="21602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角丸四角形 18"/>
          <p:cNvSpPr/>
          <p:nvPr/>
        </p:nvSpPr>
        <p:spPr>
          <a:xfrm>
            <a:off x="0" y="-27384"/>
            <a:ext cx="9144000" cy="792088"/>
          </a:xfrm>
          <a:prstGeom prst="roundRect">
            <a:avLst>
              <a:gd name="adj" fmla="val 0"/>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spcAft>
                <a:spcPts val="0"/>
              </a:spcAft>
            </a:pPr>
            <a:r>
              <a:rPr lang="ja-JP" altLang="en-US" sz="2400" b="1" kern="100" dirty="0" smtClean="0">
                <a:latin typeface="メイリオ" pitchFamily="50" charset="-128"/>
                <a:ea typeface="メイリオ" pitchFamily="50" charset="-128"/>
                <a:cs typeface="メイリオ" pitchFamily="50" charset="-128"/>
              </a:rPr>
              <a:t>利用手続</a:t>
            </a:r>
            <a:endParaRPr lang="ja-JP" sz="2400" b="1" kern="100" dirty="0">
              <a:latin typeface="メイリオ" pitchFamily="50" charset="-128"/>
              <a:ea typeface="メイリオ" pitchFamily="50" charset="-128"/>
              <a:cs typeface="メイリオ" pitchFamily="50" charset="-128"/>
            </a:endParaRPr>
          </a:p>
        </p:txBody>
      </p:sp>
      <p:cxnSp>
        <p:nvCxnSpPr>
          <p:cNvPr id="20" name="直線矢印コネクタ 19"/>
          <p:cNvCxnSpPr/>
          <p:nvPr/>
        </p:nvCxnSpPr>
        <p:spPr>
          <a:xfrm>
            <a:off x="1691680" y="1772816"/>
            <a:ext cx="0" cy="21602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1705178" y="2281275"/>
            <a:ext cx="0" cy="21602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1705178" y="2708920"/>
            <a:ext cx="1069" cy="50405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a:off x="1706247" y="3501008"/>
            <a:ext cx="0" cy="21602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1706247" y="3930447"/>
            <a:ext cx="0" cy="21602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a:off x="1691680" y="4725144"/>
            <a:ext cx="0" cy="21602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a:off x="1691680" y="5229200"/>
            <a:ext cx="0" cy="21602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a:off x="1682358" y="5661248"/>
            <a:ext cx="0" cy="21602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a:off x="1682358" y="6165304"/>
            <a:ext cx="0" cy="21602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flipH="1">
            <a:off x="1858647" y="2708920"/>
            <a:ext cx="3433434" cy="504056"/>
          </a:xfrm>
          <a:prstGeom prst="straightConnector1">
            <a:avLst/>
          </a:prstGeom>
          <a:ln w="127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0" name="正方形/長方形 29"/>
          <p:cNvSpPr/>
          <p:nvPr/>
        </p:nvSpPr>
        <p:spPr>
          <a:xfrm>
            <a:off x="4355976" y="2818478"/>
            <a:ext cx="4104456" cy="360040"/>
          </a:xfrm>
          <a:prstGeom prst="rect">
            <a:avLst/>
          </a:prstGeom>
          <a:ln/>
        </p:spPr>
        <p:style>
          <a:lnRef idx="0">
            <a:schemeClr val="accent2"/>
          </a:lnRef>
          <a:fillRef idx="3">
            <a:schemeClr val="accent2"/>
          </a:fillRef>
          <a:effectRef idx="3">
            <a:schemeClr val="accent2"/>
          </a:effectRef>
          <a:fontRef idx="minor">
            <a:schemeClr val="lt1"/>
          </a:fontRef>
        </p:style>
        <p:txBody>
          <a:bodyPr vert="horz" rtlCol="0" anchor="ctr"/>
          <a:lstStyle/>
          <a:p>
            <a:pPr algn="ctr">
              <a:lnSpc>
                <a:spcPts val="1200"/>
              </a:lnSpc>
            </a:pPr>
            <a:r>
              <a:rPr kumimoji="1" lang="ja-JP" altLang="en-US" sz="1400" dirty="0" smtClean="0">
                <a:solidFill>
                  <a:schemeClr val="bg1"/>
                </a:solidFill>
                <a:latin typeface="メイリオ" pitchFamily="50" charset="-128"/>
                <a:ea typeface="メイリオ" pitchFamily="50" charset="-128"/>
                <a:cs typeface="メイリオ" pitchFamily="50" charset="-128"/>
              </a:rPr>
              <a:t>確認！！</a:t>
            </a:r>
            <a:r>
              <a:rPr kumimoji="1" lang="en-US" altLang="ja-JP" sz="1400" dirty="0" smtClean="0">
                <a:solidFill>
                  <a:schemeClr val="bg1"/>
                </a:solidFill>
                <a:latin typeface="メイリオ" pitchFamily="50" charset="-128"/>
                <a:ea typeface="メイリオ" pitchFamily="50" charset="-128"/>
                <a:cs typeface="メイリオ" pitchFamily="50" charset="-128"/>
              </a:rPr>
              <a:t>※</a:t>
            </a:r>
            <a:r>
              <a:rPr kumimoji="1" lang="ja-JP" altLang="en-US" sz="1400" dirty="0" smtClean="0">
                <a:solidFill>
                  <a:schemeClr val="bg1"/>
                </a:solidFill>
                <a:latin typeface="メイリオ" pitchFamily="50" charset="-128"/>
                <a:ea typeface="メイリオ" pitchFamily="50" charset="-128"/>
                <a:cs typeface="メイリオ" pitchFamily="50" charset="-128"/>
              </a:rPr>
              <a:t>総合事業のみ利用の認定者</a:t>
            </a:r>
            <a:endParaRPr kumimoji="1" lang="ja-JP" altLang="en-US" sz="1400" dirty="0">
              <a:solidFill>
                <a:schemeClr val="bg1"/>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7374507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603945" y="692696"/>
            <a:ext cx="8064896" cy="2592288"/>
          </a:xfrm>
          <a:prstGeom prst="roundRect">
            <a:avLst>
              <a:gd name="adj" fmla="val 7683"/>
            </a:avLst>
          </a:prstGeom>
          <a:solidFill>
            <a:schemeClr val="accent5">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nSpc>
                <a:spcPts val="2000"/>
              </a:lnSpc>
            </a:pPr>
            <a:r>
              <a:rPr kumimoji="1" lang="ja-JP" altLang="en-US" dirty="0" smtClean="0">
                <a:solidFill>
                  <a:schemeClr val="tx1"/>
                </a:solidFill>
                <a:latin typeface="メイリオ" pitchFamily="50" charset="-128"/>
                <a:ea typeface="メイリオ" pitchFamily="50" charset="-128"/>
                <a:cs typeface="メイリオ" pitchFamily="50" charset="-128"/>
              </a:rPr>
              <a:t>地域包括ケアシステムとは・・・</a:t>
            </a:r>
            <a:endParaRPr kumimoji="1" lang="en-US" altLang="ja-JP" dirty="0" smtClean="0">
              <a:solidFill>
                <a:schemeClr val="tx1"/>
              </a:solidFill>
              <a:latin typeface="メイリオ" pitchFamily="50" charset="-128"/>
              <a:ea typeface="メイリオ" pitchFamily="50" charset="-128"/>
              <a:cs typeface="メイリオ" pitchFamily="50" charset="-128"/>
            </a:endParaRPr>
          </a:p>
          <a:p>
            <a:pPr>
              <a:lnSpc>
                <a:spcPts val="2000"/>
              </a:lnSpc>
            </a:pPr>
            <a:endParaRPr kumimoji="1" lang="en-US" altLang="ja-JP" dirty="0" smtClean="0">
              <a:solidFill>
                <a:schemeClr val="tx1"/>
              </a:solidFill>
              <a:latin typeface="メイリオ" pitchFamily="50" charset="-128"/>
              <a:ea typeface="メイリオ" pitchFamily="50" charset="-128"/>
              <a:cs typeface="メイリオ" pitchFamily="50" charset="-128"/>
            </a:endParaRPr>
          </a:p>
          <a:p>
            <a:pPr algn="ctr">
              <a:lnSpc>
                <a:spcPts val="2000"/>
              </a:lnSpc>
            </a:pPr>
            <a:r>
              <a:rPr kumimoji="1" lang="ja-JP" altLang="en-US" dirty="0" smtClean="0">
                <a:solidFill>
                  <a:schemeClr val="tx1"/>
                </a:solidFill>
                <a:latin typeface="メイリオ" pitchFamily="50" charset="-128"/>
                <a:ea typeface="メイリオ" pitchFamily="50" charset="-128"/>
                <a:cs typeface="メイリオ" pitchFamily="50" charset="-128"/>
              </a:rPr>
              <a:t>住み慣れた地域で自分らしい人生を最後まで続けることができるよう、</a:t>
            </a:r>
            <a:endParaRPr kumimoji="1" lang="en-US" altLang="ja-JP" dirty="0" smtClean="0">
              <a:solidFill>
                <a:schemeClr val="tx1"/>
              </a:solidFill>
              <a:latin typeface="メイリオ" pitchFamily="50" charset="-128"/>
              <a:ea typeface="メイリオ" pitchFamily="50" charset="-128"/>
              <a:cs typeface="メイリオ" pitchFamily="50" charset="-128"/>
            </a:endParaRPr>
          </a:p>
          <a:p>
            <a:pPr algn="ctr"/>
            <a:endParaRPr kumimoji="1" lang="en-US" altLang="ja-JP" sz="1200" dirty="0" smtClean="0">
              <a:solidFill>
                <a:schemeClr val="tx1"/>
              </a:solidFill>
              <a:latin typeface="メイリオ" pitchFamily="50" charset="-128"/>
              <a:ea typeface="メイリオ" pitchFamily="50" charset="-128"/>
              <a:cs typeface="メイリオ" pitchFamily="50" charset="-128"/>
            </a:endParaRPr>
          </a:p>
          <a:p>
            <a:pPr algn="ctr"/>
            <a:r>
              <a:rPr lang="ja-JP" altLang="en-US" sz="2000" b="1" dirty="0" smtClean="0">
                <a:solidFill>
                  <a:srgbClr val="FF000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医療・介護・介護予防・生活支援サービス・住まい</a:t>
            </a:r>
            <a:endParaRPr lang="en-US" altLang="ja-JP" sz="2000" b="1" dirty="0" smtClean="0">
              <a:solidFill>
                <a:srgbClr val="FF000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a:p>
            <a:pPr algn="ctr"/>
            <a:r>
              <a:rPr kumimoji="1" lang="ja-JP" altLang="en-US" dirty="0" smtClean="0">
                <a:solidFill>
                  <a:schemeClr val="tx1"/>
                </a:solidFill>
                <a:latin typeface="メイリオ" pitchFamily="50" charset="-128"/>
                <a:ea typeface="メイリオ" pitchFamily="50" charset="-128"/>
                <a:cs typeface="メイリオ" pitchFamily="50" charset="-128"/>
              </a:rPr>
              <a:t>この</a:t>
            </a:r>
            <a:r>
              <a:rPr kumimoji="1" lang="ja-JP" altLang="en-US" b="1" dirty="0" smtClean="0">
                <a:solidFill>
                  <a:schemeClr val="tx1"/>
                </a:solidFill>
                <a:latin typeface="メイリオ" pitchFamily="50" charset="-128"/>
                <a:ea typeface="メイリオ" pitchFamily="50" charset="-128"/>
                <a:cs typeface="メイリオ" pitchFamily="50" charset="-128"/>
              </a:rPr>
              <a:t>５つのサービス</a:t>
            </a:r>
            <a:r>
              <a:rPr kumimoji="1" lang="ja-JP" altLang="en-US" dirty="0" smtClean="0">
                <a:solidFill>
                  <a:schemeClr val="tx1"/>
                </a:solidFill>
                <a:latin typeface="メイリオ" pitchFamily="50" charset="-128"/>
                <a:ea typeface="メイリオ" pitchFamily="50" charset="-128"/>
                <a:cs typeface="メイリオ" pitchFamily="50" charset="-128"/>
              </a:rPr>
              <a:t>を包括</a:t>
            </a:r>
            <a:r>
              <a:rPr lang="ja-JP" altLang="en-US" dirty="0" smtClean="0">
                <a:solidFill>
                  <a:schemeClr val="tx1"/>
                </a:solidFill>
                <a:latin typeface="メイリオ" pitchFamily="50" charset="-128"/>
                <a:ea typeface="メイリオ" pitchFamily="50" charset="-128"/>
                <a:cs typeface="メイリオ" pitchFamily="50" charset="-128"/>
              </a:rPr>
              <a:t>的に確保し、</a:t>
            </a:r>
            <a:endParaRPr lang="en-US" altLang="ja-JP" dirty="0" smtClean="0">
              <a:solidFill>
                <a:schemeClr val="tx1"/>
              </a:solidFill>
              <a:latin typeface="メイリオ" pitchFamily="50" charset="-128"/>
              <a:ea typeface="メイリオ" pitchFamily="50" charset="-128"/>
              <a:cs typeface="メイリオ" pitchFamily="50" charset="-128"/>
            </a:endParaRPr>
          </a:p>
          <a:p>
            <a:pPr algn="ctr"/>
            <a:endParaRPr lang="en-US" altLang="ja-JP" sz="1200" dirty="0" smtClean="0">
              <a:solidFill>
                <a:schemeClr val="tx1"/>
              </a:solidFill>
              <a:latin typeface="メイリオ" pitchFamily="50" charset="-128"/>
              <a:ea typeface="メイリオ" pitchFamily="50" charset="-128"/>
              <a:cs typeface="メイリオ" pitchFamily="50" charset="-128"/>
            </a:endParaRPr>
          </a:p>
          <a:p>
            <a:r>
              <a:rPr kumimoji="1" lang="ja-JP" altLang="en-US" sz="2000" b="1" dirty="0" smtClean="0">
                <a:solidFill>
                  <a:schemeClr val="tx1"/>
                </a:solidFill>
                <a:latin typeface="メイリオ" pitchFamily="50" charset="-128"/>
                <a:ea typeface="メイリオ" pitchFamily="50" charset="-128"/>
                <a:cs typeface="メイリオ" pitchFamily="50" charset="-128"/>
              </a:rPr>
              <a:t>　</a:t>
            </a:r>
            <a:r>
              <a:rPr kumimoji="1" lang="ja-JP" altLang="en-US" b="1" dirty="0" smtClean="0">
                <a:solidFill>
                  <a:schemeClr val="tx1"/>
                </a:solidFill>
                <a:latin typeface="メイリオ" pitchFamily="50" charset="-128"/>
                <a:ea typeface="メイリオ" pitchFamily="50" charset="-128"/>
                <a:cs typeface="メイリオ" pitchFamily="50" charset="-128"/>
              </a:rPr>
              <a:t>利用者のニーズに応じた</a:t>
            </a:r>
            <a:r>
              <a:rPr kumimoji="1" lang="ja-JP" altLang="en-US" dirty="0" smtClean="0">
                <a:solidFill>
                  <a:schemeClr val="tx1"/>
                </a:solidFill>
                <a:latin typeface="メイリオ" pitchFamily="50" charset="-128"/>
                <a:ea typeface="メイリオ" pitchFamily="50" charset="-128"/>
                <a:cs typeface="メイリオ" pitchFamily="50" charset="-128"/>
              </a:rPr>
              <a:t>適切な組合せ、かつ</a:t>
            </a:r>
            <a:r>
              <a:rPr kumimoji="1" lang="ja-JP" altLang="en-US" b="1" dirty="0" smtClean="0">
                <a:solidFill>
                  <a:schemeClr val="tx1"/>
                </a:solidFill>
                <a:latin typeface="メイリオ" pitchFamily="50" charset="-128"/>
                <a:ea typeface="メイリオ" pitchFamily="50" charset="-128"/>
                <a:cs typeface="メイリオ" pitchFamily="50" charset="-128"/>
              </a:rPr>
              <a:t>継続的</a:t>
            </a:r>
            <a:r>
              <a:rPr kumimoji="1" lang="ja-JP" altLang="en-US" dirty="0" smtClean="0">
                <a:solidFill>
                  <a:schemeClr val="tx1"/>
                </a:solidFill>
                <a:latin typeface="メイリオ" pitchFamily="50" charset="-128"/>
                <a:ea typeface="メイリオ" pitchFamily="50" charset="-128"/>
                <a:cs typeface="メイリオ" pitchFamily="50" charset="-128"/>
              </a:rPr>
              <a:t>（入院、退院、在宅　</a:t>
            </a:r>
            <a:endParaRPr kumimoji="1" lang="en-US" altLang="ja-JP" dirty="0" smtClean="0">
              <a:solidFill>
                <a:schemeClr val="tx1"/>
              </a:solidFill>
              <a:latin typeface="メイリオ" pitchFamily="50" charset="-128"/>
              <a:ea typeface="メイリオ" pitchFamily="50" charset="-128"/>
              <a:cs typeface="メイリオ" pitchFamily="50" charset="-128"/>
            </a:endParaRPr>
          </a:p>
          <a:p>
            <a:r>
              <a:rPr lang="ja-JP" altLang="en-US" dirty="0">
                <a:solidFill>
                  <a:schemeClr val="tx1"/>
                </a:solidFill>
                <a:latin typeface="メイリオ" pitchFamily="50" charset="-128"/>
                <a:ea typeface="メイリオ" pitchFamily="50" charset="-128"/>
                <a:cs typeface="メイリオ" pitchFamily="50" charset="-128"/>
              </a:rPr>
              <a:t>　</a:t>
            </a:r>
            <a:r>
              <a:rPr kumimoji="1" lang="ja-JP" altLang="en-US" dirty="0" smtClean="0">
                <a:solidFill>
                  <a:schemeClr val="tx1"/>
                </a:solidFill>
                <a:latin typeface="メイリオ" pitchFamily="50" charset="-128"/>
                <a:ea typeface="メイリオ" pitchFamily="50" charset="-128"/>
                <a:cs typeface="メイリオ" pitchFamily="50" charset="-128"/>
              </a:rPr>
              <a:t>復帰を通じて切れ目なく）な</a:t>
            </a:r>
            <a:r>
              <a:rPr kumimoji="1" lang="ja-JP" altLang="en-US" b="1" dirty="0" smtClean="0">
                <a:solidFill>
                  <a:schemeClr val="tx1"/>
                </a:solidFill>
                <a:latin typeface="メイリオ" pitchFamily="50" charset="-128"/>
                <a:ea typeface="メイリオ" pitchFamily="50" charset="-128"/>
                <a:cs typeface="メイリオ" pitchFamily="50" charset="-128"/>
              </a:rPr>
              <a:t>サービス提供ができる体制</a:t>
            </a:r>
            <a:endParaRPr kumimoji="1" lang="ja-JP" altLang="en-US" b="1" dirty="0">
              <a:solidFill>
                <a:schemeClr val="tx1"/>
              </a:solidFill>
              <a:latin typeface="メイリオ" pitchFamily="50" charset="-128"/>
              <a:ea typeface="メイリオ" pitchFamily="50" charset="-128"/>
              <a:cs typeface="メイリオ" pitchFamily="50" charset="-128"/>
            </a:endParaRPr>
          </a:p>
        </p:txBody>
      </p:sp>
      <p:pic>
        <p:nvPicPr>
          <p:cNvPr id="2050" name="Picture 2" descr="C:\Users\bihoro041\Desktop\第６期介護保険事業計画\イラスト\PIC-201410131435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3312368"/>
            <a:ext cx="5086439" cy="3284984"/>
          </a:xfrm>
          <a:prstGeom prst="rect">
            <a:avLst/>
          </a:prstGeom>
          <a:noFill/>
          <a:extLst>
            <a:ext uri="{909E8E84-426E-40DD-AFC4-6F175D3DCCD1}">
              <a14:hiddenFill xmlns:a14="http://schemas.microsoft.com/office/drawing/2010/main">
                <a:solidFill>
                  <a:srgbClr val="FFFFFF"/>
                </a:solidFill>
              </a14:hiddenFill>
            </a:ext>
          </a:extLst>
        </p:spPr>
      </p:pic>
      <p:sp>
        <p:nvSpPr>
          <p:cNvPr id="6" name="角丸四角形 5"/>
          <p:cNvSpPr/>
          <p:nvPr/>
        </p:nvSpPr>
        <p:spPr>
          <a:xfrm>
            <a:off x="1619672" y="116632"/>
            <a:ext cx="6048672" cy="432048"/>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spcAft>
                <a:spcPts val="0"/>
              </a:spcAft>
            </a:pPr>
            <a:r>
              <a:rPr lang="ja-JP" altLang="en-US" sz="1600" kern="100" dirty="0" smtClean="0">
                <a:latin typeface="メイリオ" pitchFamily="50" charset="-128"/>
                <a:ea typeface="メイリオ" pitchFamily="50" charset="-128"/>
                <a:cs typeface="メイリオ" pitchFamily="50" charset="-128"/>
              </a:rPr>
              <a:t>総合事業は地域包括ケアシステム構築のための重要なひとつ</a:t>
            </a:r>
            <a:endParaRPr lang="ja-JP" sz="1600" kern="100" dirty="0">
              <a:latin typeface="メイリオ" pitchFamily="50" charset="-128"/>
              <a:ea typeface="メイリオ" pitchFamily="50" charset="-128"/>
              <a:cs typeface="メイリオ" pitchFamily="50" charset="-128"/>
            </a:endParaRPr>
          </a:p>
        </p:txBody>
      </p:sp>
      <p:sp>
        <p:nvSpPr>
          <p:cNvPr id="2" name="角丸四角形 1"/>
          <p:cNvSpPr/>
          <p:nvPr/>
        </p:nvSpPr>
        <p:spPr>
          <a:xfrm>
            <a:off x="3491880" y="5445224"/>
            <a:ext cx="3168352" cy="115212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6474112" y="5877272"/>
            <a:ext cx="2274352" cy="288032"/>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500"/>
              </a:lnSpc>
              <a:spcAft>
                <a:spcPts val="0"/>
              </a:spcAft>
            </a:pPr>
            <a:r>
              <a:rPr lang="ja-JP" altLang="en-US" sz="1050" b="1" kern="100" dirty="0" smtClean="0">
                <a:effectLst/>
                <a:ea typeface="メイリオ"/>
                <a:cs typeface="Times New Roman"/>
              </a:rPr>
              <a:t>介護予防･日常生活支援総合事業</a:t>
            </a:r>
            <a:endParaRPr lang="ja-JP" sz="1400" kern="100" dirty="0">
              <a:effectLst/>
              <a:ea typeface="ＭＳ 明朝"/>
              <a:cs typeface="Times New Roman"/>
            </a:endParaRPr>
          </a:p>
        </p:txBody>
      </p:sp>
      <p:sp>
        <p:nvSpPr>
          <p:cNvPr id="9" name="スライド番号プレースホルダー 8"/>
          <p:cNvSpPr>
            <a:spLocks noGrp="1"/>
          </p:cNvSpPr>
          <p:nvPr>
            <p:ph type="sldNum" sz="quarter" idx="12"/>
          </p:nvPr>
        </p:nvSpPr>
        <p:spPr>
          <a:xfrm>
            <a:off x="3569593" y="6597352"/>
            <a:ext cx="2133600" cy="365125"/>
          </a:xfrm>
        </p:spPr>
        <p:txBody>
          <a:bodyPr/>
          <a:lstStyle/>
          <a:p>
            <a:pPr algn="ctr"/>
            <a:r>
              <a:rPr kumimoji="1" lang="ja-JP" altLang="en-US" sz="1600" b="1" dirty="0" smtClean="0">
                <a:solidFill>
                  <a:schemeClr val="tx1"/>
                </a:solidFill>
              </a:rPr>
              <a:t>２</a:t>
            </a:r>
            <a:endParaRPr kumimoji="1" lang="ja-JP" altLang="en-US" sz="1600" b="1" dirty="0">
              <a:solidFill>
                <a:schemeClr val="tx1"/>
              </a:solidFill>
            </a:endParaRPr>
          </a:p>
        </p:txBody>
      </p:sp>
    </p:spTree>
    <p:extLst>
      <p:ext uri="{BB962C8B-B14F-4D97-AF65-F5344CB8AC3E}">
        <p14:creationId xmlns:p14="http://schemas.microsoft.com/office/powerpoint/2010/main" val="422643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1259632" y="2420888"/>
            <a:ext cx="6624736" cy="1728192"/>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lnSpc>
                <a:spcPts val="3000"/>
              </a:lnSpc>
            </a:pPr>
            <a:r>
              <a:rPr lang="ja-JP" altLang="en-US" sz="32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３．</a:t>
            </a:r>
            <a:r>
              <a:rPr lang="ja-JP" altLang="en-US" sz="28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介護予防･生活支援サービス事業（</a:t>
            </a:r>
            <a:r>
              <a:rPr lang="en-US" altLang="ja-JP" sz="28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29</a:t>
            </a:r>
            <a:r>
              <a:rPr lang="ja-JP" altLang="en-US" sz="28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年</a:t>
            </a:r>
            <a:r>
              <a:rPr lang="en-US" altLang="ja-JP" sz="28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4</a:t>
            </a:r>
            <a:r>
              <a:rPr lang="ja-JP" altLang="en-US" sz="28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月移行当初）</a:t>
            </a:r>
            <a:endParaRPr lang="en-US" altLang="ja-JP" sz="2800" b="1"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40609005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0" y="-27384"/>
            <a:ext cx="9144000" cy="792088"/>
          </a:xfrm>
          <a:prstGeom prst="roundRect">
            <a:avLst>
              <a:gd name="adj" fmla="val 0"/>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spcAft>
                <a:spcPts val="0"/>
              </a:spcAft>
            </a:pPr>
            <a:r>
              <a:rPr lang="ja-JP" altLang="en-US" sz="2400" b="1" kern="100" dirty="0" smtClean="0">
                <a:latin typeface="メイリオ" pitchFamily="50" charset="-128"/>
                <a:ea typeface="メイリオ" pitchFamily="50" charset="-128"/>
                <a:cs typeface="メイリオ" pitchFamily="50" charset="-128"/>
              </a:rPr>
              <a:t>概　要</a:t>
            </a:r>
            <a:endParaRPr lang="en-US" altLang="ja-JP" sz="2400" b="1" kern="100" dirty="0" smtClean="0">
              <a:latin typeface="メイリオ" pitchFamily="50" charset="-128"/>
              <a:ea typeface="メイリオ" pitchFamily="50" charset="-128"/>
              <a:cs typeface="メイリオ" pitchFamily="50" charset="-128"/>
            </a:endParaRPr>
          </a:p>
          <a:p>
            <a:pPr algn="ctr">
              <a:lnSpc>
                <a:spcPts val="2000"/>
              </a:lnSpc>
              <a:spcAft>
                <a:spcPts val="0"/>
              </a:spcAft>
            </a:pPr>
            <a:r>
              <a:rPr lang="ja-JP" altLang="en-US" sz="2000" b="1" kern="100" dirty="0" smtClean="0">
                <a:latin typeface="メイリオ" pitchFamily="50" charset="-128"/>
                <a:ea typeface="メイリオ" pitchFamily="50" charset="-128"/>
                <a:cs typeface="メイリオ" pitchFamily="50" charset="-128"/>
              </a:rPr>
              <a:t>（訪問型サービス）</a:t>
            </a:r>
            <a:endParaRPr lang="ja-JP" sz="2000" b="1" kern="100" dirty="0">
              <a:latin typeface="メイリオ" pitchFamily="50" charset="-128"/>
              <a:ea typeface="メイリオ" pitchFamily="50" charset="-128"/>
              <a:cs typeface="メイリオ"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413437975"/>
              </p:ext>
            </p:extLst>
          </p:nvPr>
        </p:nvGraphicFramePr>
        <p:xfrm>
          <a:off x="107504" y="908720"/>
          <a:ext cx="8969517" cy="5892710"/>
        </p:xfrm>
        <a:graphic>
          <a:graphicData uri="http://schemas.openxmlformats.org/drawingml/2006/table">
            <a:tbl>
              <a:tblPr firstRow="1" bandRow="1">
                <a:tableStyleId>{5940675A-B579-460E-94D1-54222C63F5DA}</a:tableStyleId>
              </a:tblPr>
              <a:tblGrid>
                <a:gridCol w="1512168"/>
                <a:gridCol w="2379958"/>
                <a:gridCol w="2442117"/>
                <a:gridCol w="2635274"/>
              </a:tblGrid>
              <a:tr h="410111">
                <a:tc rowSpan="2">
                  <a:txBody>
                    <a:bodyPr/>
                    <a:lstStyle/>
                    <a:p>
                      <a:endParaRPr kumimoji="1" lang="ja-JP" altLang="en-US" sz="14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algn="ctr"/>
                      <a:r>
                        <a:rPr kumimoji="1" lang="ja-JP" altLang="en-US" sz="1600" b="1" dirty="0" smtClean="0">
                          <a:latin typeface="メイリオ" pitchFamily="50" charset="-128"/>
                          <a:ea typeface="メイリオ" pitchFamily="50" charset="-128"/>
                          <a:cs typeface="メイリオ" pitchFamily="50" charset="-128"/>
                        </a:rPr>
                        <a:t>予防給付</a:t>
                      </a:r>
                      <a:endParaRPr kumimoji="1" lang="ja-JP" altLang="en-US" sz="1600" b="1" dirty="0">
                        <a:latin typeface="メイリオ" pitchFamily="50" charset="-128"/>
                        <a:ea typeface="メイリオ" pitchFamily="50" charset="-128"/>
                        <a:cs typeface="メイリオ" pitchFamily="50" charset="-128"/>
                      </a:endParaRPr>
                    </a:p>
                  </a:txBody>
                  <a:tcPr anchor="ctr">
                    <a:solidFill>
                      <a:srgbClr val="CCFFCC"/>
                    </a:solidFill>
                  </a:tcPr>
                </a:tc>
                <a:tc gridSpan="2">
                  <a:txBody>
                    <a:bodyPr/>
                    <a:lstStyle/>
                    <a:p>
                      <a:pPr algn="ctr"/>
                      <a:r>
                        <a:rPr kumimoji="1" lang="ja-JP" altLang="en-US" sz="1600" b="1" dirty="0" smtClean="0">
                          <a:latin typeface="メイリオ" pitchFamily="50" charset="-128"/>
                          <a:ea typeface="メイリオ" pitchFamily="50" charset="-128"/>
                          <a:cs typeface="メイリオ" pitchFamily="50" charset="-128"/>
                        </a:rPr>
                        <a:t>総合事業</a:t>
                      </a:r>
                      <a:endParaRPr kumimoji="1" lang="ja-JP" altLang="en-US" sz="1600" b="1" dirty="0">
                        <a:latin typeface="メイリオ" pitchFamily="50" charset="-128"/>
                        <a:ea typeface="メイリオ" pitchFamily="50" charset="-128"/>
                        <a:cs typeface="メイリオ" pitchFamily="50" charset="-128"/>
                      </a:endParaRPr>
                    </a:p>
                  </a:txBody>
                  <a:tcPr anchor="ctr">
                    <a:solidFill>
                      <a:schemeClr val="accent6">
                        <a:lumMod val="20000"/>
                        <a:lumOff val="80000"/>
                      </a:schemeClr>
                    </a:solidFill>
                  </a:tcPr>
                </a:tc>
                <a:tc hMerge="1">
                  <a:txBody>
                    <a:bodyPr/>
                    <a:lstStyle/>
                    <a:p>
                      <a:endParaRPr kumimoji="1" lang="ja-JP" altLang="en-US" dirty="0"/>
                    </a:p>
                  </a:txBody>
                  <a:tcPr/>
                </a:tc>
              </a:tr>
              <a:tr h="554297">
                <a:tc vMerge="1">
                  <a:txBody>
                    <a:bodyPr/>
                    <a:lstStyle/>
                    <a:p>
                      <a:endParaRPr kumimoji="1" lang="ja-JP" altLang="en-US" dirty="0"/>
                    </a:p>
                  </a:txBody>
                  <a:tcPr/>
                </a:tc>
                <a:tc>
                  <a:txBody>
                    <a:bodyPr/>
                    <a:lstStyle/>
                    <a:p>
                      <a:pPr algn="ctr"/>
                      <a:r>
                        <a:rPr kumimoji="1" lang="ja-JP" altLang="en-US" sz="1400" dirty="0" smtClean="0">
                          <a:latin typeface="メイリオ" pitchFamily="50" charset="-128"/>
                          <a:ea typeface="メイリオ" pitchFamily="50" charset="-128"/>
                          <a:cs typeface="メイリオ" pitchFamily="50" charset="-128"/>
                        </a:rPr>
                        <a:t>介護予防訪問介護</a:t>
                      </a:r>
                      <a:endParaRPr kumimoji="1" lang="ja-JP" altLang="en-US" sz="1400" dirty="0">
                        <a:latin typeface="メイリオ" pitchFamily="50" charset="-128"/>
                        <a:ea typeface="メイリオ" pitchFamily="50" charset="-128"/>
                        <a:cs typeface="メイリオ" pitchFamily="50" charset="-128"/>
                      </a:endParaRPr>
                    </a:p>
                  </a:txBody>
                  <a:tcPr anchor="ctr">
                    <a:solidFill>
                      <a:schemeClr val="bg1"/>
                    </a:solidFill>
                  </a:tcPr>
                </a:tc>
                <a:tc>
                  <a:txBody>
                    <a:bodyPr/>
                    <a:lstStyle/>
                    <a:p>
                      <a:pPr algn="ctr"/>
                      <a:r>
                        <a:rPr kumimoji="1" lang="ja-JP" altLang="en-US" sz="1600" b="1" dirty="0" smtClean="0">
                          <a:effectLst/>
                          <a:latin typeface="メイリオ" pitchFamily="50" charset="-128"/>
                          <a:ea typeface="メイリオ" pitchFamily="50" charset="-128"/>
                          <a:cs typeface="メイリオ" pitchFamily="50" charset="-128"/>
                        </a:rPr>
                        <a:t>美幌町</a:t>
                      </a:r>
                      <a:endParaRPr kumimoji="1" lang="en-US" altLang="ja-JP" sz="1600" b="1" dirty="0" smtClean="0">
                        <a:effectLst/>
                        <a:latin typeface="メイリオ" pitchFamily="50" charset="-128"/>
                        <a:ea typeface="メイリオ" pitchFamily="50" charset="-128"/>
                        <a:cs typeface="メイリオ" pitchFamily="50" charset="-128"/>
                      </a:endParaRPr>
                    </a:p>
                    <a:p>
                      <a:pPr algn="ctr"/>
                      <a:r>
                        <a:rPr kumimoji="1" lang="ja-JP" altLang="en-US" sz="1600" b="1" dirty="0" smtClean="0">
                          <a:effectLst/>
                          <a:latin typeface="メイリオ" pitchFamily="50" charset="-128"/>
                          <a:ea typeface="メイリオ" pitchFamily="50" charset="-128"/>
                          <a:cs typeface="メイリオ" pitchFamily="50" charset="-128"/>
                        </a:rPr>
                        <a:t>訪問介護相当サービス</a:t>
                      </a:r>
                      <a:endParaRPr kumimoji="1" lang="ja-JP" altLang="en-US" sz="1600" b="1" dirty="0">
                        <a:effectLst/>
                        <a:latin typeface="メイリオ" pitchFamily="50" charset="-128"/>
                        <a:ea typeface="メイリオ" pitchFamily="50" charset="-128"/>
                        <a:cs typeface="メイリオ" pitchFamily="50" charset="-128"/>
                      </a:endParaRPr>
                    </a:p>
                  </a:txBody>
                  <a:tcPr anchor="ctr">
                    <a:noFill/>
                  </a:tcPr>
                </a:tc>
                <a:tc>
                  <a:txBody>
                    <a:bodyPr/>
                    <a:lstStyle/>
                    <a:p>
                      <a:pPr algn="ctr"/>
                      <a:r>
                        <a:rPr kumimoji="1" lang="ja-JP" altLang="en-US" sz="1600" b="1" dirty="0" smtClean="0">
                          <a:effectLst/>
                          <a:latin typeface="メイリオ" pitchFamily="50" charset="-128"/>
                          <a:ea typeface="メイリオ" pitchFamily="50" charset="-128"/>
                          <a:cs typeface="メイリオ" pitchFamily="50" charset="-128"/>
                        </a:rPr>
                        <a:t>美幌町</a:t>
                      </a:r>
                      <a:endParaRPr kumimoji="1" lang="en-US" altLang="ja-JP" sz="1600" b="1" dirty="0" smtClean="0">
                        <a:effectLst/>
                        <a:latin typeface="メイリオ" pitchFamily="50" charset="-128"/>
                        <a:ea typeface="メイリオ" pitchFamily="50" charset="-128"/>
                        <a:cs typeface="メイリオ" pitchFamily="50" charset="-128"/>
                      </a:endParaRPr>
                    </a:p>
                    <a:p>
                      <a:pPr algn="ctr"/>
                      <a:r>
                        <a:rPr kumimoji="1" lang="ja-JP" altLang="en-US" sz="1600" b="1" dirty="0" smtClean="0">
                          <a:effectLst/>
                          <a:latin typeface="メイリオ" pitchFamily="50" charset="-128"/>
                          <a:ea typeface="メイリオ" pitchFamily="50" charset="-128"/>
                          <a:cs typeface="メイリオ" pitchFamily="50" charset="-128"/>
                        </a:rPr>
                        <a:t>訪問型短期予防サービス</a:t>
                      </a:r>
                      <a:endParaRPr kumimoji="1" lang="ja-JP" altLang="en-US" sz="1600" b="1" dirty="0">
                        <a:effectLst/>
                        <a:latin typeface="メイリオ" pitchFamily="50" charset="-128"/>
                        <a:ea typeface="メイリオ" pitchFamily="50" charset="-128"/>
                        <a:cs typeface="メイリオ" pitchFamily="50" charset="-128"/>
                      </a:endParaRPr>
                    </a:p>
                  </a:txBody>
                  <a:tcPr anchor="ctr">
                    <a:solidFill>
                      <a:schemeClr val="bg1"/>
                    </a:solidFill>
                  </a:tcPr>
                </a:tc>
              </a:tr>
              <a:tr h="410111">
                <a:tc>
                  <a:txBody>
                    <a:bodyPr/>
                    <a:lstStyle/>
                    <a:p>
                      <a:r>
                        <a:rPr kumimoji="1" lang="ja-JP" altLang="en-US" sz="1200" dirty="0" smtClean="0">
                          <a:latin typeface="メイリオ" pitchFamily="50" charset="-128"/>
                          <a:ea typeface="メイリオ" pitchFamily="50" charset="-128"/>
                          <a:cs typeface="メイリオ" pitchFamily="50" charset="-128"/>
                        </a:rPr>
                        <a:t>実施時期</a:t>
                      </a:r>
                      <a:endParaRPr kumimoji="1" lang="en-US" altLang="ja-JP" sz="1200" dirty="0" smtClean="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algn="ctr"/>
                      <a:r>
                        <a:rPr kumimoji="1" lang="ja-JP" altLang="en-US" sz="1600" b="1" dirty="0" smtClean="0">
                          <a:solidFill>
                            <a:srgbClr val="0070C0"/>
                          </a:solidFill>
                          <a:effectLst/>
                          <a:latin typeface="メイリオ" pitchFamily="50" charset="-128"/>
                          <a:ea typeface="メイリオ" pitchFamily="50" charset="-128"/>
                          <a:cs typeface="メイリオ" pitchFamily="50" charset="-128"/>
                        </a:rPr>
                        <a:t>認定更新等まで</a:t>
                      </a:r>
                      <a:endParaRPr kumimoji="1" lang="ja-JP" altLang="en-US" sz="1600" b="1" dirty="0">
                        <a:solidFill>
                          <a:srgbClr val="0070C0"/>
                        </a:solidFill>
                        <a:effectLst/>
                        <a:latin typeface="メイリオ" pitchFamily="50" charset="-128"/>
                        <a:ea typeface="メイリオ" pitchFamily="50" charset="-128"/>
                        <a:cs typeface="メイリオ" pitchFamily="50" charset="-128"/>
                      </a:endParaRPr>
                    </a:p>
                  </a:txBody>
                  <a:tcPr anchor="ctr"/>
                </a:tc>
                <a:tc gridSpan="2">
                  <a:txBody>
                    <a:bodyPr/>
                    <a:lstStyle/>
                    <a:p>
                      <a:pPr algn="ctr"/>
                      <a:r>
                        <a:rPr kumimoji="1" lang="en-US" altLang="ja-JP" sz="1600" b="1" dirty="0" smtClean="0">
                          <a:solidFill>
                            <a:srgbClr val="FF0000"/>
                          </a:solidFill>
                          <a:effectLst/>
                          <a:latin typeface="メイリオ" pitchFamily="50" charset="-128"/>
                          <a:ea typeface="メイリオ" pitchFamily="50" charset="-128"/>
                          <a:cs typeface="メイリオ" pitchFamily="50" charset="-128"/>
                        </a:rPr>
                        <a:t>29</a:t>
                      </a:r>
                      <a:r>
                        <a:rPr kumimoji="1" lang="ja-JP" altLang="en-US" sz="1600" b="1" dirty="0" smtClean="0">
                          <a:solidFill>
                            <a:srgbClr val="FF0000"/>
                          </a:solidFill>
                          <a:effectLst/>
                          <a:latin typeface="メイリオ" pitchFamily="50" charset="-128"/>
                          <a:ea typeface="メイリオ" pitchFamily="50" charset="-128"/>
                          <a:cs typeface="メイリオ" pitchFamily="50" charset="-128"/>
                        </a:rPr>
                        <a:t>年</a:t>
                      </a:r>
                      <a:r>
                        <a:rPr kumimoji="1" lang="en-US" altLang="ja-JP" sz="1600" b="1" dirty="0" smtClean="0">
                          <a:solidFill>
                            <a:srgbClr val="FF0000"/>
                          </a:solidFill>
                          <a:effectLst/>
                          <a:latin typeface="メイリオ" pitchFamily="50" charset="-128"/>
                          <a:ea typeface="メイリオ" pitchFamily="50" charset="-128"/>
                          <a:cs typeface="メイリオ" pitchFamily="50" charset="-128"/>
                        </a:rPr>
                        <a:t>4</a:t>
                      </a:r>
                      <a:r>
                        <a:rPr kumimoji="1" lang="ja-JP" altLang="en-US" sz="1600" b="1" dirty="0" smtClean="0">
                          <a:solidFill>
                            <a:srgbClr val="FF0000"/>
                          </a:solidFill>
                          <a:effectLst/>
                          <a:latin typeface="メイリオ" pitchFamily="50" charset="-128"/>
                          <a:ea typeface="メイリオ" pitchFamily="50" charset="-128"/>
                          <a:cs typeface="メイリオ" pitchFamily="50" charset="-128"/>
                        </a:rPr>
                        <a:t>月以降の認定更新等から</a:t>
                      </a:r>
                      <a:endParaRPr kumimoji="1" lang="ja-JP" altLang="en-US" sz="1600" b="1" dirty="0">
                        <a:solidFill>
                          <a:srgbClr val="FF0000"/>
                        </a:solidFill>
                        <a:effectLst/>
                        <a:latin typeface="メイリオ" pitchFamily="50" charset="-128"/>
                        <a:ea typeface="メイリオ" pitchFamily="50" charset="-128"/>
                        <a:cs typeface="メイリオ" pitchFamily="50" charset="-128"/>
                      </a:endParaRPr>
                    </a:p>
                  </a:txBody>
                  <a:tcPr anchor="ctr"/>
                </a:tc>
                <a:tc hMerge="1">
                  <a:txBody>
                    <a:bodyPr/>
                    <a:lstStyle/>
                    <a:p>
                      <a:endParaRPr kumimoji="1" lang="ja-JP" altLang="en-US" sz="1200" dirty="0">
                        <a:latin typeface="メイリオ" pitchFamily="50" charset="-128"/>
                        <a:ea typeface="メイリオ" pitchFamily="50" charset="-128"/>
                        <a:cs typeface="メイリオ" pitchFamily="50" charset="-128"/>
                      </a:endParaRPr>
                    </a:p>
                  </a:txBody>
                  <a:tcPr anchor="ctr"/>
                </a:tc>
              </a:tr>
              <a:tr h="400858">
                <a:tc>
                  <a:txBody>
                    <a:bodyPr/>
                    <a:lstStyle/>
                    <a:p>
                      <a:r>
                        <a:rPr kumimoji="1" lang="ja-JP" altLang="en-US" sz="1200" dirty="0" smtClean="0">
                          <a:latin typeface="メイリオ" pitchFamily="50" charset="-128"/>
                          <a:ea typeface="メイリオ" pitchFamily="50" charset="-128"/>
                          <a:cs typeface="メイリオ" pitchFamily="50" charset="-128"/>
                        </a:rPr>
                        <a:t>ケアマネジメント</a:t>
                      </a:r>
                      <a:endParaRPr kumimoji="1" lang="ja-JP" altLang="en-US" sz="12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algn="ctr"/>
                      <a:r>
                        <a:rPr kumimoji="1" lang="ja-JP" altLang="en-US" sz="1200" dirty="0" smtClean="0">
                          <a:latin typeface="メイリオ" pitchFamily="50" charset="-128"/>
                          <a:ea typeface="メイリオ" pitchFamily="50" charset="-128"/>
                          <a:cs typeface="メイリオ" pitchFamily="50" charset="-128"/>
                        </a:rPr>
                        <a:t>介護予防支援</a:t>
                      </a:r>
                      <a:endParaRPr kumimoji="1" lang="ja-JP" altLang="en-US" sz="1200" dirty="0">
                        <a:latin typeface="メイリオ" pitchFamily="50" charset="-128"/>
                        <a:ea typeface="メイリオ" pitchFamily="50" charset="-128"/>
                        <a:cs typeface="メイリオ" pitchFamily="50" charset="-128"/>
                      </a:endParaRPr>
                    </a:p>
                  </a:txBody>
                  <a:tcPr anchor="ctr"/>
                </a:tc>
                <a:tc>
                  <a:txBody>
                    <a:bodyPr/>
                    <a:lstStyle/>
                    <a:p>
                      <a:pPr algn="ctr"/>
                      <a:r>
                        <a:rPr kumimoji="1" lang="ja-JP" altLang="en-US" sz="1200" dirty="0" smtClean="0">
                          <a:latin typeface="メイリオ" pitchFamily="50" charset="-128"/>
                          <a:ea typeface="メイリオ" pitchFamily="50" charset="-128"/>
                          <a:cs typeface="メイリオ" pitchFamily="50" charset="-128"/>
                        </a:rPr>
                        <a:t>介護予防支援　又は</a:t>
                      </a:r>
                      <a:endParaRPr kumimoji="1" lang="en-US" altLang="ja-JP" sz="1200" dirty="0" smtClean="0">
                        <a:latin typeface="メイリオ" pitchFamily="50" charset="-128"/>
                        <a:ea typeface="メイリオ" pitchFamily="50" charset="-128"/>
                        <a:cs typeface="メイリオ" pitchFamily="50" charset="-128"/>
                      </a:endParaRPr>
                    </a:p>
                    <a:p>
                      <a:pPr algn="ctr"/>
                      <a:r>
                        <a:rPr kumimoji="1" lang="ja-JP" altLang="en-US" sz="1200" dirty="0" smtClean="0">
                          <a:latin typeface="メイリオ" pitchFamily="50" charset="-128"/>
                          <a:ea typeface="メイリオ" pitchFamily="50" charset="-128"/>
                          <a:cs typeface="メイリオ" pitchFamily="50" charset="-128"/>
                        </a:rPr>
                        <a:t>介護予防ケアマネジメントＡ</a:t>
                      </a:r>
                      <a:endParaRPr kumimoji="1" lang="ja-JP" altLang="en-US" sz="1200" dirty="0">
                        <a:latin typeface="メイリオ" pitchFamily="50" charset="-128"/>
                        <a:ea typeface="メイリオ" pitchFamily="50" charset="-128"/>
                        <a:cs typeface="メイリオ"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メイリオ" pitchFamily="50" charset="-128"/>
                          <a:ea typeface="メイリオ" pitchFamily="50" charset="-128"/>
                          <a:cs typeface="メイリオ" pitchFamily="50" charset="-128"/>
                        </a:rPr>
                        <a:t>介護予防ケアマネジメントＣ</a:t>
                      </a:r>
                    </a:p>
                  </a:txBody>
                  <a:tcPr anchor="ctr"/>
                </a:tc>
              </a:tr>
              <a:tr h="612644">
                <a:tc>
                  <a:txBody>
                    <a:bodyPr/>
                    <a:lstStyle/>
                    <a:p>
                      <a:r>
                        <a:rPr kumimoji="1" lang="ja-JP" altLang="en-US" sz="1200" dirty="0" smtClean="0">
                          <a:latin typeface="メイリオ" pitchFamily="50" charset="-128"/>
                          <a:ea typeface="メイリオ" pitchFamily="50" charset="-128"/>
                          <a:cs typeface="メイリオ" pitchFamily="50" charset="-128"/>
                        </a:rPr>
                        <a:t>サービス内容</a:t>
                      </a:r>
                      <a:endParaRPr kumimoji="1" lang="ja-JP" altLang="en-US" sz="12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gridSpan="2">
                  <a:txBody>
                    <a:bodyPr/>
                    <a:lstStyle/>
                    <a:p>
                      <a:pPr algn="ctr"/>
                      <a:r>
                        <a:rPr kumimoji="1" lang="ja-JP" altLang="en-US" sz="1200" dirty="0" smtClean="0">
                          <a:latin typeface="メイリオ" pitchFamily="50" charset="-128"/>
                          <a:ea typeface="メイリオ" pitchFamily="50" charset="-128"/>
                          <a:cs typeface="メイリオ" pitchFamily="50" charset="-128"/>
                        </a:rPr>
                        <a:t>訪問介護員による身体介護、生活援助</a:t>
                      </a:r>
                      <a:endParaRPr kumimoji="1" lang="ja-JP" altLang="en-US" sz="1200" dirty="0">
                        <a:latin typeface="メイリオ" pitchFamily="50" charset="-128"/>
                        <a:ea typeface="メイリオ" pitchFamily="50" charset="-128"/>
                        <a:cs typeface="メイリオ" pitchFamily="50" charset="-128"/>
                      </a:endParaRPr>
                    </a:p>
                  </a:txBody>
                  <a:tcPr anchor="ctr"/>
                </a:tc>
                <a:tc hMerge="1">
                  <a:txBody>
                    <a:bodyPr/>
                    <a:lstStyle/>
                    <a:p>
                      <a:endParaRPr kumimoji="1" lang="ja-JP" altLang="en-US" sz="1200" dirty="0">
                        <a:latin typeface="メイリオ" pitchFamily="50" charset="-128"/>
                        <a:ea typeface="メイリオ" pitchFamily="50" charset="-128"/>
                        <a:cs typeface="メイリオ" pitchFamily="50" charset="-128"/>
                      </a:endParaRPr>
                    </a:p>
                  </a:txBody>
                  <a:tcPr anchor="ctr"/>
                </a:tc>
                <a:tc>
                  <a:txBody>
                    <a:bodyPr/>
                    <a:lstStyle/>
                    <a:p>
                      <a:pPr algn="ctr"/>
                      <a:r>
                        <a:rPr kumimoji="1" lang="ja-JP" altLang="en-US" sz="1200" b="0" u="none" dirty="0" smtClean="0">
                          <a:solidFill>
                            <a:schemeClr val="tx1"/>
                          </a:solidFill>
                          <a:effectLst/>
                          <a:latin typeface="メイリオ" pitchFamily="50" charset="-128"/>
                          <a:ea typeface="メイリオ" pitchFamily="50" charset="-128"/>
                          <a:cs typeface="メイリオ" pitchFamily="50" charset="-128"/>
                        </a:rPr>
                        <a:t>短期集中訪問サービス</a:t>
                      </a:r>
                      <a:endParaRPr kumimoji="1" lang="en-US" altLang="ja-JP" sz="1200" b="0" u="none" dirty="0" smtClean="0">
                        <a:solidFill>
                          <a:schemeClr val="tx1"/>
                        </a:solidFill>
                        <a:effectLst/>
                        <a:latin typeface="メイリオ" pitchFamily="50" charset="-128"/>
                        <a:ea typeface="メイリオ" pitchFamily="50" charset="-128"/>
                        <a:cs typeface="メイリオ" pitchFamily="50" charset="-128"/>
                      </a:endParaRPr>
                    </a:p>
                    <a:p>
                      <a:pPr algn="ctr"/>
                      <a:r>
                        <a:rPr kumimoji="1" lang="ja-JP" altLang="en-US" sz="1200" b="0" u="none" dirty="0" smtClean="0">
                          <a:solidFill>
                            <a:schemeClr val="tx1"/>
                          </a:solidFill>
                          <a:effectLst/>
                          <a:latin typeface="メイリオ" pitchFamily="50" charset="-128"/>
                          <a:ea typeface="メイリオ" pitchFamily="50" charset="-128"/>
                          <a:cs typeface="メイリオ" pitchFamily="50" charset="-128"/>
                        </a:rPr>
                        <a:t>（訪問言語指導）</a:t>
                      </a:r>
                      <a:endParaRPr kumimoji="1" lang="ja-JP" altLang="en-US" sz="1200" b="0" u="none" dirty="0">
                        <a:solidFill>
                          <a:schemeClr val="tx1"/>
                        </a:solidFill>
                        <a:effectLst/>
                        <a:latin typeface="メイリオ" pitchFamily="50" charset="-128"/>
                        <a:ea typeface="メイリオ" pitchFamily="50" charset="-128"/>
                        <a:cs typeface="メイリオ" pitchFamily="50" charset="-128"/>
                      </a:endParaRPr>
                    </a:p>
                  </a:txBody>
                  <a:tcPr anchor="ctr"/>
                </a:tc>
              </a:tr>
              <a:tr h="437603">
                <a:tc>
                  <a:txBody>
                    <a:bodyPr/>
                    <a:lstStyle/>
                    <a:p>
                      <a:r>
                        <a:rPr kumimoji="1" lang="ja-JP" altLang="en-US" sz="1200" dirty="0" smtClean="0">
                          <a:latin typeface="メイリオ" pitchFamily="50" charset="-128"/>
                          <a:ea typeface="メイリオ" pitchFamily="50" charset="-128"/>
                          <a:cs typeface="メイリオ" pitchFamily="50" charset="-128"/>
                        </a:rPr>
                        <a:t>サービス提供者</a:t>
                      </a:r>
                      <a:endParaRPr kumimoji="1" lang="ja-JP" altLang="en-US" sz="12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r>
                        <a:rPr kumimoji="1" lang="ja-JP" altLang="en-US" sz="1200" dirty="0" smtClean="0">
                          <a:latin typeface="メイリオ" pitchFamily="50" charset="-128"/>
                          <a:ea typeface="メイリオ" pitchFamily="50" charset="-128"/>
                          <a:cs typeface="メイリオ" pitchFamily="50" charset="-128"/>
                        </a:rPr>
                        <a:t>介護予防訪問介護の指定事業者</a:t>
                      </a:r>
                      <a:endParaRPr kumimoji="1" lang="ja-JP" altLang="en-US" sz="1200" dirty="0">
                        <a:latin typeface="メイリオ" pitchFamily="50" charset="-128"/>
                        <a:ea typeface="メイリオ" pitchFamily="50" charset="-128"/>
                        <a:cs typeface="メイリオ" pitchFamily="50" charset="-128"/>
                      </a:endParaRPr>
                    </a:p>
                  </a:txBody>
                  <a:tcPr anchor="ctr"/>
                </a:tc>
                <a:tc>
                  <a:txBody>
                    <a:bodyPr/>
                    <a:lstStyle/>
                    <a:p>
                      <a:pPr algn="ctr"/>
                      <a:r>
                        <a:rPr kumimoji="1" lang="ja-JP" altLang="en-US" sz="1200" dirty="0" smtClean="0">
                          <a:latin typeface="メイリオ" pitchFamily="50" charset="-128"/>
                          <a:ea typeface="メイリオ" pitchFamily="50" charset="-128"/>
                          <a:cs typeface="メイリオ" pitchFamily="50" charset="-128"/>
                        </a:rPr>
                        <a:t>訪問介護相当サービスの</a:t>
                      </a:r>
                      <a:endParaRPr kumimoji="1" lang="en-US" altLang="ja-JP" sz="1200" dirty="0" smtClean="0">
                        <a:latin typeface="メイリオ" pitchFamily="50" charset="-128"/>
                        <a:ea typeface="メイリオ" pitchFamily="50" charset="-128"/>
                        <a:cs typeface="メイリオ" pitchFamily="50" charset="-128"/>
                      </a:endParaRPr>
                    </a:p>
                    <a:p>
                      <a:pPr algn="ctr"/>
                      <a:r>
                        <a:rPr kumimoji="1" lang="ja-JP" altLang="en-US" sz="1200" dirty="0" smtClean="0">
                          <a:latin typeface="メイリオ" pitchFamily="50" charset="-128"/>
                          <a:ea typeface="メイリオ" pitchFamily="50" charset="-128"/>
                          <a:cs typeface="メイリオ" pitchFamily="50" charset="-128"/>
                        </a:rPr>
                        <a:t>指定事業者</a:t>
                      </a:r>
                      <a:endParaRPr kumimoji="1" lang="ja-JP" altLang="en-US" sz="1200" dirty="0">
                        <a:latin typeface="メイリオ" pitchFamily="50" charset="-128"/>
                        <a:ea typeface="メイリオ" pitchFamily="50" charset="-128"/>
                        <a:cs typeface="メイリオ" pitchFamily="50" charset="-128"/>
                      </a:endParaRPr>
                    </a:p>
                  </a:txBody>
                  <a:tcPr anchor="ctr"/>
                </a:tc>
                <a:tc>
                  <a:txBody>
                    <a:bodyPr/>
                    <a:lstStyle/>
                    <a:p>
                      <a:pPr algn="ctr"/>
                      <a:r>
                        <a:rPr kumimoji="1" lang="ja-JP" altLang="en-US" sz="1200" dirty="0" smtClean="0">
                          <a:latin typeface="メイリオ" pitchFamily="50" charset="-128"/>
                          <a:ea typeface="メイリオ" pitchFamily="50" charset="-128"/>
                          <a:cs typeface="メイリオ" pitchFamily="50" charset="-128"/>
                        </a:rPr>
                        <a:t>町直営</a:t>
                      </a:r>
                      <a:endParaRPr kumimoji="1" lang="en-US" altLang="ja-JP" sz="1200" dirty="0" smtClean="0">
                        <a:latin typeface="メイリオ" pitchFamily="50" charset="-128"/>
                        <a:ea typeface="メイリオ" pitchFamily="50" charset="-128"/>
                        <a:cs typeface="メイリオ" pitchFamily="50" charset="-128"/>
                      </a:endParaRPr>
                    </a:p>
                    <a:p>
                      <a:pPr algn="ctr"/>
                      <a:r>
                        <a:rPr kumimoji="1" lang="ja-JP" altLang="en-US" sz="1200" dirty="0" smtClean="0">
                          <a:latin typeface="メイリオ" pitchFamily="50" charset="-128"/>
                          <a:ea typeface="メイリオ" pitchFamily="50" charset="-128"/>
                          <a:cs typeface="メイリオ" pitchFamily="50" charset="-128"/>
                        </a:rPr>
                        <a:t>（町保健師、言語聴覚士等）</a:t>
                      </a:r>
                      <a:endParaRPr kumimoji="1" lang="ja-JP" altLang="en-US" sz="1200" dirty="0">
                        <a:latin typeface="メイリオ" pitchFamily="50" charset="-128"/>
                        <a:ea typeface="メイリオ" pitchFamily="50" charset="-128"/>
                        <a:cs typeface="メイリオ" pitchFamily="50" charset="-128"/>
                      </a:endParaRPr>
                    </a:p>
                  </a:txBody>
                  <a:tcPr anchor="ctr"/>
                </a:tc>
              </a:tr>
              <a:tr h="410111">
                <a:tc>
                  <a:txBody>
                    <a:bodyPr/>
                    <a:lstStyle/>
                    <a:p>
                      <a:r>
                        <a:rPr kumimoji="1" lang="ja-JP" altLang="en-US" sz="1200" dirty="0" smtClean="0">
                          <a:latin typeface="メイリオ" pitchFamily="50" charset="-128"/>
                          <a:ea typeface="メイリオ" pitchFamily="50" charset="-128"/>
                          <a:cs typeface="メイリオ" pitchFamily="50" charset="-128"/>
                        </a:rPr>
                        <a:t>サービスの基準</a:t>
                      </a:r>
                      <a:endParaRPr kumimoji="1" lang="ja-JP" altLang="en-US" sz="12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algn="ctr"/>
                      <a:r>
                        <a:rPr kumimoji="1" lang="ja-JP" altLang="en-US" sz="1200" dirty="0" smtClean="0">
                          <a:latin typeface="メイリオ" pitchFamily="50" charset="-128"/>
                          <a:ea typeface="メイリオ" pitchFamily="50" charset="-128"/>
                          <a:cs typeface="メイリオ" pitchFamily="50" charset="-128"/>
                        </a:rPr>
                        <a:t>現行</a:t>
                      </a:r>
                      <a:endParaRPr kumimoji="1" lang="ja-JP" altLang="en-US" sz="1200" dirty="0">
                        <a:latin typeface="メイリオ" pitchFamily="50" charset="-128"/>
                        <a:ea typeface="メイリオ" pitchFamily="50" charset="-128"/>
                        <a:cs typeface="メイリオ" pitchFamily="50" charset="-128"/>
                      </a:endParaRPr>
                    </a:p>
                  </a:txBody>
                  <a:tcPr anchor="ctr"/>
                </a:tc>
                <a:tc>
                  <a:txBody>
                    <a:bodyPr/>
                    <a:lstStyle/>
                    <a:p>
                      <a:pPr algn="ctr"/>
                      <a:r>
                        <a:rPr kumimoji="1" lang="ja-JP" altLang="en-US" sz="1200" dirty="0" smtClean="0">
                          <a:latin typeface="メイリオ" pitchFamily="50" charset="-128"/>
                          <a:ea typeface="メイリオ" pitchFamily="50" charset="-128"/>
                          <a:cs typeface="メイリオ" pitchFamily="50" charset="-128"/>
                        </a:rPr>
                        <a:t>現行と同様</a:t>
                      </a:r>
                      <a:endParaRPr kumimoji="1" lang="ja-JP" altLang="en-US" sz="1200" dirty="0">
                        <a:latin typeface="メイリオ" pitchFamily="50" charset="-128"/>
                        <a:ea typeface="メイリオ" pitchFamily="50" charset="-128"/>
                        <a:cs typeface="メイリオ" pitchFamily="50" charset="-128"/>
                      </a:endParaRPr>
                    </a:p>
                  </a:txBody>
                  <a:tcPr anchor="ctr"/>
                </a:tc>
                <a:tc>
                  <a:txBody>
                    <a:bodyPr/>
                    <a:lstStyle/>
                    <a:p>
                      <a:pPr algn="ctr"/>
                      <a:r>
                        <a:rPr kumimoji="1" lang="ja-JP" altLang="en-US" sz="1200" dirty="0" smtClean="0">
                          <a:latin typeface="メイリオ" pitchFamily="50" charset="-128"/>
                          <a:ea typeface="メイリオ" pitchFamily="50" charset="-128"/>
                          <a:cs typeface="メイリオ" pitchFamily="50" charset="-128"/>
                        </a:rPr>
                        <a:t>－</a:t>
                      </a:r>
                      <a:endParaRPr kumimoji="1" lang="ja-JP" altLang="en-US" sz="1200" dirty="0">
                        <a:latin typeface="メイリオ" pitchFamily="50" charset="-128"/>
                        <a:ea typeface="メイリオ" pitchFamily="50" charset="-128"/>
                        <a:cs typeface="メイリオ" pitchFamily="50" charset="-128"/>
                      </a:endParaRPr>
                    </a:p>
                  </a:txBody>
                  <a:tcPr anchor="ctr"/>
                </a:tc>
              </a:tr>
              <a:tr h="437603">
                <a:tc>
                  <a:txBody>
                    <a:bodyPr/>
                    <a:lstStyle/>
                    <a:p>
                      <a:r>
                        <a:rPr kumimoji="1" lang="ja-JP" altLang="en-US" sz="1200" dirty="0" smtClean="0">
                          <a:latin typeface="メイリオ" pitchFamily="50" charset="-128"/>
                          <a:ea typeface="メイリオ" pitchFamily="50" charset="-128"/>
                          <a:cs typeface="メイリオ" pitchFamily="50" charset="-128"/>
                        </a:rPr>
                        <a:t>単価</a:t>
                      </a:r>
                      <a:endParaRPr kumimoji="1" lang="ja-JP" altLang="en-US" sz="12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algn="ctr"/>
                      <a:r>
                        <a:rPr kumimoji="1" lang="ja-JP" altLang="en-US" sz="1200" dirty="0" smtClean="0">
                          <a:latin typeface="メイリオ" pitchFamily="50" charset="-128"/>
                          <a:ea typeface="メイリオ" pitchFamily="50" charset="-128"/>
                          <a:cs typeface="メイリオ" pitchFamily="50" charset="-128"/>
                        </a:rPr>
                        <a:t>現行</a:t>
                      </a:r>
                      <a:endParaRPr kumimoji="1" lang="ja-JP" altLang="en-US" sz="1200" dirty="0">
                        <a:latin typeface="メイリオ" pitchFamily="50" charset="-128"/>
                        <a:ea typeface="メイリオ" pitchFamily="50" charset="-128"/>
                        <a:cs typeface="メイリオ" pitchFamily="50" charset="-128"/>
                      </a:endParaRPr>
                    </a:p>
                  </a:txBody>
                  <a:tcPr anchor="ctr"/>
                </a:tc>
                <a:tc>
                  <a:txBody>
                    <a:bodyPr/>
                    <a:lstStyle/>
                    <a:p>
                      <a:pPr algn="ctr"/>
                      <a:r>
                        <a:rPr kumimoji="1" lang="ja-JP" altLang="en-US" sz="1200" dirty="0" smtClean="0">
                          <a:latin typeface="メイリオ" pitchFamily="50" charset="-128"/>
                          <a:ea typeface="メイリオ" pitchFamily="50" charset="-128"/>
                          <a:cs typeface="メイリオ" pitchFamily="50" charset="-128"/>
                        </a:rPr>
                        <a:t>現行と同様</a:t>
                      </a:r>
                      <a:endParaRPr kumimoji="1" lang="en-US" altLang="ja-JP" sz="1200" dirty="0" smtClean="0">
                        <a:latin typeface="メイリオ" pitchFamily="50" charset="-128"/>
                        <a:ea typeface="メイリオ" pitchFamily="50" charset="-128"/>
                        <a:cs typeface="メイリオ" pitchFamily="50" charset="-128"/>
                      </a:endParaRPr>
                    </a:p>
                    <a:p>
                      <a:pPr algn="ctr"/>
                      <a:r>
                        <a:rPr kumimoji="1" lang="ja-JP" altLang="en-US" sz="1200" dirty="0" smtClean="0">
                          <a:latin typeface="メイリオ" pitchFamily="50" charset="-128"/>
                          <a:ea typeface="メイリオ" pitchFamily="50" charset="-128"/>
                          <a:cs typeface="メイリオ" pitchFamily="50" charset="-128"/>
                        </a:rPr>
                        <a:t>（１回あたりの単価等を追加）</a:t>
                      </a:r>
                      <a:endParaRPr kumimoji="1" lang="ja-JP" altLang="en-US" sz="1200" dirty="0">
                        <a:latin typeface="メイリオ" pitchFamily="50" charset="-128"/>
                        <a:ea typeface="メイリオ" pitchFamily="50" charset="-128"/>
                        <a:cs typeface="メイリオ" pitchFamily="50" charset="-128"/>
                      </a:endParaRPr>
                    </a:p>
                  </a:txBody>
                  <a:tcPr anchor="ctr"/>
                </a:tc>
                <a:tc>
                  <a:txBody>
                    <a:bodyPr/>
                    <a:lstStyle/>
                    <a:p>
                      <a:pPr algn="ctr"/>
                      <a:r>
                        <a:rPr kumimoji="1" lang="ja-JP" altLang="en-US" sz="1200" dirty="0" smtClean="0">
                          <a:latin typeface="メイリオ" pitchFamily="50" charset="-128"/>
                          <a:ea typeface="メイリオ" pitchFamily="50" charset="-128"/>
                          <a:cs typeface="メイリオ" pitchFamily="50" charset="-128"/>
                        </a:rPr>
                        <a:t>なし</a:t>
                      </a:r>
                      <a:endParaRPr kumimoji="1" lang="ja-JP" altLang="en-US" sz="1200" dirty="0">
                        <a:latin typeface="メイリオ" pitchFamily="50" charset="-128"/>
                        <a:ea typeface="メイリオ" pitchFamily="50" charset="-128"/>
                        <a:cs typeface="メイリオ" pitchFamily="50" charset="-128"/>
                      </a:endParaRPr>
                    </a:p>
                  </a:txBody>
                  <a:tcPr anchor="ctr"/>
                </a:tc>
              </a:tr>
              <a:tr h="437603">
                <a:tc>
                  <a:txBody>
                    <a:bodyPr/>
                    <a:lstStyle/>
                    <a:p>
                      <a:r>
                        <a:rPr kumimoji="1" lang="ja-JP" altLang="en-US" sz="1200" dirty="0" smtClean="0">
                          <a:latin typeface="メイリオ" pitchFamily="50" charset="-128"/>
                          <a:ea typeface="メイリオ" pitchFamily="50" charset="-128"/>
                          <a:cs typeface="メイリオ" pitchFamily="50" charset="-128"/>
                        </a:rPr>
                        <a:t>サービスコード</a:t>
                      </a:r>
                      <a:endParaRPr kumimoji="1" lang="ja-JP" altLang="en-US" sz="12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algn="ctr"/>
                      <a:r>
                        <a:rPr kumimoji="1" lang="ja-JP" altLang="en-US" sz="1200" dirty="0" smtClean="0">
                          <a:latin typeface="メイリオ" pitchFamily="50" charset="-128"/>
                          <a:ea typeface="メイリオ" pitchFamily="50" charset="-128"/>
                          <a:cs typeface="メイリオ" pitchFamily="50" charset="-128"/>
                        </a:rPr>
                        <a:t>現行</a:t>
                      </a:r>
                      <a:endParaRPr kumimoji="1" lang="ja-JP" altLang="en-US" sz="1200" dirty="0">
                        <a:latin typeface="メイリオ" pitchFamily="50" charset="-128"/>
                        <a:ea typeface="メイリオ" pitchFamily="50" charset="-128"/>
                        <a:cs typeface="メイリオ" pitchFamily="50" charset="-128"/>
                      </a:endParaRPr>
                    </a:p>
                  </a:txBody>
                  <a:tcPr anchor="ctr"/>
                </a:tc>
                <a:tc>
                  <a:txBody>
                    <a:bodyPr/>
                    <a:lstStyle/>
                    <a:p>
                      <a:pPr algn="ctr"/>
                      <a:r>
                        <a:rPr kumimoji="1" lang="ja-JP" altLang="en-US" sz="1200" dirty="0" smtClean="0">
                          <a:latin typeface="メイリオ" pitchFamily="50" charset="-128"/>
                          <a:ea typeface="メイリオ" pitchFamily="50" charset="-128"/>
                          <a:cs typeface="メイリオ" pitchFamily="50" charset="-128"/>
                        </a:rPr>
                        <a:t>新たなコード</a:t>
                      </a:r>
                      <a:endParaRPr kumimoji="1" lang="en-US" altLang="ja-JP" sz="1200" dirty="0" smtClean="0">
                        <a:latin typeface="メイリオ" pitchFamily="50" charset="-128"/>
                        <a:ea typeface="メイリオ" pitchFamily="50" charset="-128"/>
                        <a:cs typeface="メイリオ" pitchFamily="50" charset="-128"/>
                      </a:endParaRPr>
                    </a:p>
                    <a:p>
                      <a:pPr algn="ctr"/>
                      <a:r>
                        <a:rPr kumimoji="1" lang="ja-JP" altLang="en-US" sz="1200" dirty="0" smtClean="0">
                          <a:latin typeface="メイリオ" pitchFamily="50" charset="-128"/>
                          <a:ea typeface="メイリオ" pitchFamily="50" charset="-128"/>
                          <a:cs typeface="メイリオ" pitchFamily="50" charset="-128"/>
                        </a:rPr>
                        <a:t>（種類コードＡ１又は</a:t>
                      </a:r>
                      <a:r>
                        <a:rPr kumimoji="1" lang="ja-JP" altLang="en-US" sz="1200" b="0" dirty="0" smtClean="0">
                          <a:solidFill>
                            <a:schemeClr val="tx1"/>
                          </a:solidFill>
                          <a:latin typeface="メイリオ" pitchFamily="50" charset="-128"/>
                          <a:ea typeface="メイリオ" pitchFamily="50" charset="-128"/>
                          <a:cs typeface="メイリオ" pitchFamily="50" charset="-128"/>
                        </a:rPr>
                        <a:t>Ａ２</a:t>
                      </a:r>
                      <a:r>
                        <a:rPr kumimoji="1" lang="ja-JP" altLang="en-US" sz="1200" dirty="0" smtClean="0">
                          <a:latin typeface="メイリオ" pitchFamily="50" charset="-128"/>
                          <a:ea typeface="メイリオ" pitchFamily="50" charset="-128"/>
                          <a:cs typeface="メイリオ" pitchFamily="50" charset="-128"/>
                        </a:rPr>
                        <a:t>）</a:t>
                      </a:r>
                      <a:endParaRPr kumimoji="1" lang="ja-JP" altLang="en-US" sz="1200" dirty="0">
                        <a:latin typeface="メイリオ" pitchFamily="50" charset="-128"/>
                        <a:ea typeface="メイリオ" pitchFamily="50" charset="-128"/>
                        <a:cs typeface="メイリオ" pitchFamily="50" charset="-128"/>
                      </a:endParaRPr>
                    </a:p>
                  </a:txBody>
                  <a:tcPr anchor="ctr"/>
                </a:tc>
                <a:tc>
                  <a:txBody>
                    <a:bodyPr/>
                    <a:lstStyle/>
                    <a:p>
                      <a:pPr algn="ctr"/>
                      <a:r>
                        <a:rPr kumimoji="1" lang="ja-JP" altLang="en-US" sz="1200" dirty="0" smtClean="0">
                          <a:latin typeface="メイリオ" pitchFamily="50" charset="-128"/>
                          <a:ea typeface="メイリオ" pitchFamily="50" charset="-128"/>
                          <a:cs typeface="メイリオ" pitchFamily="50" charset="-128"/>
                        </a:rPr>
                        <a:t>－</a:t>
                      </a:r>
                      <a:endParaRPr kumimoji="1" lang="ja-JP" altLang="en-US" sz="1200" dirty="0">
                        <a:latin typeface="メイリオ" pitchFamily="50" charset="-128"/>
                        <a:ea typeface="メイリオ" pitchFamily="50" charset="-128"/>
                        <a:cs typeface="メイリオ" pitchFamily="50" charset="-128"/>
                      </a:endParaRPr>
                    </a:p>
                  </a:txBody>
                  <a:tcPr anchor="ctr"/>
                </a:tc>
              </a:tr>
              <a:tr h="410111">
                <a:tc>
                  <a:txBody>
                    <a:bodyPr/>
                    <a:lstStyle/>
                    <a:p>
                      <a:r>
                        <a:rPr kumimoji="1" lang="ja-JP" altLang="en-US" sz="1200" dirty="0" smtClean="0">
                          <a:latin typeface="メイリオ" pitchFamily="50" charset="-128"/>
                          <a:ea typeface="メイリオ" pitchFamily="50" charset="-128"/>
                          <a:cs typeface="メイリオ" pitchFamily="50" charset="-128"/>
                        </a:rPr>
                        <a:t>給付制限</a:t>
                      </a:r>
                      <a:endParaRPr kumimoji="1" lang="ja-JP" altLang="en-US" sz="12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a:txBody>
                    <a:bodyPr/>
                    <a:lstStyle/>
                    <a:p>
                      <a:pPr algn="ctr"/>
                      <a:r>
                        <a:rPr kumimoji="1" lang="ja-JP" altLang="en-US" sz="1200" dirty="0" smtClean="0">
                          <a:latin typeface="メイリオ" pitchFamily="50" charset="-128"/>
                          <a:ea typeface="メイリオ" pitchFamily="50" charset="-128"/>
                          <a:cs typeface="メイリオ" pitchFamily="50" charset="-128"/>
                        </a:rPr>
                        <a:t>あり</a:t>
                      </a:r>
                      <a:endParaRPr kumimoji="1" lang="ja-JP" altLang="en-US" sz="1200" dirty="0">
                        <a:latin typeface="メイリオ" pitchFamily="50" charset="-128"/>
                        <a:ea typeface="メイリオ" pitchFamily="50" charset="-128"/>
                        <a:cs typeface="メイリオ" pitchFamily="50" charset="-128"/>
                      </a:endParaRPr>
                    </a:p>
                  </a:txBody>
                  <a:tcPr anchor="ctr"/>
                </a:tc>
                <a:tc>
                  <a:txBody>
                    <a:bodyPr/>
                    <a:lstStyle/>
                    <a:p>
                      <a:pPr algn="ctr"/>
                      <a:r>
                        <a:rPr kumimoji="1" lang="en-US" altLang="ja-JP" sz="1200" dirty="0" smtClean="0">
                          <a:latin typeface="メイリオ" pitchFamily="50" charset="-128"/>
                          <a:ea typeface="メイリオ" pitchFamily="50" charset="-128"/>
                          <a:cs typeface="メイリオ" pitchFamily="50" charset="-128"/>
                        </a:rPr>
                        <a:t>※</a:t>
                      </a:r>
                      <a:r>
                        <a:rPr kumimoji="1" lang="ja-JP" altLang="en-US" sz="1200" dirty="0" smtClean="0">
                          <a:latin typeface="メイリオ" pitchFamily="50" charset="-128"/>
                          <a:ea typeface="メイリオ" pitchFamily="50" charset="-128"/>
                          <a:cs typeface="メイリオ" pitchFamily="50" charset="-128"/>
                        </a:rPr>
                        <a:t>検討中（当面見合わせ）</a:t>
                      </a:r>
                      <a:endParaRPr kumimoji="1" lang="ja-JP" altLang="en-US" sz="1200" dirty="0">
                        <a:latin typeface="メイリオ" pitchFamily="50" charset="-128"/>
                        <a:ea typeface="メイリオ" pitchFamily="50" charset="-128"/>
                        <a:cs typeface="メイリオ" pitchFamily="50" charset="-128"/>
                      </a:endParaRPr>
                    </a:p>
                  </a:txBody>
                  <a:tcPr anchor="ctr"/>
                </a:tc>
                <a:tc>
                  <a:txBody>
                    <a:bodyPr/>
                    <a:lstStyle/>
                    <a:p>
                      <a:pPr algn="ctr"/>
                      <a:r>
                        <a:rPr kumimoji="1" lang="ja-JP" altLang="en-US" sz="1200" dirty="0" smtClean="0">
                          <a:latin typeface="メイリオ" pitchFamily="50" charset="-128"/>
                          <a:ea typeface="メイリオ" pitchFamily="50" charset="-128"/>
                          <a:cs typeface="メイリオ" pitchFamily="50" charset="-128"/>
                        </a:rPr>
                        <a:t>－</a:t>
                      </a:r>
                      <a:endParaRPr kumimoji="1" lang="ja-JP" altLang="en-US" sz="1200" dirty="0">
                        <a:latin typeface="メイリオ" pitchFamily="50" charset="-128"/>
                        <a:ea typeface="メイリオ" pitchFamily="50" charset="-128"/>
                        <a:cs typeface="メイリオ" pitchFamily="50" charset="-128"/>
                      </a:endParaRPr>
                    </a:p>
                  </a:txBody>
                  <a:tcPr anchor="ctr"/>
                </a:tc>
              </a:tr>
              <a:tr h="410111">
                <a:tc>
                  <a:txBody>
                    <a:bodyPr/>
                    <a:lstStyle/>
                    <a:p>
                      <a:r>
                        <a:rPr kumimoji="1" lang="ja-JP" altLang="en-US" sz="1200" dirty="0" smtClean="0">
                          <a:latin typeface="メイリオ" pitchFamily="50" charset="-128"/>
                          <a:ea typeface="メイリオ" pitchFamily="50" charset="-128"/>
                          <a:cs typeface="メイリオ" pitchFamily="50" charset="-128"/>
                        </a:rPr>
                        <a:t>利用者負担</a:t>
                      </a:r>
                      <a:endParaRPr kumimoji="1" lang="ja-JP" altLang="en-US" sz="120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gridSpan="2">
                  <a:txBody>
                    <a:bodyPr/>
                    <a:lstStyle/>
                    <a:p>
                      <a:pPr algn="ctr"/>
                      <a:r>
                        <a:rPr kumimoji="1" lang="ja-JP" altLang="en-US" sz="1200" dirty="0" smtClean="0">
                          <a:latin typeface="メイリオ" pitchFamily="50" charset="-128"/>
                          <a:ea typeface="メイリオ" pitchFamily="50" charset="-128"/>
                          <a:cs typeface="メイリオ" pitchFamily="50" charset="-128"/>
                        </a:rPr>
                        <a:t>介護給付の利用者負担割合と同じ</a:t>
                      </a:r>
                      <a:endParaRPr kumimoji="1" lang="ja-JP" altLang="en-US" sz="1200" dirty="0">
                        <a:latin typeface="メイリオ" pitchFamily="50" charset="-128"/>
                        <a:ea typeface="メイリオ" pitchFamily="50" charset="-128"/>
                        <a:cs typeface="メイリオ" pitchFamily="50" charset="-128"/>
                      </a:endParaRPr>
                    </a:p>
                  </a:txBody>
                  <a:tcPr anchor="ctr"/>
                </a:tc>
                <a:tc hMerge="1">
                  <a:txBody>
                    <a:bodyPr/>
                    <a:lstStyle/>
                    <a:p>
                      <a:pPr algn="ctr"/>
                      <a:endParaRPr kumimoji="1" lang="ja-JP" altLang="en-US" sz="1200" dirty="0">
                        <a:latin typeface="メイリオ" pitchFamily="50" charset="-128"/>
                        <a:ea typeface="メイリオ" pitchFamily="50" charset="-128"/>
                        <a:cs typeface="メイリオ" pitchFamily="50" charset="-128"/>
                      </a:endParaRPr>
                    </a:p>
                  </a:txBody>
                  <a:tcPr anchor="ctr"/>
                </a:tc>
                <a:tc>
                  <a:txBody>
                    <a:bodyPr/>
                    <a:lstStyle/>
                    <a:p>
                      <a:pPr algn="ctr"/>
                      <a:r>
                        <a:rPr kumimoji="1" lang="ja-JP" altLang="en-US" sz="1200" dirty="0" smtClean="0">
                          <a:latin typeface="メイリオ" pitchFamily="50" charset="-128"/>
                          <a:ea typeface="メイリオ" pitchFamily="50" charset="-128"/>
                          <a:cs typeface="メイリオ" pitchFamily="50" charset="-128"/>
                        </a:rPr>
                        <a:t>なし</a:t>
                      </a:r>
                      <a:endParaRPr kumimoji="1" lang="ja-JP" altLang="en-US" sz="1200" dirty="0">
                        <a:latin typeface="メイリオ" pitchFamily="50" charset="-128"/>
                        <a:ea typeface="メイリオ" pitchFamily="50" charset="-128"/>
                        <a:cs typeface="メイリオ" pitchFamily="50" charset="-128"/>
                      </a:endParaRPr>
                    </a:p>
                  </a:txBody>
                  <a:tcPr anchor="ctr"/>
                </a:tc>
              </a:tr>
              <a:tr h="410111">
                <a:tc>
                  <a:txBody>
                    <a:bodyPr/>
                    <a:lstStyle/>
                    <a:p>
                      <a:r>
                        <a:rPr kumimoji="1" lang="ja-JP" altLang="en-US" sz="1050" dirty="0" smtClean="0">
                          <a:latin typeface="メイリオ" pitchFamily="50" charset="-128"/>
                          <a:ea typeface="メイリオ" pitchFamily="50" charset="-128"/>
                          <a:cs typeface="メイリオ" pitchFamily="50" charset="-128"/>
                        </a:rPr>
                        <a:t>限度額管理の有無・方法</a:t>
                      </a:r>
                      <a:endParaRPr kumimoji="1" lang="ja-JP" altLang="en-US" sz="105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gridSpan="2">
                  <a:txBody>
                    <a:bodyPr/>
                    <a:lstStyle/>
                    <a:p>
                      <a:pPr algn="ctr"/>
                      <a:r>
                        <a:rPr kumimoji="1" lang="ja-JP" altLang="en-US" sz="1200" dirty="0" smtClean="0">
                          <a:latin typeface="メイリオ" pitchFamily="50" charset="-128"/>
                          <a:ea typeface="メイリオ" pitchFamily="50" charset="-128"/>
                          <a:cs typeface="メイリオ" pitchFamily="50" charset="-128"/>
                        </a:rPr>
                        <a:t>限度額管理の対象・国保連で管理</a:t>
                      </a:r>
                      <a:endParaRPr kumimoji="1" lang="ja-JP" altLang="en-US" sz="1200" dirty="0">
                        <a:latin typeface="メイリオ" pitchFamily="50" charset="-128"/>
                        <a:ea typeface="メイリオ" pitchFamily="50" charset="-128"/>
                        <a:cs typeface="メイリオ" pitchFamily="50" charset="-128"/>
                      </a:endParaRPr>
                    </a:p>
                  </a:txBody>
                  <a:tcPr anchor="ctr"/>
                </a:tc>
                <a:tc hMerge="1">
                  <a:txBody>
                    <a:bodyPr/>
                    <a:lstStyle/>
                    <a:p>
                      <a:pPr algn="ctr"/>
                      <a:endParaRPr kumimoji="1" lang="ja-JP" altLang="en-US" sz="1200" dirty="0">
                        <a:latin typeface="メイリオ" pitchFamily="50" charset="-128"/>
                        <a:ea typeface="メイリオ" pitchFamily="50" charset="-128"/>
                        <a:cs typeface="メイリオ" pitchFamily="50" charset="-128"/>
                      </a:endParaRPr>
                    </a:p>
                  </a:txBody>
                  <a:tcPr anchor="ctr"/>
                </a:tc>
                <a:tc>
                  <a:txBody>
                    <a:bodyPr/>
                    <a:lstStyle/>
                    <a:p>
                      <a:pPr algn="ctr"/>
                      <a:r>
                        <a:rPr kumimoji="1" lang="ja-JP" altLang="en-US" sz="1200" dirty="0" smtClean="0">
                          <a:latin typeface="メイリオ" pitchFamily="50" charset="-128"/>
                          <a:ea typeface="メイリオ" pitchFamily="50" charset="-128"/>
                          <a:cs typeface="メイリオ" pitchFamily="50" charset="-128"/>
                        </a:rPr>
                        <a:t>なし</a:t>
                      </a:r>
                      <a:endParaRPr kumimoji="1" lang="ja-JP" altLang="en-US" sz="1200" dirty="0">
                        <a:latin typeface="メイリオ" pitchFamily="50" charset="-128"/>
                        <a:ea typeface="メイリオ" pitchFamily="50" charset="-128"/>
                        <a:cs typeface="メイリオ" pitchFamily="50" charset="-128"/>
                      </a:endParaRPr>
                    </a:p>
                  </a:txBody>
                  <a:tcPr anchor="ctr"/>
                </a:tc>
              </a:tr>
              <a:tr h="410111">
                <a:tc>
                  <a:txBody>
                    <a:bodyPr/>
                    <a:lstStyle/>
                    <a:p>
                      <a:r>
                        <a:rPr kumimoji="1" lang="ja-JP" altLang="en-US" sz="1050" dirty="0" smtClean="0">
                          <a:latin typeface="メイリオ" pitchFamily="50" charset="-128"/>
                          <a:ea typeface="メイリオ" pitchFamily="50" charset="-128"/>
                          <a:cs typeface="メイリオ" pitchFamily="50" charset="-128"/>
                        </a:rPr>
                        <a:t>事業者への支払方法</a:t>
                      </a:r>
                      <a:endParaRPr kumimoji="1" lang="ja-JP" altLang="en-US" sz="1050" dirty="0">
                        <a:latin typeface="メイリオ" pitchFamily="50" charset="-128"/>
                        <a:ea typeface="メイリオ" pitchFamily="50" charset="-128"/>
                        <a:cs typeface="メイリオ" pitchFamily="50" charset="-128"/>
                      </a:endParaRPr>
                    </a:p>
                  </a:txBody>
                  <a:tcPr anchor="ctr">
                    <a:solidFill>
                      <a:schemeClr val="tx2">
                        <a:lumMod val="20000"/>
                        <a:lumOff val="80000"/>
                      </a:schemeClr>
                    </a:solidFill>
                  </a:tcPr>
                </a:tc>
                <a:tc gridSpan="2">
                  <a:txBody>
                    <a:bodyPr/>
                    <a:lstStyle/>
                    <a:p>
                      <a:pPr algn="ctr"/>
                      <a:r>
                        <a:rPr kumimoji="1" lang="ja-JP" altLang="en-US" sz="1200" dirty="0" smtClean="0">
                          <a:latin typeface="メイリオ" pitchFamily="50" charset="-128"/>
                          <a:ea typeface="メイリオ" pitchFamily="50" charset="-128"/>
                          <a:cs typeface="メイリオ" pitchFamily="50" charset="-128"/>
                        </a:rPr>
                        <a:t>国保連経由で審査・支払</a:t>
                      </a:r>
                      <a:endParaRPr kumimoji="1" lang="ja-JP" altLang="en-US" sz="1200" dirty="0">
                        <a:latin typeface="メイリオ" pitchFamily="50" charset="-128"/>
                        <a:ea typeface="メイリオ" pitchFamily="50" charset="-128"/>
                        <a:cs typeface="メイリオ" pitchFamily="50" charset="-128"/>
                      </a:endParaRPr>
                    </a:p>
                  </a:txBody>
                  <a:tcPr anchor="ctr"/>
                </a:tc>
                <a:tc hMerge="1">
                  <a:txBody>
                    <a:bodyPr/>
                    <a:lstStyle/>
                    <a:p>
                      <a:pPr algn="ctr"/>
                      <a:endParaRPr kumimoji="1" lang="ja-JP" altLang="en-US" sz="1200" dirty="0">
                        <a:latin typeface="メイリオ" pitchFamily="50" charset="-128"/>
                        <a:ea typeface="メイリオ" pitchFamily="50" charset="-128"/>
                        <a:cs typeface="メイリオ" pitchFamily="50" charset="-128"/>
                      </a:endParaRPr>
                    </a:p>
                  </a:txBody>
                  <a:tcPr anchor="ctr"/>
                </a:tc>
                <a:tc>
                  <a:txBody>
                    <a:bodyPr/>
                    <a:lstStyle/>
                    <a:p>
                      <a:pPr algn="ctr"/>
                      <a:r>
                        <a:rPr kumimoji="1" lang="ja-JP" altLang="en-US" sz="1200" dirty="0" smtClean="0">
                          <a:latin typeface="メイリオ" pitchFamily="50" charset="-128"/>
                          <a:ea typeface="メイリオ" pitchFamily="50" charset="-128"/>
                          <a:cs typeface="メイリオ" pitchFamily="50" charset="-128"/>
                        </a:rPr>
                        <a:t>－</a:t>
                      </a:r>
                      <a:endParaRPr kumimoji="1" lang="ja-JP" altLang="en-US" sz="1200" dirty="0">
                        <a:latin typeface="メイリオ" pitchFamily="50" charset="-128"/>
                        <a:ea typeface="メイリオ" pitchFamily="50" charset="-128"/>
                        <a:cs typeface="メイリオ" pitchFamily="50" charset="-128"/>
                      </a:endParaRPr>
                    </a:p>
                  </a:txBody>
                  <a:tcPr anchor="ctr"/>
                </a:tc>
              </a:tr>
            </a:tbl>
          </a:graphicData>
        </a:graphic>
      </p:graphicFrame>
      <p:cxnSp>
        <p:nvCxnSpPr>
          <p:cNvPr id="6" name="直線コネクタ 5"/>
          <p:cNvCxnSpPr/>
          <p:nvPr/>
        </p:nvCxnSpPr>
        <p:spPr>
          <a:xfrm>
            <a:off x="107504" y="908720"/>
            <a:ext cx="1512168" cy="8640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57274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1547664" y="2564904"/>
            <a:ext cx="5832647" cy="1584176"/>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lnSpc>
                <a:spcPts val="4500"/>
              </a:lnSpc>
            </a:pPr>
            <a:r>
              <a:rPr lang="ja-JP" altLang="en-US" sz="28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４．美幌町訪問介護相当サービス</a:t>
            </a:r>
            <a:endParaRPr lang="en-US" altLang="ja-JP" sz="28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a:p>
            <a:pPr algn="ctr">
              <a:lnSpc>
                <a:spcPts val="4500"/>
              </a:lnSpc>
            </a:pPr>
            <a:r>
              <a:rPr lang="ja-JP" altLang="en-US" sz="28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　　美幌町通所介護相当サービス</a:t>
            </a:r>
            <a:endParaRPr lang="en-US" altLang="ja-JP" sz="2800" b="1"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116225059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980728"/>
            <a:ext cx="7992888" cy="5544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直線コネクタ 4"/>
          <p:cNvCxnSpPr/>
          <p:nvPr/>
        </p:nvCxnSpPr>
        <p:spPr>
          <a:xfrm>
            <a:off x="899592" y="1628800"/>
            <a:ext cx="331236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角丸四角形 6"/>
          <p:cNvSpPr/>
          <p:nvPr/>
        </p:nvSpPr>
        <p:spPr>
          <a:xfrm>
            <a:off x="3419872" y="4581128"/>
            <a:ext cx="2232248" cy="360040"/>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p:cNvCxnSpPr/>
          <p:nvPr/>
        </p:nvCxnSpPr>
        <p:spPr>
          <a:xfrm>
            <a:off x="4716016" y="4077072"/>
            <a:ext cx="136815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角丸四角形 10"/>
          <p:cNvSpPr/>
          <p:nvPr/>
        </p:nvSpPr>
        <p:spPr>
          <a:xfrm>
            <a:off x="395536" y="5949281"/>
            <a:ext cx="8280920" cy="72007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p:cNvSpPr/>
          <p:nvPr/>
        </p:nvSpPr>
        <p:spPr>
          <a:xfrm>
            <a:off x="0" y="-27384"/>
            <a:ext cx="9144000" cy="792088"/>
          </a:xfrm>
          <a:prstGeom prst="roundRect">
            <a:avLst>
              <a:gd name="adj" fmla="val 0"/>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spcAft>
                <a:spcPts val="0"/>
              </a:spcAft>
            </a:pPr>
            <a:r>
              <a:rPr lang="ja-JP" altLang="en-US" sz="2400" b="1" kern="100" dirty="0" smtClean="0">
                <a:latin typeface="メイリオ" pitchFamily="50" charset="-128"/>
                <a:ea typeface="メイリオ" pitchFamily="50" charset="-128"/>
                <a:cs typeface="メイリオ" pitchFamily="50" charset="-128"/>
              </a:rPr>
              <a:t>国費連合会への審査支払い・請求</a:t>
            </a:r>
            <a:endParaRPr lang="en-US" altLang="ja-JP" sz="2400" b="1" kern="100" dirty="0" smtClean="0">
              <a:latin typeface="メイリオ" pitchFamily="50" charset="-128"/>
              <a:ea typeface="メイリオ" pitchFamily="50" charset="-128"/>
              <a:cs typeface="メイリオ" pitchFamily="50" charset="-128"/>
            </a:endParaRPr>
          </a:p>
          <a:p>
            <a:pPr algn="ctr">
              <a:lnSpc>
                <a:spcPts val="2000"/>
              </a:lnSpc>
              <a:spcAft>
                <a:spcPts val="0"/>
              </a:spcAft>
            </a:pPr>
            <a:r>
              <a:rPr lang="ja-JP" altLang="en-US" sz="1600" b="1" kern="100" dirty="0" smtClean="0">
                <a:latin typeface="メイリオ" pitchFamily="50" charset="-128"/>
                <a:ea typeface="メイリオ" pitchFamily="50" charset="-128"/>
                <a:cs typeface="メイリオ" pitchFamily="50" charset="-128"/>
              </a:rPr>
              <a:t>（利用者が事業のみを利用する場合）</a:t>
            </a:r>
            <a:endParaRPr lang="ja-JP" sz="1600" b="1" kern="100" dirty="0">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3617722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980728"/>
            <a:ext cx="7632848"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表 4"/>
          <p:cNvGraphicFramePr>
            <a:graphicFrameLocks noGrp="1"/>
          </p:cNvGraphicFramePr>
          <p:nvPr>
            <p:extLst>
              <p:ext uri="{D42A27DB-BD31-4B8C-83A1-F6EECF244321}">
                <p14:modId xmlns:p14="http://schemas.microsoft.com/office/powerpoint/2010/main" val="2015518243"/>
              </p:ext>
            </p:extLst>
          </p:nvPr>
        </p:nvGraphicFramePr>
        <p:xfrm>
          <a:off x="777815" y="590532"/>
          <a:ext cx="7645474" cy="370840"/>
        </p:xfrm>
        <a:graphic>
          <a:graphicData uri="http://schemas.openxmlformats.org/drawingml/2006/table">
            <a:tbl>
              <a:tblPr firstRow="1" bandRow="1">
                <a:tableStyleId>{5940675A-B579-460E-94D1-54222C63F5DA}</a:tableStyleId>
              </a:tblPr>
              <a:tblGrid>
                <a:gridCol w="954536"/>
                <a:gridCol w="354234"/>
                <a:gridCol w="6336704"/>
              </a:tblGrid>
              <a:tr h="370840">
                <a:tc>
                  <a:txBody>
                    <a:bodyPr/>
                    <a:lstStyle/>
                    <a:p>
                      <a:pPr algn="ctr"/>
                      <a:r>
                        <a:rPr kumimoji="1" lang="ja-JP" altLang="en-US" sz="1400" dirty="0" smtClean="0">
                          <a:latin typeface="HGSｺﾞｼｯｸM" pitchFamily="50" charset="-128"/>
                          <a:ea typeface="HGSｺﾞｼｯｸM" pitchFamily="50" charset="-128"/>
                        </a:rPr>
                        <a:t>分類</a:t>
                      </a:r>
                      <a:endParaRPr kumimoji="1" lang="ja-JP" altLang="en-US" sz="1400" dirty="0">
                        <a:latin typeface="HGSｺﾞｼｯｸM" pitchFamily="50" charset="-128"/>
                        <a:ea typeface="HGSｺﾞｼｯｸM" pitchFamily="50" charset="-128"/>
                      </a:endParaRPr>
                    </a:p>
                  </a:txBody>
                  <a:tcPr>
                    <a:solidFill>
                      <a:schemeClr val="bg1">
                        <a:lumMod val="85000"/>
                      </a:schemeClr>
                    </a:solidFill>
                  </a:tcPr>
                </a:tc>
                <a:tc>
                  <a:txBody>
                    <a:bodyPr/>
                    <a:lstStyle/>
                    <a:p>
                      <a:pPr algn="ctr"/>
                      <a:r>
                        <a:rPr kumimoji="1" lang="ja-JP" altLang="en-US" sz="1400" dirty="0" smtClean="0">
                          <a:latin typeface="HGSｺﾞｼｯｸM" pitchFamily="50" charset="-128"/>
                          <a:ea typeface="HGSｺﾞｼｯｸM" pitchFamily="50" charset="-128"/>
                        </a:rPr>
                        <a:t>№</a:t>
                      </a:r>
                      <a:endParaRPr kumimoji="1" lang="ja-JP" altLang="en-US" sz="1400" dirty="0">
                        <a:latin typeface="HGSｺﾞｼｯｸM" pitchFamily="50" charset="-128"/>
                        <a:ea typeface="HGSｺﾞｼｯｸM" pitchFamily="50" charset="-128"/>
                      </a:endParaRPr>
                    </a:p>
                  </a:txBody>
                  <a:tcPr>
                    <a:solidFill>
                      <a:schemeClr val="bg1">
                        <a:lumMod val="85000"/>
                      </a:schemeClr>
                    </a:solidFill>
                  </a:tcPr>
                </a:tc>
                <a:tc>
                  <a:txBody>
                    <a:bodyPr/>
                    <a:lstStyle/>
                    <a:p>
                      <a:pPr algn="ctr"/>
                      <a:r>
                        <a:rPr kumimoji="1" lang="ja-JP" altLang="en-US" sz="1400" dirty="0" smtClean="0">
                          <a:latin typeface="HGSｺﾞｼｯｸM" pitchFamily="50" charset="-128"/>
                          <a:ea typeface="HGSｺﾞｼｯｸM" pitchFamily="50" charset="-128"/>
                        </a:rPr>
                        <a:t>事務処理内容</a:t>
                      </a:r>
                      <a:endParaRPr kumimoji="1" lang="ja-JP" altLang="en-US" sz="1400" dirty="0">
                        <a:latin typeface="HGSｺﾞｼｯｸM" pitchFamily="50" charset="-128"/>
                        <a:ea typeface="HGSｺﾞｼｯｸM" pitchFamily="50" charset="-128"/>
                      </a:endParaRPr>
                    </a:p>
                  </a:txBody>
                  <a:tcPr>
                    <a:solidFill>
                      <a:schemeClr val="bg1">
                        <a:lumMod val="85000"/>
                      </a:schemeClr>
                    </a:solidFill>
                  </a:tcPr>
                </a:tc>
              </a:tr>
            </a:tbl>
          </a:graphicData>
        </a:graphic>
      </p:graphicFrame>
      <p:sp>
        <p:nvSpPr>
          <p:cNvPr id="6" name="正方形/長方形 5"/>
          <p:cNvSpPr/>
          <p:nvPr/>
        </p:nvSpPr>
        <p:spPr>
          <a:xfrm>
            <a:off x="755576" y="188640"/>
            <a:ext cx="7632848" cy="360040"/>
          </a:xfrm>
          <a:prstGeom prst="rect">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1200"/>
              </a:lnSpc>
            </a:pPr>
            <a:r>
              <a:rPr kumimoji="1" lang="ja-JP" altLang="en-US" sz="1200" b="1" dirty="0" smtClean="0">
                <a:solidFill>
                  <a:schemeClr val="tx1"/>
                </a:solidFill>
                <a:latin typeface="メイリオ" pitchFamily="50" charset="-128"/>
                <a:ea typeface="メイリオ" pitchFamily="50" charset="-128"/>
                <a:cs typeface="メイリオ" pitchFamily="50" charset="-128"/>
              </a:rPr>
              <a:t>国保連合会の審査支払業務の流れ　　　（１）利用者が事業のみを利用する場合</a:t>
            </a:r>
            <a:endParaRPr kumimoji="1" lang="ja-JP" altLang="en-US" sz="1200" b="1" dirty="0">
              <a:solidFill>
                <a:schemeClr val="tx1"/>
              </a:solidFill>
              <a:latin typeface="メイリオ" pitchFamily="50" charset="-128"/>
              <a:ea typeface="メイリオ" pitchFamily="50" charset="-128"/>
              <a:cs typeface="メイリオ" pitchFamily="50" charset="-128"/>
            </a:endParaRPr>
          </a:p>
        </p:txBody>
      </p:sp>
      <p:cxnSp>
        <p:nvCxnSpPr>
          <p:cNvPr id="7" name="直線コネクタ 6"/>
          <p:cNvCxnSpPr/>
          <p:nvPr/>
        </p:nvCxnSpPr>
        <p:spPr>
          <a:xfrm>
            <a:off x="3635896" y="404664"/>
            <a:ext cx="280831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角丸四角形 9"/>
          <p:cNvSpPr/>
          <p:nvPr/>
        </p:nvSpPr>
        <p:spPr>
          <a:xfrm>
            <a:off x="1763688" y="836712"/>
            <a:ext cx="6768752" cy="648072"/>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コネクタ 10"/>
          <p:cNvCxnSpPr/>
          <p:nvPr/>
        </p:nvCxnSpPr>
        <p:spPr>
          <a:xfrm>
            <a:off x="1763688" y="4293096"/>
            <a:ext cx="172819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角丸四角形 12"/>
          <p:cNvSpPr/>
          <p:nvPr/>
        </p:nvSpPr>
        <p:spPr>
          <a:xfrm>
            <a:off x="1763688" y="4725144"/>
            <a:ext cx="6768752" cy="648072"/>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7596336" y="5229200"/>
            <a:ext cx="792088" cy="36004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kumimoji="1" lang="ja-JP" altLang="en-US" sz="1200" b="1" dirty="0" smtClean="0"/>
              <a:t>検討中</a:t>
            </a:r>
            <a:endParaRPr kumimoji="1" lang="ja-JP" altLang="en-US" sz="1200" b="1" dirty="0"/>
          </a:p>
        </p:txBody>
      </p:sp>
    </p:spTree>
    <p:extLst>
      <p:ext uri="{BB962C8B-B14F-4D97-AF65-F5344CB8AC3E}">
        <p14:creationId xmlns:p14="http://schemas.microsoft.com/office/powerpoint/2010/main" val="272691474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908720"/>
            <a:ext cx="8208912"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直線コネクタ 2"/>
          <p:cNvCxnSpPr/>
          <p:nvPr/>
        </p:nvCxnSpPr>
        <p:spPr>
          <a:xfrm>
            <a:off x="683568" y="1196752"/>
            <a:ext cx="4032448" cy="0"/>
          </a:xfrm>
          <a:prstGeom prst="line">
            <a:avLst/>
          </a:prstGeom>
          <a:ln w="349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 name="正方形/長方形 4"/>
          <p:cNvSpPr/>
          <p:nvPr/>
        </p:nvSpPr>
        <p:spPr>
          <a:xfrm>
            <a:off x="2987823" y="4509120"/>
            <a:ext cx="1440161" cy="360040"/>
          </a:xfrm>
          <a:prstGeom prst="rect">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1200"/>
              </a:lnSpc>
            </a:pPr>
            <a:r>
              <a:rPr kumimoji="1" lang="ja-JP" altLang="en-US" sz="1200" b="1" dirty="0" smtClean="0">
                <a:solidFill>
                  <a:schemeClr val="tx1">
                    <a:lumMod val="75000"/>
                    <a:lumOff val="25000"/>
                  </a:schemeClr>
                </a:solidFill>
                <a:latin typeface="メイリオ" pitchFamily="50" charset="-128"/>
                <a:ea typeface="メイリオ" pitchFamily="50" charset="-128"/>
                <a:cs typeface="メイリオ" pitchFamily="50" charset="-128"/>
              </a:rPr>
              <a:t>⑥介護予防支援</a:t>
            </a:r>
            <a:endParaRPr kumimoji="1" lang="ja-JP" altLang="en-US" sz="1200" b="1"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6" name="角丸四角形 5"/>
          <p:cNvSpPr/>
          <p:nvPr/>
        </p:nvSpPr>
        <p:spPr>
          <a:xfrm>
            <a:off x="2591779" y="4476395"/>
            <a:ext cx="2232248" cy="360040"/>
          </a:xfrm>
          <a:prstGeom prst="roundRect">
            <a:avLst/>
          </a:prstGeom>
          <a:noFill/>
          <a:ln w="3492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p:cNvCxnSpPr/>
          <p:nvPr/>
        </p:nvCxnSpPr>
        <p:spPr>
          <a:xfrm>
            <a:off x="4555604" y="3864476"/>
            <a:ext cx="1512168" cy="0"/>
          </a:xfrm>
          <a:prstGeom prst="line">
            <a:avLst/>
          </a:prstGeom>
          <a:ln w="349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4572000" y="4077072"/>
            <a:ext cx="1872208" cy="0"/>
          </a:xfrm>
          <a:prstGeom prst="line">
            <a:avLst/>
          </a:prstGeom>
          <a:ln w="349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4572000" y="3573016"/>
            <a:ext cx="1872208" cy="0"/>
          </a:xfrm>
          <a:prstGeom prst="line">
            <a:avLst/>
          </a:prstGeom>
          <a:ln w="349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5" name="角丸四角形 14"/>
          <p:cNvSpPr/>
          <p:nvPr/>
        </p:nvSpPr>
        <p:spPr>
          <a:xfrm>
            <a:off x="0" y="-27384"/>
            <a:ext cx="9144000" cy="792088"/>
          </a:xfrm>
          <a:prstGeom prst="roundRect">
            <a:avLst>
              <a:gd name="adj" fmla="val 0"/>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spcAft>
                <a:spcPts val="0"/>
              </a:spcAft>
            </a:pPr>
            <a:r>
              <a:rPr lang="ja-JP" altLang="en-US" sz="2400" b="1" kern="100" dirty="0" smtClean="0">
                <a:latin typeface="メイリオ" pitchFamily="50" charset="-128"/>
                <a:ea typeface="メイリオ" pitchFamily="50" charset="-128"/>
                <a:cs typeface="メイリオ" pitchFamily="50" charset="-128"/>
              </a:rPr>
              <a:t>国費連合会への審査支払い・請求</a:t>
            </a:r>
            <a:endParaRPr lang="en-US" altLang="ja-JP" sz="2400" b="1" kern="100" dirty="0" smtClean="0">
              <a:latin typeface="メイリオ" pitchFamily="50" charset="-128"/>
              <a:ea typeface="メイリオ" pitchFamily="50" charset="-128"/>
              <a:cs typeface="メイリオ" pitchFamily="50" charset="-128"/>
            </a:endParaRPr>
          </a:p>
          <a:p>
            <a:pPr algn="ctr">
              <a:lnSpc>
                <a:spcPts val="2000"/>
              </a:lnSpc>
              <a:spcAft>
                <a:spcPts val="0"/>
              </a:spcAft>
            </a:pPr>
            <a:r>
              <a:rPr lang="ja-JP" altLang="en-US" sz="1600" b="1" kern="100" dirty="0" smtClean="0">
                <a:latin typeface="メイリオ" pitchFamily="50" charset="-128"/>
                <a:ea typeface="メイリオ" pitchFamily="50" charset="-128"/>
                <a:cs typeface="メイリオ" pitchFamily="50" charset="-128"/>
              </a:rPr>
              <a:t>（利用者が予防給付と事業を利用する場合）</a:t>
            </a:r>
            <a:endParaRPr lang="ja-JP" sz="1600" b="1" kern="100" dirty="0">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52110354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 y="950168"/>
            <a:ext cx="76581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表 1"/>
          <p:cNvGraphicFramePr>
            <a:graphicFrameLocks noGrp="1"/>
          </p:cNvGraphicFramePr>
          <p:nvPr>
            <p:extLst>
              <p:ext uri="{D42A27DB-BD31-4B8C-83A1-F6EECF244321}">
                <p14:modId xmlns:p14="http://schemas.microsoft.com/office/powerpoint/2010/main" val="2589747122"/>
              </p:ext>
            </p:extLst>
          </p:nvPr>
        </p:nvGraphicFramePr>
        <p:xfrm>
          <a:off x="742950" y="548680"/>
          <a:ext cx="7645474" cy="370840"/>
        </p:xfrm>
        <a:graphic>
          <a:graphicData uri="http://schemas.openxmlformats.org/drawingml/2006/table">
            <a:tbl>
              <a:tblPr firstRow="1" bandRow="1">
                <a:tableStyleId>{5940675A-B579-460E-94D1-54222C63F5DA}</a:tableStyleId>
              </a:tblPr>
              <a:tblGrid>
                <a:gridCol w="954536"/>
                <a:gridCol w="354234"/>
                <a:gridCol w="6336704"/>
              </a:tblGrid>
              <a:tr h="370840">
                <a:tc>
                  <a:txBody>
                    <a:bodyPr/>
                    <a:lstStyle/>
                    <a:p>
                      <a:pPr algn="ctr"/>
                      <a:r>
                        <a:rPr kumimoji="1" lang="ja-JP" altLang="en-US" sz="1400" dirty="0" smtClean="0">
                          <a:latin typeface="HGSｺﾞｼｯｸM" pitchFamily="50" charset="-128"/>
                          <a:ea typeface="HGSｺﾞｼｯｸM" pitchFamily="50" charset="-128"/>
                        </a:rPr>
                        <a:t>分類</a:t>
                      </a:r>
                      <a:endParaRPr kumimoji="1" lang="ja-JP" altLang="en-US" sz="1400" dirty="0">
                        <a:latin typeface="HGSｺﾞｼｯｸM" pitchFamily="50" charset="-128"/>
                        <a:ea typeface="HGSｺﾞｼｯｸM" pitchFamily="50" charset="-128"/>
                      </a:endParaRPr>
                    </a:p>
                  </a:txBody>
                  <a:tcPr>
                    <a:solidFill>
                      <a:schemeClr val="bg1">
                        <a:lumMod val="85000"/>
                      </a:schemeClr>
                    </a:solidFill>
                  </a:tcPr>
                </a:tc>
                <a:tc>
                  <a:txBody>
                    <a:bodyPr/>
                    <a:lstStyle/>
                    <a:p>
                      <a:pPr algn="ctr"/>
                      <a:r>
                        <a:rPr kumimoji="1" lang="ja-JP" altLang="en-US" sz="1400" dirty="0" smtClean="0">
                          <a:latin typeface="HGSｺﾞｼｯｸM" pitchFamily="50" charset="-128"/>
                          <a:ea typeface="HGSｺﾞｼｯｸM" pitchFamily="50" charset="-128"/>
                        </a:rPr>
                        <a:t>№</a:t>
                      </a:r>
                      <a:endParaRPr kumimoji="1" lang="ja-JP" altLang="en-US" sz="1400" dirty="0">
                        <a:latin typeface="HGSｺﾞｼｯｸM" pitchFamily="50" charset="-128"/>
                        <a:ea typeface="HGSｺﾞｼｯｸM" pitchFamily="50" charset="-128"/>
                      </a:endParaRPr>
                    </a:p>
                  </a:txBody>
                  <a:tcPr>
                    <a:solidFill>
                      <a:schemeClr val="bg1">
                        <a:lumMod val="85000"/>
                      </a:schemeClr>
                    </a:solidFill>
                  </a:tcPr>
                </a:tc>
                <a:tc>
                  <a:txBody>
                    <a:bodyPr/>
                    <a:lstStyle/>
                    <a:p>
                      <a:pPr algn="ctr"/>
                      <a:r>
                        <a:rPr kumimoji="1" lang="ja-JP" altLang="en-US" sz="1400" dirty="0" smtClean="0">
                          <a:latin typeface="HGSｺﾞｼｯｸM" pitchFamily="50" charset="-128"/>
                          <a:ea typeface="HGSｺﾞｼｯｸM" pitchFamily="50" charset="-128"/>
                        </a:rPr>
                        <a:t>事務処理内容</a:t>
                      </a:r>
                      <a:endParaRPr kumimoji="1" lang="ja-JP" altLang="en-US" sz="1400" dirty="0">
                        <a:latin typeface="HGSｺﾞｼｯｸM" pitchFamily="50" charset="-128"/>
                        <a:ea typeface="HGSｺﾞｼｯｸM" pitchFamily="50" charset="-128"/>
                      </a:endParaRPr>
                    </a:p>
                  </a:txBody>
                  <a:tcPr>
                    <a:solidFill>
                      <a:schemeClr val="bg1">
                        <a:lumMod val="85000"/>
                      </a:schemeClr>
                    </a:solidFill>
                  </a:tcPr>
                </a:tc>
              </a:tr>
            </a:tbl>
          </a:graphicData>
        </a:graphic>
      </p:graphicFrame>
      <p:sp>
        <p:nvSpPr>
          <p:cNvPr id="4" name="正方形/長方形 3"/>
          <p:cNvSpPr/>
          <p:nvPr/>
        </p:nvSpPr>
        <p:spPr>
          <a:xfrm>
            <a:off x="755576" y="188640"/>
            <a:ext cx="7632848" cy="360040"/>
          </a:xfrm>
          <a:prstGeom prst="rect">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1200"/>
              </a:lnSpc>
            </a:pPr>
            <a:r>
              <a:rPr kumimoji="1" lang="ja-JP" altLang="en-US" sz="1200" b="1" dirty="0" smtClean="0">
                <a:solidFill>
                  <a:schemeClr val="tx1"/>
                </a:solidFill>
                <a:latin typeface="メイリオ" pitchFamily="50" charset="-128"/>
                <a:ea typeface="メイリオ" pitchFamily="50" charset="-128"/>
                <a:cs typeface="メイリオ" pitchFamily="50" charset="-128"/>
              </a:rPr>
              <a:t>国保連合会の審査支払業務の流れ　　　（２）利用者が予防給付と事業を利用する場合</a:t>
            </a:r>
            <a:endParaRPr kumimoji="1" lang="ja-JP" altLang="en-US" sz="1200" b="1" dirty="0">
              <a:solidFill>
                <a:schemeClr val="tx1"/>
              </a:solidFill>
              <a:latin typeface="メイリオ" pitchFamily="50" charset="-128"/>
              <a:ea typeface="メイリオ" pitchFamily="50" charset="-128"/>
              <a:cs typeface="メイリオ" pitchFamily="50" charset="-128"/>
            </a:endParaRPr>
          </a:p>
        </p:txBody>
      </p:sp>
      <p:cxnSp>
        <p:nvCxnSpPr>
          <p:cNvPr id="5" name="直線コネクタ 4"/>
          <p:cNvCxnSpPr/>
          <p:nvPr/>
        </p:nvCxnSpPr>
        <p:spPr>
          <a:xfrm>
            <a:off x="3635896" y="404664"/>
            <a:ext cx="324036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2123728" y="980256"/>
            <a:ext cx="1944216" cy="360040"/>
          </a:xfrm>
          <a:prstGeom prst="rect">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1200"/>
              </a:lnSpc>
            </a:pPr>
            <a:r>
              <a:rPr kumimoji="1" lang="ja-JP" altLang="en-US" sz="1200" b="1" dirty="0" smtClean="0">
                <a:solidFill>
                  <a:schemeClr val="tx1">
                    <a:lumMod val="75000"/>
                    <a:lumOff val="25000"/>
                  </a:schemeClr>
                </a:solidFill>
                <a:latin typeface="メイリオ" pitchFamily="50" charset="-128"/>
                <a:ea typeface="メイリオ" pitchFamily="50" charset="-128"/>
                <a:cs typeface="メイリオ" pitchFamily="50" charset="-128"/>
              </a:rPr>
              <a:t>介護予防支援</a:t>
            </a:r>
            <a:endParaRPr kumimoji="1" lang="ja-JP" altLang="en-US" sz="1200" b="1"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9" name="正方形/長方形 8"/>
          <p:cNvSpPr/>
          <p:nvPr/>
        </p:nvSpPr>
        <p:spPr>
          <a:xfrm>
            <a:off x="4283968" y="1160276"/>
            <a:ext cx="2160240" cy="360040"/>
          </a:xfrm>
          <a:prstGeom prst="rect">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1200"/>
              </a:lnSpc>
            </a:pPr>
            <a:r>
              <a:rPr kumimoji="1" lang="ja-JP" altLang="en-US" sz="1200" b="1" dirty="0" smtClean="0">
                <a:solidFill>
                  <a:schemeClr val="tx1">
                    <a:lumMod val="75000"/>
                    <a:lumOff val="25000"/>
                  </a:schemeClr>
                </a:solidFill>
                <a:latin typeface="メイリオ" pitchFamily="50" charset="-128"/>
                <a:ea typeface="メイリオ" pitchFamily="50" charset="-128"/>
                <a:cs typeface="メイリオ" pitchFamily="50" charset="-128"/>
              </a:rPr>
              <a:t>護予防支援を行う</a:t>
            </a:r>
            <a:endParaRPr kumimoji="1" lang="ja-JP" altLang="en-US" sz="1200" b="1"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10" name="角丸四角形 9"/>
          <p:cNvSpPr/>
          <p:nvPr/>
        </p:nvSpPr>
        <p:spPr>
          <a:xfrm>
            <a:off x="1619672" y="836712"/>
            <a:ext cx="6917084" cy="720080"/>
          </a:xfrm>
          <a:prstGeom prst="roundRect">
            <a:avLst/>
          </a:prstGeom>
          <a:noFill/>
          <a:ln w="3492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コネクタ 10"/>
          <p:cNvCxnSpPr/>
          <p:nvPr/>
        </p:nvCxnSpPr>
        <p:spPr>
          <a:xfrm>
            <a:off x="1763688" y="4581128"/>
            <a:ext cx="1800200" cy="0"/>
          </a:xfrm>
          <a:prstGeom prst="line">
            <a:avLst/>
          </a:prstGeom>
          <a:ln w="349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3" name="角丸四角形 12"/>
          <p:cNvSpPr/>
          <p:nvPr/>
        </p:nvSpPr>
        <p:spPr>
          <a:xfrm>
            <a:off x="1619672" y="4797152"/>
            <a:ext cx="6886872" cy="432048"/>
          </a:xfrm>
          <a:prstGeom prst="roundRect">
            <a:avLst/>
          </a:prstGeom>
          <a:noFill/>
          <a:ln w="3492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p:cNvSpPr/>
          <p:nvPr/>
        </p:nvSpPr>
        <p:spPr>
          <a:xfrm>
            <a:off x="1619672" y="6309320"/>
            <a:ext cx="6917084" cy="432048"/>
          </a:xfrm>
          <a:prstGeom prst="roundRect">
            <a:avLst/>
          </a:prstGeom>
          <a:noFill/>
          <a:ln w="3492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4557783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直線コネクタ 32"/>
          <p:cNvCxnSpPr/>
          <p:nvPr/>
        </p:nvCxnSpPr>
        <p:spPr>
          <a:xfrm>
            <a:off x="2771800" y="836712"/>
            <a:ext cx="0" cy="190821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H="1">
            <a:off x="3563887" y="836712"/>
            <a:ext cx="2" cy="190821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1403648" y="836712"/>
            <a:ext cx="1" cy="190821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 name="直線コネクタ 4"/>
          <p:cNvCxnSpPr/>
          <p:nvPr/>
        </p:nvCxnSpPr>
        <p:spPr>
          <a:xfrm>
            <a:off x="611560" y="836712"/>
            <a:ext cx="0" cy="190821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 name="右矢印 7"/>
          <p:cNvSpPr/>
          <p:nvPr/>
        </p:nvSpPr>
        <p:spPr>
          <a:xfrm>
            <a:off x="647564" y="908720"/>
            <a:ext cx="3816424" cy="360040"/>
          </a:xfrm>
          <a:prstGeom prst="rightArrow">
            <a:avLst>
              <a:gd name="adj1" fmla="val 50000"/>
              <a:gd name="adj2" fmla="val 24133"/>
            </a:avLst>
          </a:prstGeom>
        </p:spPr>
        <p:style>
          <a:lnRef idx="1">
            <a:schemeClr val="accent6"/>
          </a:lnRef>
          <a:fillRef idx="2">
            <a:schemeClr val="accent6"/>
          </a:fillRef>
          <a:effectRef idx="1">
            <a:schemeClr val="accent6"/>
          </a:effectRef>
          <a:fontRef idx="minor">
            <a:schemeClr val="dk1"/>
          </a:fontRef>
        </p:style>
        <p:txBody>
          <a:bodyPr rtlCol="0" anchor="ctr"/>
          <a:lstStyle/>
          <a:p>
            <a:r>
              <a:rPr kumimoji="1" lang="ja-JP" altLang="en-US" sz="1100" dirty="0" smtClean="0">
                <a:latin typeface="メイリオ" pitchFamily="50" charset="-128"/>
                <a:ea typeface="メイリオ" pitchFamily="50" charset="-128"/>
                <a:cs typeface="メイリオ" pitchFamily="50" charset="-128"/>
              </a:rPr>
              <a:t>通所介護（道指定）６年間</a:t>
            </a:r>
            <a:endParaRPr kumimoji="1" lang="ja-JP" altLang="en-US" sz="1100" dirty="0">
              <a:latin typeface="メイリオ" pitchFamily="50" charset="-128"/>
              <a:ea typeface="メイリオ" pitchFamily="50" charset="-128"/>
              <a:cs typeface="メイリオ" pitchFamily="50" charset="-128"/>
            </a:endParaRPr>
          </a:p>
        </p:txBody>
      </p:sp>
      <p:sp>
        <p:nvSpPr>
          <p:cNvPr id="9" name="角丸四角形 8"/>
          <p:cNvSpPr/>
          <p:nvPr/>
        </p:nvSpPr>
        <p:spPr>
          <a:xfrm>
            <a:off x="323528" y="584684"/>
            <a:ext cx="648072"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26.10</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10" name="角丸四角形 9"/>
          <p:cNvSpPr/>
          <p:nvPr/>
        </p:nvSpPr>
        <p:spPr>
          <a:xfrm>
            <a:off x="1115616" y="584684"/>
            <a:ext cx="576064"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27.4</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12" name="角丸四角形 11"/>
          <p:cNvSpPr/>
          <p:nvPr/>
        </p:nvSpPr>
        <p:spPr>
          <a:xfrm>
            <a:off x="3275856" y="584684"/>
            <a:ext cx="576064"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30.3</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13" name="角丸四角形 12"/>
          <p:cNvSpPr/>
          <p:nvPr/>
        </p:nvSpPr>
        <p:spPr>
          <a:xfrm>
            <a:off x="4211960" y="584684"/>
            <a:ext cx="576064"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32.10</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15" name="右矢印 14"/>
          <p:cNvSpPr/>
          <p:nvPr/>
        </p:nvSpPr>
        <p:spPr>
          <a:xfrm>
            <a:off x="647564" y="1232756"/>
            <a:ext cx="3816424" cy="360040"/>
          </a:xfrm>
          <a:prstGeom prst="rightArrow">
            <a:avLst>
              <a:gd name="adj1" fmla="val 50000"/>
              <a:gd name="adj2" fmla="val 24133"/>
            </a:avLst>
          </a:prstGeom>
          <a:ln>
            <a:prstDash val="dash"/>
          </a:ln>
        </p:spPr>
        <p:style>
          <a:lnRef idx="1">
            <a:schemeClr val="accent3"/>
          </a:lnRef>
          <a:fillRef idx="2">
            <a:schemeClr val="accent3"/>
          </a:fillRef>
          <a:effectRef idx="1">
            <a:schemeClr val="accent3"/>
          </a:effectRef>
          <a:fontRef idx="minor">
            <a:schemeClr val="dk1"/>
          </a:fontRef>
        </p:style>
        <p:txBody>
          <a:bodyPr rtlCol="0" anchor="ctr"/>
          <a:lstStyle/>
          <a:p>
            <a:endParaRPr kumimoji="1" lang="ja-JP" altLang="en-US" sz="1100" dirty="0">
              <a:latin typeface="メイリオ" pitchFamily="50" charset="-128"/>
              <a:ea typeface="メイリオ" pitchFamily="50" charset="-128"/>
              <a:cs typeface="メイリオ" pitchFamily="50" charset="-128"/>
            </a:endParaRPr>
          </a:p>
        </p:txBody>
      </p:sp>
      <p:sp>
        <p:nvSpPr>
          <p:cNvPr id="16" name="右矢印 15"/>
          <p:cNvSpPr/>
          <p:nvPr/>
        </p:nvSpPr>
        <p:spPr>
          <a:xfrm>
            <a:off x="1403649" y="1952836"/>
            <a:ext cx="2160237" cy="360040"/>
          </a:xfrm>
          <a:prstGeom prst="rightArrow">
            <a:avLst>
              <a:gd name="adj1" fmla="val 50000"/>
              <a:gd name="adj2" fmla="val 24133"/>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ja-JP" altLang="en-US" sz="1100" dirty="0" smtClean="0">
                <a:latin typeface="メイリオ" pitchFamily="50" charset="-128"/>
                <a:ea typeface="メイリオ" pitchFamily="50" charset="-128"/>
                <a:cs typeface="メイリオ" pitchFamily="50" charset="-128"/>
              </a:rPr>
              <a:t>総合事業（みなし指定期間）</a:t>
            </a:r>
            <a:endParaRPr kumimoji="1" lang="ja-JP" altLang="en-US" sz="1100" dirty="0">
              <a:latin typeface="メイリオ" pitchFamily="50" charset="-128"/>
              <a:ea typeface="メイリオ" pitchFamily="50" charset="-128"/>
              <a:cs typeface="メイリオ" pitchFamily="50" charset="-128"/>
            </a:endParaRPr>
          </a:p>
        </p:txBody>
      </p:sp>
      <p:cxnSp>
        <p:nvCxnSpPr>
          <p:cNvPr id="23" name="直線コネクタ 22"/>
          <p:cNvCxnSpPr/>
          <p:nvPr/>
        </p:nvCxnSpPr>
        <p:spPr>
          <a:xfrm>
            <a:off x="4499992" y="872716"/>
            <a:ext cx="0" cy="187220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4" name="右矢印 23"/>
          <p:cNvSpPr/>
          <p:nvPr/>
        </p:nvSpPr>
        <p:spPr>
          <a:xfrm>
            <a:off x="3563888" y="1952836"/>
            <a:ext cx="900099" cy="360040"/>
          </a:xfrm>
          <a:prstGeom prst="rightArrow">
            <a:avLst>
              <a:gd name="adj1" fmla="val 50000"/>
              <a:gd name="adj2" fmla="val 24133"/>
            </a:avLst>
          </a:prstGeom>
        </p:spPr>
        <p:style>
          <a:lnRef idx="1">
            <a:schemeClr val="accent1"/>
          </a:lnRef>
          <a:fillRef idx="3">
            <a:schemeClr val="accent1"/>
          </a:fillRef>
          <a:effectRef idx="2">
            <a:schemeClr val="accent1"/>
          </a:effectRef>
          <a:fontRef idx="minor">
            <a:schemeClr val="lt1"/>
          </a:fontRef>
        </p:style>
        <p:txBody>
          <a:bodyPr rtlCol="0" anchor="ctr"/>
          <a:lstStyle/>
          <a:p>
            <a:r>
              <a:rPr kumimoji="1" lang="ja-JP" altLang="en-US" sz="1100" dirty="0" smtClean="0">
                <a:latin typeface="メイリオ" pitchFamily="50" charset="-128"/>
                <a:ea typeface="メイリオ" pitchFamily="50" charset="-128"/>
                <a:cs typeface="メイリオ" pitchFamily="50" charset="-128"/>
              </a:rPr>
              <a:t>総合事業</a:t>
            </a:r>
            <a:endParaRPr kumimoji="1" lang="ja-JP" altLang="en-US" sz="1100" dirty="0">
              <a:latin typeface="メイリオ" pitchFamily="50" charset="-128"/>
              <a:ea typeface="メイリオ" pitchFamily="50" charset="-128"/>
              <a:cs typeface="メイリオ" pitchFamily="50" charset="-128"/>
            </a:endParaRPr>
          </a:p>
        </p:txBody>
      </p:sp>
      <p:sp>
        <p:nvSpPr>
          <p:cNvPr id="25" name="右矢印 24"/>
          <p:cNvSpPr/>
          <p:nvPr/>
        </p:nvSpPr>
        <p:spPr>
          <a:xfrm>
            <a:off x="4536709" y="908720"/>
            <a:ext cx="3923723" cy="360040"/>
          </a:xfrm>
          <a:prstGeom prst="rightArrow">
            <a:avLst>
              <a:gd name="adj1" fmla="val 50000"/>
              <a:gd name="adj2" fmla="val 24133"/>
            </a:avLst>
          </a:prstGeom>
        </p:spPr>
        <p:style>
          <a:lnRef idx="1">
            <a:schemeClr val="accent6"/>
          </a:lnRef>
          <a:fillRef idx="2">
            <a:schemeClr val="accent6"/>
          </a:fillRef>
          <a:effectRef idx="1">
            <a:schemeClr val="accent6"/>
          </a:effectRef>
          <a:fontRef idx="minor">
            <a:schemeClr val="dk1"/>
          </a:fontRef>
        </p:style>
        <p:txBody>
          <a:bodyPr rtlCol="0" anchor="ctr"/>
          <a:lstStyle/>
          <a:p>
            <a:r>
              <a:rPr kumimoji="1" lang="ja-JP" altLang="en-US" sz="1100" dirty="0" smtClean="0">
                <a:latin typeface="メイリオ" pitchFamily="50" charset="-128"/>
                <a:ea typeface="メイリオ" pitchFamily="50" charset="-128"/>
                <a:cs typeface="メイリオ" pitchFamily="50" charset="-128"/>
              </a:rPr>
              <a:t>通所介護（道指定）</a:t>
            </a:r>
            <a:r>
              <a:rPr lang="ja-JP" altLang="en-US" sz="1100" dirty="0">
                <a:latin typeface="メイリオ" pitchFamily="50" charset="-128"/>
                <a:ea typeface="メイリオ" pitchFamily="50" charset="-128"/>
                <a:cs typeface="メイリオ" pitchFamily="50" charset="-128"/>
              </a:rPr>
              <a:t>６</a:t>
            </a:r>
            <a:r>
              <a:rPr kumimoji="1" lang="ja-JP" altLang="en-US" sz="1100" dirty="0" smtClean="0">
                <a:latin typeface="メイリオ" pitchFamily="50" charset="-128"/>
                <a:ea typeface="メイリオ" pitchFamily="50" charset="-128"/>
                <a:cs typeface="メイリオ" pitchFamily="50" charset="-128"/>
              </a:rPr>
              <a:t>年間</a:t>
            </a:r>
            <a:endParaRPr kumimoji="1" lang="ja-JP" altLang="en-US" sz="1100" dirty="0">
              <a:latin typeface="メイリオ" pitchFamily="50" charset="-128"/>
              <a:ea typeface="メイリオ" pitchFamily="50" charset="-128"/>
              <a:cs typeface="メイリオ" pitchFamily="50" charset="-128"/>
            </a:endParaRPr>
          </a:p>
        </p:txBody>
      </p:sp>
      <p:cxnSp>
        <p:nvCxnSpPr>
          <p:cNvPr id="26" name="直線コネクタ 25"/>
          <p:cNvCxnSpPr/>
          <p:nvPr/>
        </p:nvCxnSpPr>
        <p:spPr>
          <a:xfrm>
            <a:off x="8460432" y="872716"/>
            <a:ext cx="0" cy="187220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7" name="角丸四角形 26"/>
          <p:cNvSpPr/>
          <p:nvPr/>
        </p:nvSpPr>
        <p:spPr>
          <a:xfrm>
            <a:off x="8100392" y="584684"/>
            <a:ext cx="576064"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38.10</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28" name="角丸四角形 27"/>
          <p:cNvSpPr/>
          <p:nvPr/>
        </p:nvSpPr>
        <p:spPr>
          <a:xfrm>
            <a:off x="3491880" y="2528900"/>
            <a:ext cx="720080" cy="252028"/>
          </a:xfrm>
          <a:prstGeom prst="roundRect">
            <a:avLst/>
          </a:prstGeom>
          <a:noFill/>
          <a:ln w="9525">
            <a:noFill/>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ja-JP" altLang="en-US" sz="1100" b="1" dirty="0" smtClean="0">
                <a:solidFill>
                  <a:srgbClr val="FF0000"/>
                </a:solidFill>
                <a:latin typeface="メイリオ" pitchFamily="50" charset="-128"/>
                <a:ea typeface="メイリオ" pitchFamily="50" charset="-128"/>
                <a:cs typeface="メイリオ" pitchFamily="50" charset="-128"/>
              </a:rPr>
              <a:t>町指定</a:t>
            </a:r>
            <a:endParaRPr lang="en-US" altLang="ja-JP" sz="1100" b="1" dirty="0">
              <a:solidFill>
                <a:srgbClr val="FF0000"/>
              </a:solidFill>
              <a:latin typeface="メイリオ" pitchFamily="50" charset="-128"/>
              <a:ea typeface="メイリオ" pitchFamily="50" charset="-128"/>
              <a:cs typeface="メイリオ" pitchFamily="50" charset="-128"/>
            </a:endParaRPr>
          </a:p>
        </p:txBody>
      </p:sp>
      <p:sp>
        <p:nvSpPr>
          <p:cNvPr id="22" name="角丸四角形 21"/>
          <p:cNvSpPr/>
          <p:nvPr/>
        </p:nvSpPr>
        <p:spPr>
          <a:xfrm>
            <a:off x="3563888" y="2276872"/>
            <a:ext cx="504056"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30.4 </a:t>
            </a:r>
            <a:endParaRPr lang="en-US" altLang="ja-JP" sz="1100" b="1" dirty="0">
              <a:solidFill>
                <a:srgbClr val="FF0000"/>
              </a:solidFill>
              <a:latin typeface="メイリオ" pitchFamily="50" charset="-128"/>
              <a:ea typeface="メイリオ" pitchFamily="50" charset="-128"/>
              <a:cs typeface="メイリオ" pitchFamily="50" charset="-128"/>
            </a:endParaRPr>
          </a:p>
        </p:txBody>
      </p:sp>
      <p:sp>
        <p:nvSpPr>
          <p:cNvPr id="29" name="角丸四角形 28"/>
          <p:cNvSpPr/>
          <p:nvPr/>
        </p:nvSpPr>
        <p:spPr>
          <a:xfrm>
            <a:off x="2699792" y="2492896"/>
            <a:ext cx="962923" cy="252028"/>
          </a:xfrm>
          <a:prstGeom prst="roundRect">
            <a:avLst/>
          </a:prstGeom>
          <a:noFill/>
          <a:ln w="9525">
            <a:noFill/>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ja-JP" altLang="en-US" sz="1100" b="1" dirty="0" smtClean="0">
                <a:solidFill>
                  <a:srgbClr val="00B050"/>
                </a:solidFill>
                <a:latin typeface="メイリオ" pitchFamily="50" charset="-128"/>
                <a:ea typeface="メイリオ" pitchFamily="50" charset="-128"/>
                <a:cs typeface="メイリオ" pitchFamily="50" charset="-128"/>
              </a:rPr>
              <a:t>みなし指定</a:t>
            </a:r>
            <a:endParaRPr lang="en-US" altLang="ja-JP" sz="1100" b="1" dirty="0">
              <a:solidFill>
                <a:srgbClr val="00B050"/>
              </a:solidFill>
              <a:latin typeface="メイリオ" pitchFamily="50" charset="-128"/>
              <a:ea typeface="メイリオ" pitchFamily="50" charset="-128"/>
              <a:cs typeface="メイリオ" pitchFamily="50" charset="-128"/>
            </a:endParaRPr>
          </a:p>
        </p:txBody>
      </p:sp>
      <p:sp>
        <p:nvSpPr>
          <p:cNvPr id="30" name="右矢印 29"/>
          <p:cNvSpPr/>
          <p:nvPr/>
        </p:nvSpPr>
        <p:spPr>
          <a:xfrm>
            <a:off x="4535996" y="1952836"/>
            <a:ext cx="3924436" cy="360040"/>
          </a:xfrm>
          <a:prstGeom prst="rightArrow">
            <a:avLst>
              <a:gd name="adj1" fmla="val 50000"/>
              <a:gd name="adj2" fmla="val 24133"/>
            </a:avLst>
          </a:prstGeom>
        </p:spPr>
        <p:style>
          <a:lnRef idx="1">
            <a:schemeClr val="accent1"/>
          </a:lnRef>
          <a:fillRef idx="3">
            <a:schemeClr val="accent1"/>
          </a:fillRef>
          <a:effectRef idx="2">
            <a:schemeClr val="accent1"/>
          </a:effectRef>
          <a:fontRef idx="minor">
            <a:schemeClr val="lt1"/>
          </a:fontRef>
        </p:style>
        <p:txBody>
          <a:bodyPr rtlCol="0" anchor="ctr"/>
          <a:lstStyle/>
          <a:p>
            <a:r>
              <a:rPr kumimoji="1" lang="ja-JP" altLang="en-US" sz="1100" dirty="0" smtClean="0">
                <a:latin typeface="メイリオ" pitchFamily="50" charset="-128"/>
                <a:ea typeface="メイリオ" pitchFamily="50" charset="-128"/>
                <a:cs typeface="メイリオ" pitchFamily="50" charset="-128"/>
              </a:rPr>
              <a:t>総合事業</a:t>
            </a:r>
            <a:endParaRPr kumimoji="1" lang="ja-JP" altLang="en-US" sz="1100" dirty="0">
              <a:latin typeface="メイリオ" pitchFamily="50" charset="-128"/>
              <a:ea typeface="メイリオ" pitchFamily="50" charset="-128"/>
              <a:cs typeface="メイリオ" pitchFamily="50" charset="-128"/>
            </a:endParaRPr>
          </a:p>
        </p:txBody>
      </p:sp>
      <p:sp>
        <p:nvSpPr>
          <p:cNvPr id="31" name="角丸四角形 30"/>
          <p:cNvSpPr/>
          <p:nvPr/>
        </p:nvSpPr>
        <p:spPr>
          <a:xfrm>
            <a:off x="4427984" y="2492896"/>
            <a:ext cx="936104" cy="252028"/>
          </a:xfrm>
          <a:prstGeom prst="roundRect">
            <a:avLst/>
          </a:prstGeom>
          <a:noFill/>
          <a:ln w="9525">
            <a:noFill/>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ja-JP" altLang="en-US" sz="1100" b="1" dirty="0" smtClean="0">
                <a:solidFill>
                  <a:srgbClr val="FF0000"/>
                </a:solidFill>
                <a:latin typeface="メイリオ" pitchFamily="50" charset="-128"/>
                <a:ea typeface="メイリオ" pitchFamily="50" charset="-128"/>
                <a:cs typeface="メイリオ" pitchFamily="50" charset="-128"/>
              </a:rPr>
              <a:t>町指定更新</a:t>
            </a:r>
            <a:endParaRPr lang="en-US" altLang="ja-JP" sz="1100" b="1" dirty="0">
              <a:solidFill>
                <a:srgbClr val="FF0000"/>
              </a:solidFill>
              <a:latin typeface="メイリオ" pitchFamily="50" charset="-128"/>
              <a:ea typeface="メイリオ" pitchFamily="50" charset="-128"/>
              <a:cs typeface="メイリオ" pitchFamily="50" charset="-128"/>
            </a:endParaRPr>
          </a:p>
        </p:txBody>
      </p:sp>
      <p:sp>
        <p:nvSpPr>
          <p:cNvPr id="40" name="角丸四角形 39"/>
          <p:cNvSpPr/>
          <p:nvPr/>
        </p:nvSpPr>
        <p:spPr>
          <a:xfrm>
            <a:off x="251520" y="278650"/>
            <a:ext cx="8568952" cy="198022"/>
          </a:xfrm>
          <a:prstGeom prst="roundRect">
            <a:avLst>
              <a:gd name="adj" fmla="val 0"/>
            </a:avLst>
          </a:prstGeom>
          <a:ln w="9525">
            <a:noFill/>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en-US" altLang="ja-JP" sz="1600" b="1" dirty="0" smtClean="0">
                <a:solidFill>
                  <a:schemeClr val="tx1"/>
                </a:solidFill>
                <a:latin typeface="メイリオ" pitchFamily="50" charset="-128"/>
                <a:ea typeface="メイリオ" pitchFamily="50" charset="-128"/>
                <a:cs typeface="メイリオ" pitchFamily="50" charset="-128"/>
              </a:rPr>
              <a:t>【</a:t>
            </a:r>
            <a:r>
              <a:rPr lang="ja-JP" altLang="en-US" sz="1600" b="1" dirty="0" smtClean="0">
                <a:solidFill>
                  <a:schemeClr val="tx1"/>
                </a:solidFill>
                <a:latin typeface="メイリオ" pitchFamily="50" charset="-128"/>
                <a:ea typeface="メイリオ" pitchFamily="50" charset="-128"/>
                <a:cs typeface="メイリオ" pitchFamily="50" charset="-128"/>
              </a:rPr>
              <a:t>例</a:t>
            </a:r>
            <a:r>
              <a:rPr lang="en-US" altLang="ja-JP" sz="1600" b="1" dirty="0" smtClean="0">
                <a:solidFill>
                  <a:schemeClr val="tx1"/>
                </a:solidFill>
                <a:latin typeface="メイリオ" pitchFamily="50" charset="-128"/>
                <a:ea typeface="メイリオ" pitchFamily="50" charset="-128"/>
                <a:cs typeface="メイリオ" pitchFamily="50" charset="-128"/>
              </a:rPr>
              <a:t>】</a:t>
            </a:r>
            <a:r>
              <a:rPr lang="en-US" altLang="ja-JP" sz="1200" dirty="0" smtClean="0">
                <a:solidFill>
                  <a:schemeClr val="tx1"/>
                </a:solidFill>
                <a:latin typeface="メイリオ" pitchFamily="50" charset="-128"/>
                <a:ea typeface="メイリオ" pitchFamily="50" charset="-128"/>
                <a:cs typeface="メイリオ" pitchFamily="50" charset="-128"/>
              </a:rPr>
              <a:t>H26.10</a:t>
            </a:r>
            <a:r>
              <a:rPr lang="ja-JP" altLang="en-US" sz="1200" dirty="0" smtClean="0">
                <a:solidFill>
                  <a:schemeClr val="tx1"/>
                </a:solidFill>
                <a:latin typeface="メイリオ" pitchFamily="50" charset="-128"/>
                <a:ea typeface="メイリオ" pitchFamily="50" charset="-128"/>
                <a:cs typeface="メイリオ" pitchFamily="50" charset="-128"/>
              </a:rPr>
              <a:t>に通所介護（有効期間満了日</a:t>
            </a:r>
            <a:r>
              <a:rPr lang="en-US" altLang="ja-JP" sz="1200" dirty="0" smtClean="0">
                <a:solidFill>
                  <a:schemeClr val="tx1"/>
                </a:solidFill>
                <a:latin typeface="メイリオ" pitchFamily="50" charset="-128"/>
                <a:ea typeface="メイリオ" pitchFamily="50" charset="-128"/>
                <a:cs typeface="メイリオ" pitchFamily="50" charset="-128"/>
              </a:rPr>
              <a:t>H32.10</a:t>
            </a:r>
            <a:r>
              <a:rPr lang="ja-JP" altLang="en-US" sz="1200" dirty="0" smtClean="0">
                <a:solidFill>
                  <a:schemeClr val="tx1"/>
                </a:solidFill>
                <a:latin typeface="メイリオ" pitchFamily="50" charset="-128"/>
                <a:ea typeface="メイリオ" pitchFamily="50" charset="-128"/>
                <a:cs typeface="メイリオ" pitchFamily="50" charset="-128"/>
              </a:rPr>
              <a:t>）及び予防通所介護の指定</a:t>
            </a:r>
            <a:r>
              <a:rPr lang="en-US" altLang="ja-JP" sz="1200" dirty="0" smtClean="0">
                <a:solidFill>
                  <a:schemeClr val="tx1"/>
                </a:solidFill>
                <a:latin typeface="メイリオ" pitchFamily="50" charset="-128"/>
                <a:ea typeface="メイリオ" pitchFamily="50" charset="-128"/>
                <a:cs typeface="メイリオ" pitchFamily="50" charset="-128"/>
              </a:rPr>
              <a:t>(</a:t>
            </a:r>
            <a:r>
              <a:rPr lang="ja-JP" altLang="en-US" sz="1200" dirty="0" smtClean="0">
                <a:solidFill>
                  <a:schemeClr val="tx1"/>
                </a:solidFill>
                <a:latin typeface="メイリオ" pitchFamily="50" charset="-128"/>
                <a:ea typeface="メイリオ" pitchFamily="50" charset="-128"/>
                <a:cs typeface="メイリオ" pitchFamily="50" charset="-128"/>
              </a:rPr>
              <a:t>道</a:t>
            </a:r>
            <a:r>
              <a:rPr lang="en-US" altLang="ja-JP" sz="1200" dirty="0" smtClean="0">
                <a:solidFill>
                  <a:schemeClr val="tx1"/>
                </a:solidFill>
                <a:latin typeface="メイリオ" pitchFamily="50" charset="-128"/>
                <a:ea typeface="メイリオ" pitchFamily="50" charset="-128"/>
                <a:cs typeface="メイリオ" pitchFamily="50" charset="-128"/>
              </a:rPr>
              <a:t>)</a:t>
            </a:r>
            <a:r>
              <a:rPr lang="ja-JP" altLang="en-US" sz="1200" dirty="0" smtClean="0">
                <a:solidFill>
                  <a:schemeClr val="tx1"/>
                </a:solidFill>
                <a:latin typeface="メイリオ" pitchFamily="50" charset="-128"/>
                <a:ea typeface="メイリオ" pitchFamily="50" charset="-128"/>
                <a:cs typeface="メイリオ" pitchFamily="50" charset="-128"/>
              </a:rPr>
              <a:t>を受けている場合</a:t>
            </a:r>
            <a:endParaRPr lang="en-US" altLang="ja-JP" sz="1200" dirty="0">
              <a:solidFill>
                <a:schemeClr val="tx1"/>
              </a:solidFill>
              <a:latin typeface="メイリオ" pitchFamily="50" charset="-128"/>
              <a:ea typeface="メイリオ" pitchFamily="50" charset="-128"/>
              <a:cs typeface="メイリオ" pitchFamily="50" charset="-128"/>
            </a:endParaRPr>
          </a:p>
        </p:txBody>
      </p:sp>
      <p:sp>
        <p:nvSpPr>
          <p:cNvPr id="34" name="角丸四角形 33"/>
          <p:cNvSpPr/>
          <p:nvPr/>
        </p:nvSpPr>
        <p:spPr>
          <a:xfrm>
            <a:off x="2483768" y="584684"/>
            <a:ext cx="576064"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29.4</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35" name="右矢印 34"/>
          <p:cNvSpPr/>
          <p:nvPr/>
        </p:nvSpPr>
        <p:spPr>
          <a:xfrm>
            <a:off x="647564" y="1232756"/>
            <a:ext cx="2916323" cy="360040"/>
          </a:xfrm>
          <a:prstGeom prst="rightArrow">
            <a:avLst>
              <a:gd name="adj1" fmla="val 50000"/>
              <a:gd name="adj2" fmla="val 24133"/>
            </a:avLst>
          </a:prstGeom>
        </p:spPr>
        <p:style>
          <a:lnRef idx="1">
            <a:schemeClr val="accent3"/>
          </a:lnRef>
          <a:fillRef idx="3">
            <a:schemeClr val="accent3"/>
          </a:fillRef>
          <a:effectRef idx="2">
            <a:schemeClr val="accent3"/>
          </a:effectRef>
          <a:fontRef idx="minor">
            <a:schemeClr val="lt1"/>
          </a:fontRef>
        </p:style>
        <p:txBody>
          <a:bodyPr rtlCol="0" anchor="ctr"/>
          <a:lstStyle/>
          <a:p>
            <a:r>
              <a:rPr kumimoji="1" lang="ja-JP" altLang="en-US" sz="1100" dirty="0" smtClean="0">
                <a:solidFill>
                  <a:schemeClr val="tx1"/>
                </a:solidFill>
                <a:latin typeface="メイリオ" pitchFamily="50" charset="-128"/>
                <a:ea typeface="メイリオ" pitchFamily="50" charset="-128"/>
                <a:cs typeface="メイリオ" pitchFamily="50" charset="-128"/>
              </a:rPr>
              <a:t>予防通所介護（道指定）</a:t>
            </a:r>
            <a:r>
              <a:rPr kumimoji="1" lang="en-US" altLang="ja-JP" sz="1100" dirty="0" smtClean="0">
                <a:solidFill>
                  <a:schemeClr val="tx1"/>
                </a:solidFill>
                <a:latin typeface="メイリオ" pitchFamily="50" charset="-128"/>
                <a:ea typeface="メイリオ" pitchFamily="50" charset="-128"/>
                <a:cs typeface="メイリオ" pitchFamily="50" charset="-128"/>
              </a:rPr>
              <a:t>30.3.31</a:t>
            </a:r>
            <a:r>
              <a:rPr kumimoji="1" lang="ja-JP" altLang="en-US" sz="1100" dirty="0" smtClean="0">
                <a:solidFill>
                  <a:schemeClr val="tx1"/>
                </a:solidFill>
                <a:latin typeface="メイリオ" pitchFamily="50" charset="-128"/>
                <a:ea typeface="メイリオ" pitchFamily="50" charset="-128"/>
                <a:cs typeface="メイリオ" pitchFamily="50" charset="-128"/>
              </a:rPr>
              <a:t>まで</a:t>
            </a:r>
            <a:endParaRPr kumimoji="1" lang="ja-JP" altLang="en-US" sz="1100" dirty="0">
              <a:solidFill>
                <a:schemeClr val="tx1"/>
              </a:solidFill>
              <a:latin typeface="メイリオ" pitchFamily="50" charset="-128"/>
              <a:ea typeface="メイリオ" pitchFamily="50" charset="-128"/>
              <a:cs typeface="メイリオ" pitchFamily="50" charset="-128"/>
            </a:endParaRPr>
          </a:p>
        </p:txBody>
      </p:sp>
      <p:sp>
        <p:nvSpPr>
          <p:cNvPr id="36" name="角丸四角形 35"/>
          <p:cNvSpPr/>
          <p:nvPr/>
        </p:nvSpPr>
        <p:spPr>
          <a:xfrm>
            <a:off x="611560" y="1520788"/>
            <a:ext cx="7848872" cy="279648"/>
          </a:xfrm>
          <a:prstGeom prst="roundRect">
            <a:avLst>
              <a:gd name="adj" fmla="val 0"/>
            </a:avLst>
          </a:prstGeom>
          <a:noFill/>
          <a:ln w="9525">
            <a:noFill/>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en-US" altLang="ja-JP" sz="1100" dirty="0" smtClean="0">
                <a:solidFill>
                  <a:schemeClr val="tx1"/>
                </a:solidFill>
                <a:latin typeface="メイリオ" pitchFamily="50" charset="-128"/>
                <a:ea typeface="メイリオ" pitchFamily="50" charset="-128"/>
                <a:cs typeface="メイリオ" pitchFamily="50" charset="-128"/>
              </a:rPr>
              <a:t>※</a:t>
            </a:r>
            <a:r>
              <a:rPr lang="ja-JP" altLang="en-US" sz="1100" dirty="0" smtClean="0">
                <a:solidFill>
                  <a:schemeClr val="tx1"/>
                </a:solidFill>
                <a:latin typeface="メイリオ" pitchFamily="50" charset="-128"/>
                <a:ea typeface="メイリオ" pitchFamily="50" charset="-128"/>
                <a:cs typeface="メイリオ" pitchFamily="50" charset="-128"/>
              </a:rPr>
              <a:t>予防通所介護の指定を受けた時の満了日が</a:t>
            </a:r>
            <a:r>
              <a:rPr lang="en-US" altLang="ja-JP" sz="1100" dirty="0" smtClean="0">
                <a:solidFill>
                  <a:schemeClr val="tx1"/>
                </a:solidFill>
                <a:latin typeface="メイリオ" pitchFamily="50" charset="-128"/>
                <a:ea typeface="メイリオ" pitchFamily="50" charset="-128"/>
                <a:cs typeface="メイリオ" pitchFamily="50" charset="-128"/>
              </a:rPr>
              <a:t>30.4.1</a:t>
            </a:r>
            <a:r>
              <a:rPr lang="ja-JP" altLang="en-US" sz="1100" dirty="0" smtClean="0">
                <a:solidFill>
                  <a:schemeClr val="tx1"/>
                </a:solidFill>
                <a:latin typeface="メイリオ" pitchFamily="50" charset="-128"/>
                <a:ea typeface="メイリオ" pitchFamily="50" charset="-128"/>
                <a:cs typeface="メイリオ" pitchFamily="50" charset="-128"/>
              </a:rPr>
              <a:t>以降であっても、</a:t>
            </a:r>
            <a:r>
              <a:rPr lang="en-US" altLang="ja-JP" sz="1100" dirty="0" smtClean="0">
                <a:solidFill>
                  <a:schemeClr val="tx1"/>
                </a:solidFill>
                <a:latin typeface="メイリオ" pitchFamily="50" charset="-128"/>
                <a:ea typeface="メイリオ" pitchFamily="50" charset="-128"/>
                <a:cs typeface="メイリオ" pitchFamily="50" charset="-128"/>
              </a:rPr>
              <a:t>30.4.1</a:t>
            </a:r>
            <a:r>
              <a:rPr lang="ja-JP" altLang="en-US" sz="1100" dirty="0" smtClean="0">
                <a:solidFill>
                  <a:schemeClr val="tx1"/>
                </a:solidFill>
                <a:latin typeface="メイリオ" pitchFamily="50" charset="-128"/>
                <a:ea typeface="メイリオ" pitchFamily="50" charset="-128"/>
                <a:cs typeface="メイリオ" pitchFamily="50" charset="-128"/>
              </a:rPr>
              <a:t>以降は自動的に廃止となります。</a:t>
            </a:r>
            <a:endParaRPr lang="en-US" altLang="ja-JP" sz="1100" dirty="0">
              <a:solidFill>
                <a:schemeClr val="tx1"/>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93078866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直線コネクタ 58"/>
          <p:cNvCxnSpPr/>
          <p:nvPr/>
        </p:nvCxnSpPr>
        <p:spPr>
          <a:xfrm>
            <a:off x="1763688" y="890718"/>
            <a:ext cx="1" cy="190821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2627784" y="890718"/>
            <a:ext cx="0" cy="190821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H="1">
            <a:off x="3563887" y="890718"/>
            <a:ext cx="2" cy="190821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1115616" y="890718"/>
            <a:ext cx="1" cy="190821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8" name="右矢印 37"/>
          <p:cNvSpPr/>
          <p:nvPr/>
        </p:nvSpPr>
        <p:spPr>
          <a:xfrm>
            <a:off x="1763689" y="962726"/>
            <a:ext cx="3384375" cy="360040"/>
          </a:xfrm>
          <a:prstGeom prst="rightArrow">
            <a:avLst>
              <a:gd name="adj1" fmla="val 50000"/>
              <a:gd name="adj2" fmla="val 24133"/>
            </a:avLst>
          </a:prstGeom>
        </p:spPr>
        <p:style>
          <a:lnRef idx="1">
            <a:schemeClr val="accent6"/>
          </a:lnRef>
          <a:fillRef idx="2">
            <a:schemeClr val="accent6"/>
          </a:fillRef>
          <a:effectRef idx="1">
            <a:schemeClr val="accent6"/>
          </a:effectRef>
          <a:fontRef idx="minor">
            <a:schemeClr val="dk1"/>
          </a:fontRef>
        </p:style>
        <p:txBody>
          <a:bodyPr rtlCol="0" anchor="ctr"/>
          <a:lstStyle/>
          <a:p>
            <a:r>
              <a:rPr kumimoji="1" lang="ja-JP" altLang="en-US" sz="1100" dirty="0" smtClean="0">
                <a:latin typeface="メイリオ" pitchFamily="50" charset="-128"/>
                <a:ea typeface="メイリオ" pitchFamily="50" charset="-128"/>
                <a:cs typeface="メイリオ" pitchFamily="50" charset="-128"/>
              </a:rPr>
              <a:t>通所介護（道指定）６年間</a:t>
            </a:r>
            <a:endParaRPr kumimoji="1" lang="ja-JP" altLang="en-US" sz="1100" dirty="0">
              <a:latin typeface="メイリオ" pitchFamily="50" charset="-128"/>
              <a:ea typeface="メイリオ" pitchFamily="50" charset="-128"/>
              <a:cs typeface="メイリオ" pitchFamily="50" charset="-128"/>
            </a:endParaRPr>
          </a:p>
        </p:txBody>
      </p:sp>
      <p:sp>
        <p:nvSpPr>
          <p:cNvPr id="40" name="角丸四角形 39"/>
          <p:cNvSpPr/>
          <p:nvPr/>
        </p:nvSpPr>
        <p:spPr>
          <a:xfrm>
            <a:off x="827584" y="638690"/>
            <a:ext cx="576064"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27.4</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41" name="角丸四角形 40"/>
          <p:cNvSpPr/>
          <p:nvPr/>
        </p:nvSpPr>
        <p:spPr>
          <a:xfrm>
            <a:off x="3275856" y="638690"/>
            <a:ext cx="576064"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30.3</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42" name="角丸四角形 41"/>
          <p:cNvSpPr/>
          <p:nvPr/>
        </p:nvSpPr>
        <p:spPr>
          <a:xfrm>
            <a:off x="4860032" y="638690"/>
            <a:ext cx="576064"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34.10</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cxnSp>
        <p:nvCxnSpPr>
          <p:cNvPr id="45" name="直線コネクタ 44"/>
          <p:cNvCxnSpPr/>
          <p:nvPr/>
        </p:nvCxnSpPr>
        <p:spPr>
          <a:xfrm>
            <a:off x="5148064" y="926722"/>
            <a:ext cx="0" cy="187220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6" name="右矢印 45"/>
          <p:cNvSpPr/>
          <p:nvPr/>
        </p:nvSpPr>
        <p:spPr>
          <a:xfrm>
            <a:off x="2627784" y="2006842"/>
            <a:ext cx="2520280" cy="360040"/>
          </a:xfrm>
          <a:prstGeom prst="rightArrow">
            <a:avLst>
              <a:gd name="adj1" fmla="val 50000"/>
              <a:gd name="adj2" fmla="val 24133"/>
            </a:avLst>
          </a:prstGeom>
        </p:spPr>
        <p:style>
          <a:lnRef idx="1">
            <a:schemeClr val="accent1"/>
          </a:lnRef>
          <a:fillRef idx="3">
            <a:schemeClr val="accent1"/>
          </a:fillRef>
          <a:effectRef idx="2">
            <a:schemeClr val="accent1"/>
          </a:effectRef>
          <a:fontRef idx="minor">
            <a:schemeClr val="lt1"/>
          </a:fontRef>
        </p:style>
        <p:txBody>
          <a:bodyPr rtlCol="0" anchor="ctr"/>
          <a:lstStyle/>
          <a:p>
            <a:r>
              <a:rPr kumimoji="1" lang="ja-JP" altLang="en-US" sz="1100" dirty="0" smtClean="0">
                <a:latin typeface="メイリオ" pitchFamily="50" charset="-128"/>
                <a:ea typeface="メイリオ" pitchFamily="50" charset="-128"/>
                <a:cs typeface="メイリオ" pitchFamily="50" charset="-128"/>
              </a:rPr>
              <a:t>総合事業</a:t>
            </a:r>
            <a:endParaRPr kumimoji="1" lang="ja-JP" altLang="en-US" sz="1100" dirty="0">
              <a:latin typeface="メイリオ" pitchFamily="50" charset="-128"/>
              <a:ea typeface="メイリオ" pitchFamily="50" charset="-128"/>
              <a:cs typeface="メイリオ" pitchFamily="50" charset="-128"/>
            </a:endParaRPr>
          </a:p>
        </p:txBody>
      </p:sp>
      <p:sp>
        <p:nvSpPr>
          <p:cNvPr id="47" name="右矢印 46"/>
          <p:cNvSpPr/>
          <p:nvPr/>
        </p:nvSpPr>
        <p:spPr>
          <a:xfrm>
            <a:off x="5148065" y="962726"/>
            <a:ext cx="3384375" cy="360040"/>
          </a:xfrm>
          <a:prstGeom prst="rightArrow">
            <a:avLst>
              <a:gd name="adj1" fmla="val 50000"/>
              <a:gd name="adj2" fmla="val 24133"/>
            </a:avLst>
          </a:prstGeom>
        </p:spPr>
        <p:style>
          <a:lnRef idx="1">
            <a:schemeClr val="accent6"/>
          </a:lnRef>
          <a:fillRef idx="2">
            <a:schemeClr val="accent6"/>
          </a:fillRef>
          <a:effectRef idx="1">
            <a:schemeClr val="accent6"/>
          </a:effectRef>
          <a:fontRef idx="minor">
            <a:schemeClr val="dk1"/>
          </a:fontRef>
        </p:style>
        <p:txBody>
          <a:bodyPr rtlCol="0" anchor="ctr"/>
          <a:lstStyle/>
          <a:p>
            <a:r>
              <a:rPr kumimoji="1" lang="ja-JP" altLang="en-US" sz="1100" dirty="0" smtClean="0">
                <a:latin typeface="メイリオ" pitchFamily="50" charset="-128"/>
                <a:ea typeface="メイリオ" pitchFamily="50" charset="-128"/>
                <a:cs typeface="メイリオ" pitchFamily="50" charset="-128"/>
              </a:rPr>
              <a:t>通所介護（道指定）</a:t>
            </a:r>
            <a:r>
              <a:rPr lang="ja-JP" altLang="en-US" sz="1100" dirty="0">
                <a:latin typeface="メイリオ" pitchFamily="50" charset="-128"/>
                <a:ea typeface="メイリオ" pitchFamily="50" charset="-128"/>
                <a:cs typeface="メイリオ" pitchFamily="50" charset="-128"/>
              </a:rPr>
              <a:t>６</a:t>
            </a:r>
            <a:r>
              <a:rPr kumimoji="1" lang="ja-JP" altLang="en-US" sz="1100" dirty="0" smtClean="0">
                <a:latin typeface="メイリオ" pitchFamily="50" charset="-128"/>
                <a:ea typeface="メイリオ" pitchFamily="50" charset="-128"/>
                <a:cs typeface="メイリオ" pitchFamily="50" charset="-128"/>
              </a:rPr>
              <a:t>年間</a:t>
            </a:r>
            <a:endParaRPr kumimoji="1" lang="ja-JP" altLang="en-US" sz="1100" dirty="0">
              <a:latin typeface="メイリオ" pitchFamily="50" charset="-128"/>
              <a:ea typeface="メイリオ" pitchFamily="50" charset="-128"/>
              <a:cs typeface="メイリオ" pitchFamily="50" charset="-128"/>
            </a:endParaRPr>
          </a:p>
        </p:txBody>
      </p:sp>
      <p:cxnSp>
        <p:nvCxnSpPr>
          <p:cNvPr id="48" name="直線コネクタ 47"/>
          <p:cNvCxnSpPr/>
          <p:nvPr/>
        </p:nvCxnSpPr>
        <p:spPr>
          <a:xfrm>
            <a:off x="8532440" y="926722"/>
            <a:ext cx="0" cy="187220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9" name="角丸四角形 48"/>
          <p:cNvSpPr/>
          <p:nvPr/>
        </p:nvSpPr>
        <p:spPr>
          <a:xfrm>
            <a:off x="8172400" y="638690"/>
            <a:ext cx="576064"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40</a:t>
            </a: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.10</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50" name="角丸四角形 49"/>
          <p:cNvSpPr/>
          <p:nvPr/>
        </p:nvSpPr>
        <p:spPr>
          <a:xfrm>
            <a:off x="2555776" y="2546902"/>
            <a:ext cx="504056" cy="252028"/>
          </a:xfrm>
          <a:prstGeom prst="roundRect">
            <a:avLst/>
          </a:prstGeom>
          <a:noFill/>
          <a:ln w="9525">
            <a:noFill/>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ja-JP" altLang="en-US" sz="1100" b="1" dirty="0" smtClean="0">
                <a:solidFill>
                  <a:srgbClr val="FF0000"/>
                </a:solidFill>
                <a:latin typeface="メイリオ" pitchFamily="50" charset="-128"/>
                <a:ea typeface="メイリオ" pitchFamily="50" charset="-128"/>
                <a:cs typeface="メイリオ" pitchFamily="50" charset="-128"/>
              </a:rPr>
              <a:t>指定</a:t>
            </a:r>
            <a:endParaRPr lang="en-US" altLang="ja-JP" sz="1100" b="1" dirty="0">
              <a:solidFill>
                <a:srgbClr val="FF0000"/>
              </a:solidFill>
              <a:latin typeface="メイリオ" pitchFamily="50" charset="-128"/>
              <a:ea typeface="メイリオ" pitchFamily="50" charset="-128"/>
              <a:cs typeface="メイリオ" pitchFamily="50" charset="-128"/>
            </a:endParaRPr>
          </a:p>
        </p:txBody>
      </p:sp>
      <p:sp>
        <p:nvSpPr>
          <p:cNvPr id="51" name="角丸四角形 50"/>
          <p:cNvSpPr/>
          <p:nvPr/>
        </p:nvSpPr>
        <p:spPr>
          <a:xfrm>
            <a:off x="2627784" y="2330878"/>
            <a:ext cx="504056"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29.4 </a:t>
            </a:r>
            <a:endParaRPr lang="en-US" altLang="ja-JP" sz="1100" b="1" dirty="0">
              <a:solidFill>
                <a:srgbClr val="FF0000"/>
              </a:solidFill>
              <a:latin typeface="メイリオ" pitchFamily="50" charset="-128"/>
              <a:ea typeface="メイリオ" pitchFamily="50" charset="-128"/>
              <a:cs typeface="メイリオ" pitchFamily="50" charset="-128"/>
            </a:endParaRPr>
          </a:p>
        </p:txBody>
      </p:sp>
      <p:sp>
        <p:nvSpPr>
          <p:cNvPr id="53" name="右矢印 52"/>
          <p:cNvSpPr/>
          <p:nvPr/>
        </p:nvSpPr>
        <p:spPr>
          <a:xfrm>
            <a:off x="5148064" y="2006842"/>
            <a:ext cx="3384375" cy="360040"/>
          </a:xfrm>
          <a:prstGeom prst="rightArrow">
            <a:avLst>
              <a:gd name="adj1" fmla="val 50000"/>
              <a:gd name="adj2" fmla="val 24133"/>
            </a:avLst>
          </a:prstGeom>
        </p:spPr>
        <p:style>
          <a:lnRef idx="1">
            <a:schemeClr val="accent1"/>
          </a:lnRef>
          <a:fillRef idx="3">
            <a:schemeClr val="accent1"/>
          </a:fillRef>
          <a:effectRef idx="2">
            <a:schemeClr val="accent1"/>
          </a:effectRef>
          <a:fontRef idx="minor">
            <a:schemeClr val="lt1"/>
          </a:fontRef>
        </p:style>
        <p:txBody>
          <a:bodyPr rtlCol="0" anchor="ctr"/>
          <a:lstStyle/>
          <a:p>
            <a:r>
              <a:rPr kumimoji="1" lang="ja-JP" altLang="en-US" sz="1100" dirty="0" smtClean="0">
                <a:latin typeface="メイリオ" pitchFamily="50" charset="-128"/>
                <a:ea typeface="メイリオ" pitchFamily="50" charset="-128"/>
                <a:cs typeface="メイリオ" pitchFamily="50" charset="-128"/>
              </a:rPr>
              <a:t>総合事業</a:t>
            </a:r>
            <a:endParaRPr kumimoji="1" lang="ja-JP" altLang="en-US" sz="1100" dirty="0">
              <a:latin typeface="メイリオ" pitchFamily="50" charset="-128"/>
              <a:ea typeface="メイリオ" pitchFamily="50" charset="-128"/>
              <a:cs typeface="メイリオ" pitchFamily="50" charset="-128"/>
            </a:endParaRPr>
          </a:p>
        </p:txBody>
      </p:sp>
      <p:sp>
        <p:nvSpPr>
          <p:cNvPr id="54" name="角丸四角形 53"/>
          <p:cNvSpPr/>
          <p:nvPr/>
        </p:nvSpPr>
        <p:spPr>
          <a:xfrm>
            <a:off x="5076056" y="2546902"/>
            <a:ext cx="792088" cy="252028"/>
          </a:xfrm>
          <a:prstGeom prst="roundRect">
            <a:avLst/>
          </a:prstGeom>
          <a:noFill/>
          <a:ln w="9525">
            <a:noFill/>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ja-JP" altLang="en-US" sz="1100" b="1" dirty="0" smtClean="0">
                <a:solidFill>
                  <a:srgbClr val="FF0000"/>
                </a:solidFill>
                <a:latin typeface="メイリオ" pitchFamily="50" charset="-128"/>
                <a:ea typeface="メイリオ" pitchFamily="50" charset="-128"/>
                <a:cs typeface="メイリオ" pitchFamily="50" charset="-128"/>
              </a:rPr>
              <a:t>指定更新</a:t>
            </a:r>
            <a:endParaRPr lang="en-US" altLang="ja-JP" sz="1100" b="1" dirty="0">
              <a:solidFill>
                <a:srgbClr val="FF0000"/>
              </a:solidFill>
              <a:latin typeface="メイリオ" pitchFamily="50" charset="-128"/>
              <a:ea typeface="メイリオ" pitchFamily="50" charset="-128"/>
              <a:cs typeface="メイリオ" pitchFamily="50" charset="-128"/>
            </a:endParaRPr>
          </a:p>
        </p:txBody>
      </p:sp>
      <p:sp>
        <p:nvSpPr>
          <p:cNvPr id="55" name="角丸四角形 54"/>
          <p:cNvSpPr/>
          <p:nvPr/>
        </p:nvSpPr>
        <p:spPr>
          <a:xfrm>
            <a:off x="107504" y="332656"/>
            <a:ext cx="8568952" cy="198022"/>
          </a:xfrm>
          <a:prstGeom prst="roundRect">
            <a:avLst>
              <a:gd name="adj" fmla="val 0"/>
            </a:avLst>
          </a:prstGeom>
          <a:ln w="9525">
            <a:noFill/>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en-US" altLang="ja-JP" sz="1600" b="1" dirty="0" smtClean="0">
                <a:solidFill>
                  <a:schemeClr val="tx1"/>
                </a:solidFill>
                <a:latin typeface="メイリオ" pitchFamily="50" charset="-128"/>
                <a:ea typeface="メイリオ" pitchFamily="50" charset="-128"/>
                <a:cs typeface="メイリオ" pitchFamily="50" charset="-128"/>
              </a:rPr>
              <a:t>【</a:t>
            </a:r>
            <a:r>
              <a:rPr lang="ja-JP" altLang="en-US" sz="1600" b="1" dirty="0" smtClean="0">
                <a:solidFill>
                  <a:schemeClr val="tx1"/>
                </a:solidFill>
                <a:latin typeface="メイリオ" pitchFamily="50" charset="-128"/>
                <a:ea typeface="メイリオ" pitchFamily="50" charset="-128"/>
                <a:cs typeface="メイリオ" pitchFamily="50" charset="-128"/>
              </a:rPr>
              <a:t>例</a:t>
            </a:r>
            <a:r>
              <a:rPr lang="en-US" altLang="ja-JP" sz="1600" b="1" dirty="0" smtClean="0">
                <a:solidFill>
                  <a:schemeClr val="tx1"/>
                </a:solidFill>
                <a:latin typeface="メイリオ" pitchFamily="50" charset="-128"/>
                <a:ea typeface="メイリオ" pitchFamily="50" charset="-128"/>
                <a:cs typeface="メイリオ" pitchFamily="50" charset="-128"/>
              </a:rPr>
              <a:t>】</a:t>
            </a:r>
            <a:r>
              <a:rPr lang="en-US" altLang="ja-JP" sz="1200" dirty="0" smtClean="0">
                <a:solidFill>
                  <a:schemeClr val="tx1"/>
                </a:solidFill>
                <a:latin typeface="メイリオ" pitchFamily="50" charset="-128"/>
                <a:ea typeface="メイリオ" pitchFamily="50" charset="-128"/>
                <a:cs typeface="メイリオ" pitchFamily="50" charset="-128"/>
              </a:rPr>
              <a:t>H28.10</a:t>
            </a:r>
            <a:r>
              <a:rPr lang="ja-JP" altLang="en-US" sz="1200" dirty="0" smtClean="0">
                <a:solidFill>
                  <a:schemeClr val="tx1"/>
                </a:solidFill>
                <a:latin typeface="メイリオ" pitchFamily="50" charset="-128"/>
                <a:ea typeface="メイリオ" pitchFamily="50" charset="-128"/>
                <a:cs typeface="メイリオ" pitchFamily="50" charset="-128"/>
              </a:rPr>
              <a:t>に通所介護（有効期間満了日</a:t>
            </a:r>
            <a:r>
              <a:rPr lang="en-US" altLang="ja-JP" sz="1200" dirty="0" smtClean="0">
                <a:solidFill>
                  <a:schemeClr val="tx1"/>
                </a:solidFill>
                <a:latin typeface="メイリオ" pitchFamily="50" charset="-128"/>
                <a:ea typeface="メイリオ" pitchFamily="50" charset="-128"/>
                <a:cs typeface="メイリオ" pitchFamily="50" charset="-128"/>
              </a:rPr>
              <a:t>H34.10</a:t>
            </a:r>
            <a:r>
              <a:rPr lang="ja-JP" altLang="en-US" sz="1200" dirty="0" smtClean="0">
                <a:solidFill>
                  <a:schemeClr val="tx1"/>
                </a:solidFill>
                <a:latin typeface="メイリオ" pitchFamily="50" charset="-128"/>
                <a:ea typeface="メイリオ" pitchFamily="50" charset="-128"/>
                <a:cs typeface="メイリオ" pitchFamily="50" charset="-128"/>
              </a:rPr>
              <a:t>）及び介護予防通所介護の指定</a:t>
            </a:r>
            <a:r>
              <a:rPr lang="en-US" altLang="ja-JP" sz="1200" dirty="0" smtClean="0">
                <a:solidFill>
                  <a:schemeClr val="tx1"/>
                </a:solidFill>
                <a:latin typeface="メイリオ" pitchFamily="50" charset="-128"/>
                <a:ea typeface="メイリオ" pitchFamily="50" charset="-128"/>
                <a:cs typeface="メイリオ" pitchFamily="50" charset="-128"/>
              </a:rPr>
              <a:t>(</a:t>
            </a:r>
            <a:r>
              <a:rPr lang="ja-JP" altLang="en-US" sz="1200" dirty="0" smtClean="0">
                <a:solidFill>
                  <a:schemeClr val="tx1"/>
                </a:solidFill>
                <a:latin typeface="メイリオ" pitchFamily="50" charset="-128"/>
                <a:ea typeface="メイリオ" pitchFamily="50" charset="-128"/>
                <a:cs typeface="メイリオ" pitchFamily="50" charset="-128"/>
              </a:rPr>
              <a:t>道</a:t>
            </a:r>
            <a:r>
              <a:rPr lang="en-US" altLang="ja-JP" sz="1200" dirty="0" smtClean="0">
                <a:solidFill>
                  <a:schemeClr val="tx1"/>
                </a:solidFill>
                <a:latin typeface="メイリオ" pitchFamily="50" charset="-128"/>
                <a:ea typeface="メイリオ" pitchFamily="50" charset="-128"/>
                <a:cs typeface="メイリオ" pitchFamily="50" charset="-128"/>
              </a:rPr>
              <a:t>)</a:t>
            </a:r>
            <a:r>
              <a:rPr lang="ja-JP" altLang="en-US" sz="1200" dirty="0" smtClean="0">
                <a:solidFill>
                  <a:schemeClr val="tx1"/>
                </a:solidFill>
                <a:latin typeface="メイリオ" pitchFamily="50" charset="-128"/>
                <a:ea typeface="メイリオ" pitchFamily="50" charset="-128"/>
                <a:cs typeface="メイリオ" pitchFamily="50" charset="-128"/>
              </a:rPr>
              <a:t>を受けている場合</a:t>
            </a:r>
            <a:endParaRPr lang="en-US" altLang="ja-JP" sz="1200" dirty="0">
              <a:solidFill>
                <a:schemeClr val="tx1"/>
              </a:solidFill>
              <a:latin typeface="メイリオ" pitchFamily="50" charset="-128"/>
              <a:ea typeface="メイリオ" pitchFamily="50" charset="-128"/>
              <a:cs typeface="メイリオ" pitchFamily="50" charset="-128"/>
            </a:endParaRPr>
          </a:p>
        </p:txBody>
      </p:sp>
      <p:sp>
        <p:nvSpPr>
          <p:cNvPr id="56" name="角丸四角形 55"/>
          <p:cNvSpPr/>
          <p:nvPr/>
        </p:nvSpPr>
        <p:spPr>
          <a:xfrm>
            <a:off x="2339752" y="638690"/>
            <a:ext cx="576064"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29.4</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57" name="右矢印 56"/>
          <p:cNvSpPr/>
          <p:nvPr/>
        </p:nvSpPr>
        <p:spPr>
          <a:xfrm>
            <a:off x="1763688" y="1286762"/>
            <a:ext cx="1800199" cy="360040"/>
          </a:xfrm>
          <a:prstGeom prst="rightArrow">
            <a:avLst>
              <a:gd name="adj1" fmla="val 50000"/>
              <a:gd name="adj2" fmla="val 24133"/>
            </a:avLst>
          </a:prstGeom>
        </p:spPr>
        <p:style>
          <a:lnRef idx="1">
            <a:schemeClr val="accent3"/>
          </a:lnRef>
          <a:fillRef idx="3">
            <a:schemeClr val="accent3"/>
          </a:fillRef>
          <a:effectRef idx="2">
            <a:schemeClr val="accent3"/>
          </a:effectRef>
          <a:fontRef idx="minor">
            <a:schemeClr val="lt1"/>
          </a:fontRef>
        </p:style>
        <p:txBody>
          <a:bodyPr rtlCol="0" anchor="ctr"/>
          <a:lstStyle/>
          <a:p>
            <a:r>
              <a:rPr kumimoji="1" lang="ja-JP" altLang="en-US" sz="1100" dirty="0" smtClean="0">
                <a:solidFill>
                  <a:schemeClr val="tx1"/>
                </a:solidFill>
                <a:latin typeface="メイリオ" pitchFamily="50" charset="-128"/>
                <a:ea typeface="メイリオ" pitchFamily="50" charset="-128"/>
                <a:cs typeface="メイリオ" pitchFamily="50" charset="-128"/>
              </a:rPr>
              <a:t>予防通所介護（道指定）</a:t>
            </a:r>
            <a:endParaRPr kumimoji="1" lang="ja-JP" altLang="en-US" sz="1100" dirty="0">
              <a:solidFill>
                <a:schemeClr val="tx1"/>
              </a:solidFill>
              <a:latin typeface="メイリオ" pitchFamily="50" charset="-128"/>
              <a:ea typeface="メイリオ" pitchFamily="50" charset="-128"/>
              <a:cs typeface="メイリオ" pitchFamily="50" charset="-128"/>
            </a:endParaRPr>
          </a:p>
        </p:txBody>
      </p:sp>
      <p:sp>
        <p:nvSpPr>
          <p:cNvPr id="58" name="角丸四角形 57"/>
          <p:cNvSpPr/>
          <p:nvPr/>
        </p:nvSpPr>
        <p:spPr>
          <a:xfrm>
            <a:off x="1763688" y="1574794"/>
            <a:ext cx="5976664" cy="270030"/>
          </a:xfrm>
          <a:prstGeom prst="roundRect">
            <a:avLst>
              <a:gd name="adj" fmla="val 0"/>
            </a:avLst>
          </a:prstGeom>
          <a:noFill/>
          <a:ln w="9525">
            <a:noFill/>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en-US" altLang="ja-JP" sz="1100" dirty="0" smtClean="0">
                <a:solidFill>
                  <a:schemeClr val="tx1"/>
                </a:solidFill>
                <a:latin typeface="メイリオ" pitchFamily="50" charset="-128"/>
                <a:ea typeface="メイリオ" pitchFamily="50" charset="-128"/>
                <a:cs typeface="メイリオ" pitchFamily="50" charset="-128"/>
              </a:rPr>
              <a:t>※</a:t>
            </a:r>
            <a:r>
              <a:rPr lang="ja-JP" altLang="en-US" sz="1100" dirty="0" smtClean="0">
                <a:solidFill>
                  <a:schemeClr val="tx1"/>
                </a:solidFill>
                <a:latin typeface="メイリオ" pitchFamily="50" charset="-128"/>
                <a:ea typeface="メイリオ" pitchFamily="50" charset="-128"/>
                <a:cs typeface="メイリオ" pitchFamily="50" charset="-128"/>
              </a:rPr>
              <a:t>法改正後の指定となるので、予防通所介護の指定の満了日は</a:t>
            </a:r>
            <a:r>
              <a:rPr lang="en-US" altLang="ja-JP" sz="1100" dirty="0" smtClean="0">
                <a:solidFill>
                  <a:schemeClr val="tx1"/>
                </a:solidFill>
                <a:latin typeface="メイリオ" pitchFamily="50" charset="-128"/>
                <a:ea typeface="メイリオ" pitchFamily="50" charset="-128"/>
                <a:cs typeface="メイリオ" pitchFamily="50" charset="-128"/>
              </a:rPr>
              <a:t>30.3.31</a:t>
            </a:r>
            <a:r>
              <a:rPr lang="ja-JP" altLang="en-US" sz="1100" dirty="0" err="1" smtClean="0">
                <a:solidFill>
                  <a:schemeClr val="tx1"/>
                </a:solidFill>
                <a:latin typeface="メイリオ" pitchFamily="50" charset="-128"/>
                <a:ea typeface="メイリオ" pitchFamily="50" charset="-128"/>
                <a:cs typeface="メイリオ" pitchFamily="50" charset="-128"/>
              </a:rPr>
              <a:t>まで</a:t>
            </a:r>
            <a:r>
              <a:rPr lang="ja-JP" altLang="en-US" sz="1100" dirty="0" smtClean="0">
                <a:solidFill>
                  <a:schemeClr val="tx1"/>
                </a:solidFill>
                <a:latin typeface="メイリオ" pitchFamily="50" charset="-128"/>
                <a:ea typeface="メイリオ" pitchFamily="50" charset="-128"/>
                <a:cs typeface="メイリオ" pitchFamily="50" charset="-128"/>
              </a:rPr>
              <a:t>となっています。</a:t>
            </a:r>
            <a:endParaRPr lang="en-US" altLang="ja-JP" sz="1100" dirty="0">
              <a:solidFill>
                <a:schemeClr val="tx1"/>
              </a:solidFill>
              <a:latin typeface="メイリオ" pitchFamily="50" charset="-128"/>
              <a:ea typeface="メイリオ" pitchFamily="50" charset="-128"/>
              <a:cs typeface="メイリオ" pitchFamily="50" charset="-128"/>
            </a:endParaRPr>
          </a:p>
        </p:txBody>
      </p:sp>
      <p:sp>
        <p:nvSpPr>
          <p:cNvPr id="60" name="角丸四角形 59"/>
          <p:cNvSpPr/>
          <p:nvPr/>
        </p:nvSpPr>
        <p:spPr>
          <a:xfrm>
            <a:off x="1475656" y="638690"/>
            <a:ext cx="576064"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28.10</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cxnSp>
        <p:nvCxnSpPr>
          <p:cNvPr id="28" name="直線コネクタ 27"/>
          <p:cNvCxnSpPr/>
          <p:nvPr/>
        </p:nvCxnSpPr>
        <p:spPr>
          <a:xfrm>
            <a:off x="2987824" y="4617132"/>
            <a:ext cx="1" cy="190821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flipH="1">
            <a:off x="3635895" y="4617132"/>
            <a:ext cx="2" cy="190821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0" name="右矢印 29"/>
          <p:cNvSpPr/>
          <p:nvPr/>
        </p:nvSpPr>
        <p:spPr>
          <a:xfrm>
            <a:off x="2987825" y="4689140"/>
            <a:ext cx="2880319" cy="360040"/>
          </a:xfrm>
          <a:prstGeom prst="rightArrow">
            <a:avLst>
              <a:gd name="adj1" fmla="val 50000"/>
              <a:gd name="adj2" fmla="val 24133"/>
            </a:avLst>
          </a:prstGeom>
        </p:spPr>
        <p:style>
          <a:lnRef idx="1">
            <a:schemeClr val="accent6"/>
          </a:lnRef>
          <a:fillRef idx="2">
            <a:schemeClr val="accent6"/>
          </a:fillRef>
          <a:effectRef idx="1">
            <a:schemeClr val="accent6"/>
          </a:effectRef>
          <a:fontRef idx="minor">
            <a:schemeClr val="dk1"/>
          </a:fontRef>
        </p:style>
        <p:txBody>
          <a:bodyPr rtlCol="0" anchor="ctr"/>
          <a:lstStyle/>
          <a:p>
            <a:r>
              <a:rPr kumimoji="1" lang="ja-JP" altLang="en-US" sz="1100" dirty="0" smtClean="0">
                <a:latin typeface="メイリオ" pitchFamily="50" charset="-128"/>
                <a:ea typeface="メイリオ" pitchFamily="50" charset="-128"/>
                <a:cs typeface="メイリオ" pitchFamily="50" charset="-128"/>
              </a:rPr>
              <a:t>通所介護（道指定）６年間</a:t>
            </a:r>
            <a:endParaRPr kumimoji="1" lang="ja-JP" altLang="en-US" sz="1100" dirty="0">
              <a:latin typeface="メイリオ" pitchFamily="50" charset="-128"/>
              <a:ea typeface="メイリオ" pitchFamily="50" charset="-128"/>
              <a:cs typeface="メイリオ" pitchFamily="50" charset="-128"/>
            </a:endParaRPr>
          </a:p>
        </p:txBody>
      </p:sp>
      <p:sp>
        <p:nvSpPr>
          <p:cNvPr id="31" name="角丸四角形 30"/>
          <p:cNvSpPr/>
          <p:nvPr/>
        </p:nvSpPr>
        <p:spPr>
          <a:xfrm>
            <a:off x="3347864" y="4365104"/>
            <a:ext cx="576064"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30.3</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32" name="角丸四角形 31"/>
          <p:cNvSpPr/>
          <p:nvPr/>
        </p:nvSpPr>
        <p:spPr>
          <a:xfrm>
            <a:off x="5580112" y="4365104"/>
            <a:ext cx="576064"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35.10</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cxnSp>
        <p:nvCxnSpPr>
          <p:cNvPr id="33" name="直線コネクタ 32"/>
          <p:cNvCxnSpPr/>
          <p:nvPr/>
        </p:nvCxnSpPr>
        <p:spPr>
          <a:xfrm>
            <a:off x="5868144" y="4653136"/>
            <a:ext cx="0" cy="187220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7" name="右矢印 36"/>
          <p:cNvSpPr/>
          <p:nvPr/>
        </p:nvSpPr>
        <p:spPr>
          <a:xfrm>
            <a:off x="2987824" y="5733256"/>
            <a:ext cx="2880320" cy="360040"/>
          </a:xfrm>
          <a:prstGeom prst="rightArrow">
            <a:avLst>
              <a:gd name="adj1" fmla="val 50000"/>
              <a:gd name="adj2" fmla="val 24133"/>
            </a:avLst>
          </a:prstGeom>
        </p:spPr>
        <p:style>
          <a:lnRef idx="1">
            <a:schemeClr val="accent1"/>
          </a:lnRef>
          <a:fillRef idx="3">
            <a:schemeClr val="accent1"/>
          </a:fillRef>
          <a:effectRef idx="2">
            <a:schemeClr val="accent1"/>
          </a:effectRef>
          <a:fontRef idx="minor">
            <a:schemeClr val="lt1"/>
          </a:fontRef>
        </p:style>
        <p:txBody>
          <a:bodyPr rtlCol="0" anchor="ctr"/>
          <a:lstStyle/>
          <a:p>
            <a:r>
              <a:rPr kumimoji="1" lang="ja-JP" altLang="en-US" sz="1100" dirty="0" smtClean="0">
                <a:latin typeface="メイリオ" pitchFamily="50" charset="-128"/>
                <a:ea typeface="メイリオ" pitchFamily="50" charset="-128"/>
                <a:cs typeface="メイリオ" pitchFamily="50" charset="-128"/>
              </a:rPr>
              <a:t>総合事業</a:t>
            </a:r>
            <a:endParaRPr kumimoji="1" lang="ja-JP" altLang="en-US" sz="1100" dirty="0">
              <a:latin typeface="メイリオ" pitchFamily="50" charset="-128"/>
              <a:ea typeface="メイリオ" pitchFamily="50" charset="-128"/>
              <a:cs typeface="メイリオ" pitchFamily="50" charset="-128"/>
            </a:endParaRPr>
          </a:p>
        </p:txBody>
      </p:sp>
      <p:sp>
        <p:nvSpPr>
          <p:cNvPr id="39" name="右矢印 38"/>
          <p:cNvSpPr/>
          <p:nvPr/>
        </p:nvSpPr>
        <p:spPr>
          <a:xfrm>
            <a:off x="5868144" y="4689140"/>
            <a:ext cx="2664296" cy="360040"/>
          </a:xfrm>
          <a:prstGeom prst="rightArrow">
            <a:avLst>
              <a:gd name="adj1" fmla="val 50000"/>
              <a:gd name="adj2" fmla="val 24133"/>
            </a:avLst>
          </a:prstGeom>
        </p:spPr>
        <p:style>
          <a:lnRef idx="1">
            <a:schemeClr val="accent6"/>
          </a:lnRef>
          <a:fillRef idx="2">
            <a:schemeClr val="accent6"/>
          </a:fillRef>
          <a:effectRef idx="1">
            <a:schemeClr val="accent6"/>
          </a:effectRef>
          <a:fontRef idx="minor">
            <a:schemeClr val="dk1"/>
          </a:fontRef>
        </p:style>
        <p:txBody>
          <a:bodyPr rtlCol="0" anchor="ctr"/>
          <a:lstStyle/>
          <a:p>
            <a:r>
              <a:rPr kumimoji="1" lang="ja-JP" altLang="en-US" sz="1100" dirty="0" smtClean="0">
                <a:latin typeface="メイリオ" pitchFamily="50" charset="-128"/>
                <a:ea typeface="メイリオ" pitchFamily="50" charset="-128"/>
                <a:cs typeface="メイリオ" pitchFamily="50" charset="-128"/>
              </a:rPr>
              <a:t>通所介護（道指定）</a:t>
            </a:r>
            <a:r>
              <a:rPr lang="ja-JP" altLang="en-US" sz="1100" dirty="0">
                <a:latin typeface="メイリオ" pitchFamily="50" charset="-128"/>
                <a:ea typeface="メイリオ" pitchFamily="50" charset="-128"/>
                <a:cs typeface="メイリオ" pitchFamily="50" charset="-128"/>
              </a:rPr>
              <a:t>６</a:t>
            </a:r>
            <a:r>
              <a:rPr kumimoji="1" lang="ja-JP" altLang="en-US" sz="1100" dirty="0" smtClean="0">
                <a:latin typeface="メイリオ" pitchFamily="50" charset="-128"/>
                <a:ea typeface="メイリオ" pitchFamily="50" charset="-128"/>
                <a:cs typeface="メイリオ" pitchFamily="50" charset="-128"/>
              </a:rPr>
              <a:t>年間</a:t>
            </a:r>
            <a:endParaRPr kumimoji="1" lang="ja-JP" altLang="en-US" sz="1100" dirty="0">
              <a:latin typeface="メイリオ" pitchFamily="50" charset="-128"/>
              <a:ea typeface="メイリオ" pitchFamily="50" charset="-128"/>
              <a:cs typeface="メイリオ" pitchFamily="50" charset="-128"/>
            </a:endParaRPr>
          </a:p>
        </p:txBody>
      </p:sp>
      <p:cxnSp>
        <p:nvCxnSpPr>
          <p:cNvPr id="43" name="直線コネクタ 42"/>
          <p:cNvCxnSpPr/>
          <p:nvPr/>
        </p:nvCxnSpPr>
        <p:spPr>
          <a:xfrm>
            <a:off x="8532440" y="4653136"/>
            <a:ext cx="0" cy="187220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4" name="角丸四角形 43"/>
          <p:cNvSpPr/>
          <p:nvPr/>
        </p:nvSpPr>
        <p:spPr>
          <a:xfrm>
            <a:off x="8172400" y="4365104"/>
            <a:ext cx="576064"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41.10</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52" name="角丸四角形 51"/>
          <p:cNvSpPr/>
          <p:nvPr/>
        </p:nvSpPr>
        <p:spPr>
          <a:xfrm>
            <a:off x="3059832" y="6273316"/>
            <a:ext cx="504056" cy="252028"/>
          </a:xfrm>
          <a:prstGeom prst="roundRect">
            <a:avLst/>
          </a:prstGeom>
          <a:noFill/>
          <a:ln w="9525">
            <a:noFill/>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ja-JP" altLang="en-US" sz="1100" b="1" dirty="0" smtClean="0">
                <a:solidFill>
                  <a:srgbClr val="FF0000"/>
                </a:solidFill>
                <a:latin typeface="メイリオ" pitchFamily="50" charset="-128"/>
                <a:ea typeface="メイリオ" pitchFamily="50" charset="-128"/>
                <a:cs typeface="メイリオ" pitchFamily="50" charset="-128"/>
              </a:rPr>
              <a:t>指定</a:t>
            </a:r>
            <a:endParaRPr lang="en-US" altLang="ja-JP" sz="1100" b="1" dirty="0">
              <a:solidFill>
                <a:srgbClr val="FF0000"/>
              </a:solidFill>
              <a:latin typeface="メイリオ" pitchFamily="50" charset="-128"/>
              <a:ea typeface="メイリオ" pitchFamily="50" charset="-128"/>
              <a:cs typeface="メイリオ" pitchFamily="50" charset="-128"/>
            </a:endParaRPr>
          </a:p>
        </p:txBody>
      </p:sp>
      <p:sp>
        <p:nvSpPr>
          <p:cNvPr id="61" name="角丸四角形 60"/>
          <p:cNvSpPr/>
          <p:nvPr/>
        </p:nvSpPr>
        <p:spPr>
          <a:xfrm>
            <a:off x="3059832" y="6057292"/>
            <a:ext cx="648072"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29.10 </a:t>
            </a:r>
            <a:endParaRPr lang="en-US" altLang="ja-JP" sz="1100" b="1" dirty="0">
              <a:solidFill>
                <a:srgbClr val="FF0000"/>
              </a:solidFill>
              <a:latin typeface="メイリオ" pitchFamily="50" charset="-128"/>
              <a:ea typeface="メイリオ" pitchFamily="50" charset="-128"/>
              <a:cs typeface="メイリオ" pitchFamily="50" charset="-128"/>
            </a:endParaRPr>
          </a:p>
        </p:txBody>
      </p:sp>
      <p:sp>
        <p:nvSpPr>
          <p:cNvPr id="62" name="右矢印 61"/>
          <p:cNvSpPr/>
          <p:nvPr/>
        </p:nvSpPr>
        <p:spPr>
          <a:xfrm>
            <a:off x="5868144" y="5733256"/>
            <a:ext cx="2664295" cy="360040"/>
          </a:xfrm>
          <a:prstGeom prst="rightArrow">
            <a:avLst>
              <a:gd name="adj1" fmla="val 50000"/>
              <a:gd name="adj2" fmla="val 24133"/>
            </a:avLst>
          </a:prstGeom>
        </p:spPr>
        <p:style>
          <a:lnRef idx="1">
            <a:schemeClr val="accent1"/>
          </a:lnRef>
          <a:fillRef idx="3">
            <a:schemeClr val="accent1"/>
          </a:fillRef>
          <a:effectRef idx="2">
            <a:schemeClr val="accent1"/>
          </a:effectRef>
          <a:fontRef idx="minor">
            <a:schemeClr val="lt1"/>
          </a:fontRef>
        </p:style>
        <p:txBody>
          <a:bodyPr rtlCol="0" anchor="ctr"/>
          <a:lstStyle/>
          <a:p>
            <a:r>
              <a:rPr kumimoji="1" lang="ja-JP" altLang="en-US" sz="1100" dirty="0" smtClean="0">
                <a:latin typeface="メイリオ" pitchFamily="50" charset="-128"/>
                <a:ea typeface="メイリオ" pitchFamily="50" charset="-128"/>
                <a:cs typeface="メイリオ" pitchFamily="50" charset="-128"/>
              </a:rPr>
              <a:t>総合事業</a:t>
            </a:r>
            <a:endParaRPr kumimoji="1" lang="ja-JP" altLang="en-US" sz="1100" dirty="0">
              <a:latin typeface="メイリオ" pitchFamily="50" charset="-128"/>
              <a:ea typeface="メイリオ" pitchFamily="50" charset="-128"/>
              <a:cs typeface="メイリオ" pitchFamily="50" charset="-128"/>
            </a:endParaRPr>
          </a:p>
        </p:txBody>
      </p:sp>
      <p:sp>
        <p:nvSpPr>
          <p:cNvPr id="63" name="角丸四角形 62"/>
          <p:cNvSpPr/>
          <p:nvPr/>
        </p:nvSpPr>
        <p:spPr>
          <a:xfrm>
            <a:off x="5076056" y="6273316"/>
            <a:ext cx="792088" cy="252028"/>
          </a:xfrm>
          <a:prstGeom prst="roundRect">
            <a:avLst/>
          </a:prstGeom>
          <a:noFill/>
          <a:ln w="9525">
            <a:noFill/>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ja-JP" altLang="en-US" sz="1100" b="1" dirty="0" smtClean="0">
                <a:solidFill>
                  <a:srgbClr val="FF0000"/>
                </a:solidFill>
                <a:latin typeface="メイリオ" pitchFamily="50" charset="-128"/>
                <a:ea typeface="メイリオ" pitchFamily="50" charset="-128"/>
                <a:cs typeface="メイリオ" pitchFamily="50" charset="-128"/>
              </a:rPr>
              <a:t>指定更新</a:t>
            </a:r>
            <a:endParaRPr lang="en-US" altLang="ja-JP" sz="1100" b="1" dirty="0">
              <a:solidFill>
                <a:srgbClr val="FF0000"/>
              </a:solidFill>
              <a:latin typeface="メイリオ" pitchFamily="50" charset="-128"/>
              <a:ea typeface="メイリオ" pitchFamily="50" charset="-128"/>
              <a:cs typeface="メイリオ" pitchFamily="50" charset="-128"/>
            </a:endParaRPr>
          </a:p>
        </p:txBody>
      </p:sp>
      <p:sp>
        <p:nvSpPr>
          <p:cNvPr id="64" name="角丸四角形 63"/>
          <p:cNvSpPr/>
          <p:nvPr/>
        </p:nvSpPr>
        <p:spPr>
          <a:xfrm>
            <a:off x="107504" y="3717032"/>
            <a:ext cx="8568952" cy="540060"/>
          </a:xfrm>
          <a:prstGeom prst="roundRect">
            <a:avLst>
              <a:gd name="adj" fmla="val 0"/>
            </a:avLst>
          </a:prstGeom>
          <a:ln w="9525">
            <a:noFill/>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en-US" altLang="ja-JP" sz="1600" b="1" dirty="0" smtClean="0">
                <a:solidFill>
                  <a:schemeClr val="tx1"/>
                </a:solidFill>
                <a:latin typeface="メイリオ" pitchFamily="50" charset="-128"/>
                <a:ea typeface="メイリオ" pitchFamily="50" charset="-128"/>
                <a:cs typeface="メイリオ" pitchFamily="50" charset="-128"/>
              </a:rPr>
              <a:t>【</a:t>
            </a:r>
            <a:r>
              <a:rPr lang="ja-JP" altLang="en-US" sz="1600" b="1" dirty="0" smtClean="0">
                <a:solidFill>
                  <a:schemeClr val="tx1"/>
                </a:solidFill>
                <a:latin typeface="メイリオ" pitchFamily="50" charset="-128"/>
                <a:ea typeface="メイリオ" pitchFamily="50" charset="-128"/>
                <a:cs typeface="メイリオ" pitchFamily="50" charset="-128"/>
              </a:rPr>
              <a:t>例</a:t>
            </a:r>
            <a:r>
              <a:rPr lang="en-US" altLang="ja-JP" sz="1600" b="1" dirty="0" smtClean="0">
                <a:solidFill>
                  <a:schemeClr val="tx1"/>
                </a:solidFill>
                <a:latin typeface="メイリオ" pitchFamily="50" charset="-128"/>
                <a:ea typeface="メイリオ" pitchFamily="50" charset="-128"/>
                <a:cs typeface="メイリオ" pitchFamily="50" charset="-128"/>
              </a:rPr>
              <a:t>】</a:t>
            </a:r>
            <a:r>
              <a:rPr lang="en-US" altLang="ja-JP" sz="1200" dirty="0" smtClean="0">
                <a:solidFill>
                  <a:schemeClr val="tx1"/>
                </a:solidFill>
                <a:latin typeface="メイリオ" pitchFamily="50" charset="-128"/>
                <a:ea typeface="メイリオ" pitchFamily="50" charset="-128"/>
                <a:cs typeface="メイリオ" pitchFamily="50" charset="-128"/>
              </a:rPr>
              <a:t>H29.10</a:t>
            </a:r>
            <a:r>
              <a:rPr lang="ja-JP" altLang="en-US" sz="1200" dirty="0" smtClean="0">
                <a:solidFill>
                  <a:schemeClr val="tx1"/>
                </a:solidFill>
                <a:latin typeface="メイリオ" pitchFamily="50" charset="-128"/>
                <a:ea typeface="メイリオ" pitchFamily="50" charset="-128"/>
                <a:cs typeface="メイリオ" pitchFamily="50" charset="-128"/>
              </a:rPr>
              <a:t>に通所介護（有効期間満了日</a:t>
            </a:r>
            <a:r>
              <a:rPr lang="en-US" altLang="ja-JP" sz="1200" dirty="0" smtClean="0">
                <a:solidFill>
                  <a:schemeClr val="tx1"/>
                </a:solidFill>
                <a:latin typeface="メイリオ" pitchFamily="50" charset="-128"/>
                <a:ea typeface="メイリオ" pitchFamily="50" charset="-128"/>
                <a:cs typeface="メイリオ" pitchFamily="50" charset="-128"/>
              </a:rPr>
              <a:t>H35.10</a:t>
            </a:r>
            <a:r>
              <a:rPr lang="ja-JP" altLang="en-US" sz="1200" dirty="0" smtClean="0">
                <a:solidFill>
                  <a:schemeClr val="tx1"/>
                </a:solidFill>
                <a:latin typeface="メイリオ" pitchFamily="50" charset="-128"/>
                <a:ea typeface="メイリオ" pitchFamily="50" charset="-128"/>
                <a:cs typeface="メイリオ" pitchFamily="50" charset="-128"/>
              </a:rPr>
              <a:t>）の指定</a:t>
            </a:r>
            <a:r>
              <a:rPr lang="en-US" altLang="ja-JP" sz="1200" dirty="0" smtClean="0">
                <a:solidFill>
                  <a:schemeClr val="tx1"/>
                </a:solidFill>
                <a:latin typeface="メイリオ" pitchFamily="50" charset="-128"/>
                <a:ea typeface="メイリオ" pitchFamily="50" charset="-128"/>
                <a:cs typeface="メイリオ" pitchFamily="50" charset="-128"/>
              </a:rPr>
              <a:t>(</a:t>
            </a:r>
            <a:r>
              <a:rPr lang="ja-JP" altLang="en-US" sz="1200" dirty="0" smtClean="0">
                <a:solidFill>
                  <a:schemeClr val="tx1"/>
                </a:solidFill>
                <a:latin typeface="メイリオ" pitchFamily="50" charset="-128"/>
                <a:ea typeface="メイリオ" pitchFamily="50" charset="-128"/>
                <a:cs typeface="メイリオ" pitchFamily="50" charset="-128"/>
              </a:rPr>
              <a:t>道</a:t>
            </a:r>
            <a:r>
              <a:rPr lang="en-US" altLang="ja-JP" sz="1200" dirty="0" smtClean="0">
                <a:solidFill>
                  <a:schemeClr val="tx1"/>
                </a:solidFill>
                <a:latin typeface="メイリオ" pitchFamily="50" charset="-128"/>
                <a:ea typeface="メイリオ" pitchFamily="50" charset="-128"/>
                <a:cs typeface="メイリオ" pitchFamily="50" charset="-128"/>
              </a:rPr>
              <a:t>)</a:t>
            </a:r>
            <a:r>
              <a:rPr lang="ja-JP" altLang="en-US" sz="1200" dirty="0" smtClean="0">
                <a:solidFill>
                  <a:schemeClr val="tx1"/>
                </a:solidFill>
                <a:latin typeface="メイリオ" pitchFamily="50" charset="-128"/>
                <a:ea typeface="メイリオ" pitchFamily="50" charset="-128"/>
                <a:cs typeface="メイリオ" pitchFamily="50" charset="-128"/>
              </a:rPr>
              <a:t>を受けた場合</a:t>
            </a:r>
            <a:endParaRPr lang="en-US" altLang="ja-JP" sz="1200" dirty="0" smtClean="0">
              <a:solidFill>
                <a:schemeClr val="tx1"/>
              </a:solidFill>
              <a:latin typeface="メイリオ" pitchFamily="50" charset="-128"/>
              <a:ea typeface="メイリオ" pitchFamily="50" charset="-128"/>
              <a:cs typeface="メイリオ" pitchFamily="50" charset="-128"/>
            </a:endParaRPr>
          </a:p>
          <a:p>
            <a:pPr>
              <a:lnSpc>
                <a:spcPts val="1700"/>
              </a:lnSpc>
            </a:pPr>
            <a:r>
              <a:rPr lang="ja-JP" altLang="en-US" sz="1200" dirty="0">
                <a:solidFill>
                  <a:schemeClr val="tx1"/>
                </a:solidFill>
                <a:latin typeface="メイリオ" pitchFamily="50" charset="-128"/>
                <a:ea typeface="メイリオ" pitchFamily="50" charset="-128"/>
                <a:cs typeface="メイリオ" pitchFamily="50" charset="-128"/>
              </a:rPr>
              <a:t>　</a:t>
            </a:r>
            <a:r>
              <a:rPr lang="ja-JP" altLang="en-US" sz="1200" dirty="0" smtClean="0">
                <a:solidFill>
                  <a:schemeClr val="tx1"/>
                </a:solidFill>
                <a:latin typeface="メイリオ" pitchFamily="50" charset="-128"/>
                <a:ea typeface="メイリオ" pitchFamily="50" charset="-128"/>
                <a:cs typeface="メイリオ" pitchFamily="50" charset="-128"/>
              </a:rPr>
              <a:t>　　　（総合事業のみを実施する場合も同様）</a:t>
            </a:r>
            <a:endParaRPr lang="en-US" altLang="ja-JP" sz="1200" dirty="0">
              <a:solidFill>
                <a:schemeClr val="tx1"/>
              </a:solidFill>
              <a:latin typeface="メイリオ" pitchFamily="50" charset="-128"/>
              <a:ea typeface="メイリオ" pitchFamily="50" charset="-128"/>
              <a:cs typeface="メイリオ" pitchFamily="50" charset="-128"/>
            </a:endParaRPr>
          </a:p>
        </p:txBody>
      </p:sp>
      <p:sp>
        <p:nvSpPr>
          <p:cNvPr id="65" name="角丸四角形 64"/>
          <p:cNvSpPr/>
          <p:nvPr/>
        </p:nvSpPr>
        <p:spPr>
          <a:xfrm>
            <a:off x="2699792" y="4365104"/>
            <a:ext cx="576064"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29.10</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152442306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1763688" y="4617132"/>
            <a:ext cx="1" cy="190821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H="1">
            <a:off x="2555775" y="4617132"/>
            <a:ext cx="2" cy="190821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 name="右矢印 10"/>
          <p:cNvSpPr/>
          <p:nvPr/>
        </p:nvSpPr>
        <p:spPr>
          <a:xfrm>
            <a:off x="1763689" y="4689140"/>
            <a:ext cx="3384375" cy="360040"/>
          </a:xfrm>
          <a:prstGeom prst="rightArrow">
            <a:avLst>
              <a:gd name="adj1" fmla="val 50000"/>
              <a:gd name="adj2" fmla="val 24133"/>
            </a:avLst>
          </a:prstGeom>
        </p:spPr>
        <p:style>
          <a:lnRef idx="1">
            <a:schemeClr val="accent6"/>
          </a:lnRef>
          <a:fillRef idx="2">
            <a:schemeClr val="accent6"/>
          </a:fillRef>
          <a:effectRef idx="1">
            <a:schemeClr val="accent6"/>
          </a:effectRef>
          <a:fontRef idx="minor">
            <a:schemeClr val="dk1"/>
          </a:fontRef>
        </p:style>
        <p:txBody>
          <a:bodyPr rtlCol="0" anchor="ctr"/>
          <a:lstStyle/>
          <a:p>
            <a:r>
              <a:rPr kumimoji="1" lang="ja-JP" altLang="en-US" sz="1100" dirty="0" smtClean="0">
                <a:latin typeface="メイリオ" pitchFamily="50" charset="-128"/>
                <a:ea typeface="メイリオ" pitchFamily="50" charset="-128"/>
                <a:cs typeface="メイリオ" pitchFamily="50" charset="-128"/>
              </a:rPr>
              <a:t>通所介護（道指定）６年間</a:t>
            </a:r>
            <a:endParaRPr kumimoji="1" lang="ja-JP" altLang="en-US" sz="1100" dirty="0">
              <a:latin typeface="メイリオ" pitchFamily="50" charset="-128"/>
              <a:ea typeface="メイリオ" pitchFamily="50" charset="-128"/>
              <a:cs typeface="メイリオ" pitchFamily="50" charset="-128"/>
            </a:endParaRPr>
          </a:p>
        </p:txBody>
      </p:sp>
      <p:sp>
        <p:nvSpPr>
          <p:cNvPr id="13" name="角丸四角形 12"/>
          <p:cNvSpPr/>
          <p:nvPr/>
        </p:nvSpPr>
        <p:spPr>
          <a:xfrm>
            <a:off x="2267744" y="4365104"/>
            <a:ext cx="576064"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30.3</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14" name="角丸四角形 13"/>
          <p:cNvSpPr/>
          <p:nvPr/>
        </p:nvSpPr>
        <p:spPr>
          <a:xfrm>
            <a:off x="4860032" y="4365104"/>
            <a:ext cx="576064"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35.10</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cxnSp>
        <p:nvCxnSpPr>
          <p:cNvPr id="15" name="直線コネクタ 14"/>
          <p:cNvCxnSpPr/>
          <p:nvPr/>
        </p:nvCxnSpPr>
        <p:spPr>
          <a:xfrm>
            <a:off x="5148064" y="4653136"/>
            <a:ext cx="0" cy="187220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6" name="右矢印 15"/>
          <p:cNvSpPr/>
          <p:nvPr/>
        </p:nvSpPr>
        <p:spPr>
          <a:xfrm>
            <a:off x="1763689" y="5733256"/>
            <a:ext cx="3384375" cy="360040"/>
          </a:xfrm>
          <a:prstGeom prst="rightArrow">
            <a:avLst>
              <a:gd name="adj1" fmla="val 50000"/>
              <a:gd name="adj2" fmla="val 24133"/>
            </a:avLst>
          </a:prstGeom>
        </p:spPr>
        <p:style>
          <a:lnRef idx="1">
            <a:schemeClr val="accent1"/>
          </a:lnRef>
          <a:fillRef idx="3">
            <a:schemeClr val="accent1"/>
          </a:fillRef>
          <a:effectRef idx="2">
            <a:schemeClr val="accent1"/>
          </a:effectRef>
          <a:fontRef idx="minor">
            <a:schemeClr val="lt1"/>
          </a:fontRef>
        </p:style>
        <p:txBody>
          <a:bodyPr rtlCol="0" anchor="ctr"/>
          <a:lstStyle/>
          <a:p>
            <a:r>
              <a:rPr kumimoji="1" lang="ja-JP" altLang="en-US" sz="1100" dirty="0" smtClean="0">
                <a:latin typeface="メイリオ" pitchFamily="50" charset="-128"/>
                <a:ea typeface="メイリオ" pitchFamily="50" charset="-128"/>
                <a:cs typeface="メイリオ" pitchFamily="50" charset="-128"/>
              </a:rPr>
              <a:t>総合事業</a:t>
            </a:r>
            <a:endParaRPr kumimoji="1" lang="ja-JP" altLang="en-US" sz="1100" dirty="0">
              <a:latin typeface="メイリオ" pitchFamily="50" charset="-128"/>
              <a:ea typeface="メイリオ" pitchFamily="50" charset="-128"/>
              <a:cs typeface="メイリオ" pitchFamily="50" charset="-128"/>
            </a:endParaRPr>
          </a:p>
        </p:txBody>
      </p:sp>
      <p:sp>
        <p:nvSpPr>
          <p:cNvPr id="17" name="右矢印 16"/>
          <p:cNvSpPr/>
          <p:nvPr/>
        </p:nvSpPr>
        <p:spPr>
          <a:xfrm>
            <a:off x="5148065" y="4689140"/>
            <a:ext cx="3384375" cy="360040"/>
          </a:xfrm>
          <a:prstGeom prst="rightArrow">
            <a:avLst>
              <a:gd name="adj1" fmla="val 50000"/>
              <a:gd name="adj2" fmla="val 24133"/>
            </a:avLst>
          </a:prstGeom>
        </p:spPr>
        <p:style>
          <a:lnRef idx="1">
            <a:schemeClr val="accent6"/>
          </a:lnRef>
          <a:fillRef idx="2">
            <a:schemeClr val="accent6"/>
          </a:fillRef>
          <a:effectRef idx="1">
            <a:schemeClr val="accent6"/>
          </a:effectRef>
          <a:fontRef idx="minor">
            <a:schemeClr val="dk1"/>
          </a:fontRef>
        </p:style>
        <p:txBody>
          <a:bodyPr rtlCol="0" anchor="ctr"/>
          <a:lstStyle/>
          <a:p>
            <a:r>
              <a:rPr kumimoji="1" lang="ja-JP" altLang="en-US" sz="1100" dirty="0" smtClean="0">
                <a:latin typeface="メイリオ" pitchFamily="50" charset="-128"/>
                <a:ea typeface="メイリオ" pitchFamily="50" charset="-128"/>
                <a:cs typeface="メイリオ" pitchFamily="50" charset="-128"/>
              </a:rPr>
              <a:t>通所介護（道指定）</a:t>
            </a:r>
            <a:r>
              <a:rPr lang="ja-JP" altLang="en-US" sz="1100" dirty="0">
                <a:latin typeface="メイリオ" pitchFamily="50" charset="-128"/>
                <a:ea typeface="メイリオ" pitchFamily="50" charset="-128"/>
                <a:cs typeface="メイリオ" pitchFamily="50" charset="-128"/>
              </a:rPr>
              <a:t>６</a:t>
            </a:r>
            <a:r>
              <a:rPr kumimoji="1" lang="ja-JP" altLang="en-US" sz="1100" dirty="0" smtClean="0">
                <a:latin typeface="メイリオ" pitchFamily="50" charset="-128"/>
                <a:ea typeface="メイリオ" pitchFamily="50" charset="-128"/>
                <a:cs typeface="メイリオ" pitchFamily="50" charset="-128"/>
              </a:rPr>
              <a:t>年間</a:t>
            </a:r>
            <a:endParaRPr kumimoji="1" lang="ja-JP" altLang="en-US" sz="1100" dirty="0">
              <a:latin typeface="メイリオ" pitchFamily="50" charset="-128"/>
              <a:ea typeface="メイリオ" pitchFamily="50" charset="-128"/>
              <a:cs typeface="メイリオ" pitchFamily="50" charset="-128"/>
            </a:endParaRPr>
          </a:p>
        </p:txBody>
      </p:sp>
      <p:cxnSp>
        <p:nvCxnSpPr>
          <p:cNvPr id="18" name="直線コネクタ 17"/>
          <p:cNvCxnSpPr/>
          <p:nvPr/>
        </p:nvCxnSpPr>
        <p:spPr>
          <a:xfrm>
            <a:off x="8532440" y="4653136"/>
            <a:ext cx="0" cy="187220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9" name="角丸四角形 18"/>
          <p:cNvSpPr/>
          <p:nvPr/>
        </p:nvSpPr>
        <p:spPr>
          <a:xfrm>
            <a:off x="8172400" y="4365104"/>
            <a:ext cx="576064"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41.10</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20" name="角丸四角形 19"/>
          <p:cNvSpPr/>
          <p:nvPr/>
        </p:nvSpPr>
        <p:spPr>
          <a:xfrm>
            <a:off x="1763688" y="6273316"/>
            <a:ext cx="504056" cy="252028"/>
          </a:xfrm>
          <a:prstGeom prst="roundRect">
            <a:avLst/>
          </a:prstGeom>
          <a:noFill/>
          <a:ln w="9525">
            <a:noFill/>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ja-JP" altLang="en-US" sz="1100" b="1" dirty="0" smtClean="0">
                <a:solidFill>
                  <a:srgbClr val="FF0000"/>
                </a:solidFill>
                <a:latin typeface="メイリオ" pitchFamily="50" charset="-128"/>
                <a:ea typeface="メイリオ" pitchFamily="50" charset="-128"/>
                <a:cs typeface="メイリオ" pitchFamily="50" charset="-128"/>
              </a:rPr>
              <a:t>指定</a:t>
            </a:r>
            <a:endParaRPr lang="en-US" altLang="ja-JP" sz="1100" b="1" dirty="0">
              <a:solidFill>
                <a:srgbClr val="FF0000"/>
              </a:solidFill>
              <a:latin typeface="メイリオ" pitchFamily="50" charset="-128"/>
              <a:ea typeface="メイリオ" pitchFamily="50" charset="-128"/>
              <a:cs typeface="メイリオ" pitchFamily="50" charset="-128"/>
            </a:endParaRPr>
          </a:p>
        </p:txBody>
      </p:sp>
      <p:sp>
        <p:nvSpPr>
          <p:cNvPr id="21" name="角丸四角形 20"/>
          <p:cNvSpPr/>
          <p:nvPr/>
        </p:nvSpPr>
        <p:spPr>
          <a:xfrm>
            <a:off x="1763688" y="6057292"/>
            <a:ext cx="648072"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29.10 </a:t>
            </a:r>
            <a:endParaRPr lang="en-US" altLang="ja-JP" sz="1100" b="1" dirty="0">
              <a:solidFill>
                <a:srgbClr val="FF0000"/>
              </a:solidFill>
              <a:latin typeface="メイリオ" pitchFamily="50" charset="-128"/>
              <a:ea typeface="メイリオ" pitchFamily="50" charset="-128"/>
              <a:cs typeface="メイリオ" pitchFamily="50" charset="-128"/>
            </a:endParaRPr>
          </a:p>
        </p:txBody>
      </p:sp>
      <p:sp>
        <p:nvSpPr>
          <p:cNvPr id="22" name="右矢印 21"/>
          <p:cNvSpPr/>
          <p:nvPr/>
        </p:nvSpPr>
        <p:spPr>
          <a:xfrm>
            <a:off x="5148064" y="5733256"/>
            <a:ext cx="3384375" cy="360040"/>
          </a:xfrm>
          <a:prstGeom prst="rightArrow">
            <a:avLst>
              <a:gd name="adj1" fmla="val 50000"/>
              <a:gd name="adj2" fmla="val 24133"/>
            </a:avLst>
          </a:prstGeom>
        </p:spPr>
        <p:style>
          <a:lnRef idx="1">
            <a:schemeClr val="accent1"/>
          </a:lnRef>
          <a:fillRef idx="3">
            <a:schemeClr val="accent1"/>
          </a:fillRef>
          <a:effectRef idx="2">
            <a:schemeClr val="accent1"/>
          </a:effectRef>
          <a:fontRef idx="minor">
            <a:schemeClr val="lt1"/>
          </a:fontRef>
        </p:style>
        <p:txBody>
          <a:bodyPr rtlCol="0" anchor="ctr"/>
          <a:lstStyle/>
          <a:p>
            <a:r>
              <a:rPr kumimoji="1" lang="ja-JP" altLang="en-US" sz="1100" dirty="0" smtClean="0">
                <a:latin typeface="メイリオ" pitchFamily="50" charset="-128"/>
                <a:ea typeface="メイリオ" pitchFamily="50" charset="-128"/>
                <a:cs typeface="メイリオ" pitchFamily="50" charset="-128"/>
              </a:rPr>
              <a:t>総合事業</a:t>
            </a:r>
            <a:endParaRPr kumimoji="1" lang="ja-JP" altLang="en-US" sz="1100" dirty="0">
              <a:latin typeface="メイリオ" pitchFamily="50" charset="-128"/>
              <a:ea typeface="メイリオ" pitchFamily="50" charset="-128"/>
              <a:cs typeface="メイリオ" pitchFamily="50" charset="-128"/>
            </a:endParaRPr>
          </a:p>
        </p:txBody>
      </p:sp>
      <p:sp>
        <p:nvSpPr>
          <p:cNvPr id="23" name="角丸四角形 22"/>
          <p:cNvSpPr/>
          <p:nvPr/>
        </p:nvSpPr>
        <p:spPr>
          <a:xfrm>
            <a:off x="5076056" y="6273316"/>
            <a:ext cx="792088" cy="252028"/>
          </a:xfrm>
          <a:prstGeom prst="roundRect">
            <a:avLst/>
          </a:prstGeom>
          <a:noFill/>
          <a:ln w="9525">
            <a:noFill/>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ja-JP" altLang="en-US" sz="1100" b="1" dirty="0" smtClean="0">
                <a:solidFill>
                  <a:srgbClr val="FF0000"/>
                </a:solidFill>
                <a:latin typeface="メイリオ" pitchFamily="50" charset="-128"/>
                <a:ea typeface="メイリオ" pitchFamily="50" charset="-128"/>
                <a:cs typeface="メイリオ" pitchFamily="50" charset="-128"/>
              </a:rPr>
              <a:t>指定更新</a:t>
            </a:r>
            <a:endParaRPr lang="en-US" altLang="ja-JP" sz="1100" b="1" dirty="0">
              <a:solidFill>
                <a:srgbClr val="FF0000"/>
              </a:solidFill>
              <a:latin typeface="メイリオ" pitchFamily="50" charset="-128"/>
              <a:ea typeface="メイリオ" pitchFamily="50" charset="-128"/>
              <a:cs typeface="メイリオ" pitchFamily="50" charset="-128"/>
            </a:endParaRPr>
          </a:p>
        </p:txBody>
      </p:sp>
      <p:sp>
        <p:nvSpPr>
          <p:cNvPr id="24" name="角丸四角形 23"/>
          <p:cNvSpPr/>
          <p:nvPr/>
        </p:nvSpPr>
        <p:spPr>
          <a:xfrm>
            <a:off x="107504" y="3717032"/>
            <a:ext cx="8568952" cy="540060"/>
          </a:xfrm>
          <a:prstGeom prst="roundRect">
            <a:avLst>
              <a:gd name="adj" fmla="val 0"/>
            </a:avLst>
          </a:prstGeom>
          <a:ln w="9525">
            <a:noFill/>
            <a:prstDash val="sysDash"/>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r>
              <a:rPr lang="en-US" altLang="ja-JP" sz="1600" b="1" dirty="0" smtClean="0">
                <a:solidFill>
                  <a:schemeClr val="tx1"/>
                </a:solidFill>
                <a:latin typeface="メイリオ" pitchFamily="50" charset="-128"/>
                <a:ea typeface="メイリオ" pitchFamily="50" charset="-128"/>
                <a:cs typeface="メイリオ" pitchFamily="50" charset="-128"/>
              </a:rPr>
              <a:t>【</a:t>
            </a:r>
            <a:r>
              <a:rPr lang="ja-JP" altLang="en-US" sz="1600" b="1" dirty="0" smtClean="0">
                <a:solidFill>
                  <a:schemeClr val="tx1"/>
                </a:solidFill>
                <a:latin typeface="メイリオ" pitchFamily="50" charset="-128"/>
                <a:ea typeface="メイリオ" pitchFamily="50" charset="-128"/>
                <a:cs typeface="メイリオ" pitchFamily="50" charset="-128"/>
              </a:rPr>
              <a:t>例</a:t>
            </a:r>
            <a:r>
              <a:rPr lang="en-US" altLang="ja-JP" sz="1600" b="1" dirty="0" smtClean="0">
                <a:solidFill>
                  <a:schemeClr val="tx1"/>
                </a:solidFill>
                <a:latin typeface="メイリオ" pitchFamily="50" charset="-128"/>
                <a:ea typeface="メイリオ" pitchFamily="50" charset="-128"/>
                <a:cs typeface="メイリオ" pitchFamily="50" charset="-128"/>
              </a:rPr>
              <a:t>】</a:t>
            </a:r>
            <a:r>
              <a:rPr lang="en-US" altLang="ja-JP" sz="1200" dirty="0" smtClean="0">
                <a:solidFill>
                  <a:schemeClr val="tx1"/>
                </a:solidFill>
                <a:latin typeface="メイリオ" pitchFamily="50" charset="-128"/>
                <a:ea typeface="メイリオ" pitchFamily="50" charset="-128"/>
                <a:cs typeface="メイリオ" pitchFamily="50" charset="-128"/>
              </a:rPr>
              <a:t>H29.10</a:t>
            </a:r>
            <a:r>
              <a:rPr lang="ja-JP" altLang="en-US" sz="1200" dirty="0" smtClean="0">
                <a:solidFill>
                  <a:schemeClr val="tx1"/>
                </a:solidFill>
                <a:latin typeface="メイリオ" pitchFamily="50" charset="-128"/>
                <a:ea typeface="メイリオ" pitchFamily="50" charset="-128"/>
                <a:cs typeface="メイリオ" pitchFamily="50" charset="-128"/>
              </a:rPr>
              <a:t>に通所介護（有効期間満了日</a:t>
            </a:r>
            <a:r>
              <a:rPr lang="en-US" altLang="ja-JP" sz="1200" dirty="0" smtClean="0">
                <a:solidFill>
                  <a:schemeClr val="tx1"/>
                </a:solidFill>
                <a:latin typeface="メイリオ" pitchFamily="50" charset="-128"/>
                <a:ea typeface="メイリオ" pitchFamily="50" charset="-128"/>
                <a:cs typeface="メイリオ" pitchFamily="50" charset="-128"/>
              </a:rPr>
              <a:t>H35.10</a:t>
            </a:r>
            <a:r>
              <a:rPr lang="ja-JP" altLang="en-US" sz="1200" dirty="0" smtClean="0">
                <a:solidFill>
                  <a:schemeClr val="tx1"/>
                </a:solidFill>
                <a:latin typeface="メイリオ" pitchFamily="50" charset="-128"/>
                <a:ea typeface="メイリオ" pitchFamily="50" charset="-128"/>
                <a:cs typeface="メイリオ" pitchFamily="50" charset="-128"/>
              </a:rPr>
              <a:t>）の指定</a:t>
            </a:r>
            <a:r>
              <a:rPr lang="en-US" altLang="ja-JP" sz="1200" dirty="0" smtClean="0">
                <a:solidFill>
                  <a:schemeClr val="tx1"/>
                </a:solidFill>
                <a:latin typeface="メイリオ" pitchFamily="50" charset="-128"/>
                <a:ea typeface="メイリオ" pitchFamily="50" charset="-128"/>
                <a:cs typeface="メイリオ" pitchFamily="50" charset="-128"/>
              </a:rPr>
              <a:t>(</a:t>
            </a:r>
            <a:r>
              <a:rPr lang="ja-JP" altLang="en-US" sz="1200" dirty="0" smtClean="0">
                <a:solidFill>
                  <a:schemeClr val="tx1"/>
                </a:solidFill>
                <a:latin typeface="メイリオ" pitchFamily="50" charset="-128"/>
                <a:ea typeface="メイリオ" pitchFamily="50" charset="-128"/>
                <a:cs typeface="メイリオ" pitchFamily="50" charset="-128"/>
              </a:rPr>
              <a:t>道</a:t>
            </a:r>
            <a:r>
              <a:rPr lang="en-US" altLang="ja-JP" sz="1200" dirty="0" smtClean="0">
                <a:solidFill>
                  <a:schemeClr val="tx1"/>
                </a:solidFill>
                <a:latin typeface="メイリオ" pitchFamily="50" charset="-128"/>
                <a:ea typeface="メイリオ" pitchFamily="50" charset="-128"/>
                <a:cs typeface="メイリオ" pitchFamily="50" charset="-128"/>
              </a:rPr>
              <a:t>)</a:t>
            </a:r>
            <a:r>
              <a:rPr lang="ja-JP" altLang="en-US" sz="1200" dirty="0" smtClean="0">
                <a:solidFill>
                  <a:schemeClr val="tx1"/>
                </a:solidFill>
                <a:latin typeface="メイリオ" pitchFamily="50" charset="-128"/>
                <a:ea typeface="メイリオ" pitchFamily="50" charset="-128"/>
                <a:cs typeface="メイリオ" pitchFamily="50" charset="-128"/>
              </a:rPr>
              <a:t>を受けた場合</a:t>
            </a:r>
            <a:endParaRPr lang="en-US" altLang="ja-JP" sz="1200" dirty="0" smtClean="0">
              <a:solidFill>
                <a:schemeClr val="tx1"/>
              </a:solidFill>
              <a:latin typeface="メイリオ" pitchFamily="50" charset="-128"/>
              <a:ea typeface="メイリオ" pitchFamily="50" charset="-128"/>
              <a:cs typeface="メイリオ" pitchFamily="50" charset="-128"/>
            </a:endParaRPr>
          </a:p>
          <a:p>
            <a:pPr>
              <a:lnSpc>
                <a:spcPts val="1700"/>
              </a:lnSpc>
            </a:pPr>
            <a:r>
              <a:rPr lang="ja-JP" altLang="en-US" sz="1200" dirty="0">
                <a:solidFill>
                  <a:schemeClr val="tx1"/>
                </a:solidFill>
                <a:latin typeface="メイリオ" pitchFamily="50" charset="-128"/>
                <a:ea typeface="メイリオ" pitchFamily="50" charset="-128"/>
                <a:cs typeface="メイリオ" pitchFamily="50" charset="-128"/>
              </a:rPr>
              <a:t>　</a:t>
            </a:r>
            <a:r>
              <a:rPr lang="ja-JP" altLang="en-US" sz="1200" dirty="0" smtClean="0">
                <a:solidFill>
                  <a:schemeClr val="tx1"/>
                </a:solidFill>
                <a:latin typeface="メイリオ" pitchFamily="50" charset="-128"/>
                <a:ea typeface="メイリオ" pitchFamily="50" charset="-128"/>
                <a:cs typeface="メイリオ" pitchFamily="50" charset="-128"/>
              </a:rPr>
              <a:t>　　　（総合事業のみを実施する場合も同様）</a:t>
            </a:r>
            <a:endParaRPr lang="en-US" altLang="ja-JP" sz="1200" dirty="0">
              <a:solidFill>
                <a:schemeClr val="tx1"/>
              </a:solidFill>
              <a:latin typeface="メイリオ" pitchFamily="50" charset="-128"/>
              <a:ea typeface="メイリオ" pitchFamily="50" charset="-128"/>
              <a:cs typeface="メイリオ" pitchFamily="50" charset="-128"/>
            </a:endParaRPr>
          </a:p>
        </p:txBody>
      </p:sp>
      <p:sp>
        <p:nvSpPr>
          <p:cNvPr id="28" name="角丸四角形 27"/>
          <p:cNvSpPr/>
          <p:nvPr/>
        </p:nvSpPr>
        <p:spPr>
          <a:xfrm>
            <a:off x="1475656" y="4365104"/>
            <a:ext cx="576064" cy="252028"/>
          </a:xfrm>
          <a:prstGeom prst="roundRect">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ts val="1700"/>
              </a:lnSpc>
            </a:pPr>
            <a:r>
              <a:rPr lang="en-US" altLang="ja-JP" sz="1000"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29.10</a:t>
            </a:r>
            <a:endParaRPr lang="en-US" altLang="ja-JP" sz="1000"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1083167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p:cNvGraphicFramePr>
            <a:graphicFrameLocks noChangeAspect="1"/>
          </p:cNvGraphicFramePr>
          <p:nvPr>
            <p:extLst>
              <p:ext uri="{D42A27DB-BD31-4B8C-83A1-F6EECF244321}">
                <p14:modId xmlns:p14="http://schemas.microsoft.com/office/powerpoint/2010/main" val="3470206432"/>
              </p:ext>
            </p:extLst>
          </p:nvPr>
        </p:nvGraphicFramePr>
        <p:xfrm>
          <a:off x="94828" y="661764"/>
          <a:ext cx="8869660" cy="6140534"/>
        </p:xfrm>
        <a:graphic>
          <a:graphicData uri="http://schemas.openxmlformats.org/presentationml/2006/ole">
            <mc:AlternateContent xmlns:mc="http://schemas.openxmlformats.org/markup-compatibility/2006">
              <mc:Choice xmlns:v="urn:schemas-microsoft-com:vml" Requires="v">
                <p:oleObj spid="_x0000_s1594" name="Acrobat Document" r:id="rId4" imgW="7429313" imgH="5143314" progId="AcroExch.Document.7">
                  <p:embed/>
                </p:oleObj>
              </mc:Choice>
              <mc:Fallback>
                <p:oleObj name="Acrobat Document" r:id="rId4" imgW="7429313" imgH="5143314" progId="AcroExch.Document.7">
                  <p:embed/>
                  <p:pic>
                    <p:nvPicPr>
                      <p:cNvPr id="0" name=""/>
                      <p:cNvPicPr/>
                      <p:nvPr/>
                    </p:nvPicPr>
                    <p:blipFill>
                      <a:blip r:embed="rId5"/>
                      <a:stretch>
                        <a:fillRect/>
                      </a:stretch>
                    </p:blipFill>
                    <p:spPr>
                      <a:xfrm>
                        <a:off x="94828" y="661764"/>
                        <a:ext cx="8869660" cy="6140534"/>
                      </a:xfrm>
                      <a:prstGeom prst="rect">
                        <a:avLst/>
                      </a:prstGeom>
                    </p:spPr>
                  </p:pic>
                </p:oleObj>
              </mc:Fallback>
            </mc:AlternateContent>
          </a:graphicData>
        </a:graphic>
      </p:graphicFrame>
      <p:graphicFrame>
        <p:nvGraphicFramePr>
          <p:cNvPr id="2" name="オブジェクト 1"/>
          <p:cNvGraphicFramePr>
            <a:graphicFrameLocks noChangeAspect="1"/>
          </p:cNvGraphicFramePr>
          <p:nvPr>
            <p:extLst>
              <p:ext uri="{D42A27DB-BD31-4B8C-83A1-F6EECF244321}">
                <p14:modId xmlns:p14="http://schemas.microsoft.com/office/powerpoint/2010/main" val="87402605"/>
              </p:ext>
            </p:extLst>
          </p:nvPr>
        </p:nvGraphicFramePr>
        <p:xfrm>
          <a:off x="4355975" y="764704"/>
          <a:ext cx="4536505" cy="5328592"/>
        </p:xfrm>
        <a:graphic>
          <a:graphicData uri="http://schemas.openxmlformats.org/presentationml/2006/ole">
            <mc:AlternateContent xmlns:mc="http://schemas.openxmlformats.org/markup-compatibility/2006">
              <mc:Choice xmlns:v="urn:schemas-microsoft-com:vml" Requires="v">
                <p:oleObj spid="_x0000_s1595" name="Acrobat Document" r:id="rId6" imgW="7429313" imgH="5143314" progId="AcroExch.Document.7">
                  <p:embed/>
                </p:oleObj>
              </mc:Choice>
              <mc:Fallback>
                <p:oleObj name="Acrobat Document" r:id="rId6" imgW="7429313" imgH="5143314" progId="AcroExch.Document.7">
                  <p:embed/>
                  <p:pic>
                    <p:nvPicPr>
                      <p:cNvPr id="0" name=""/>
                      <p:cNvPicPr/>
                      <p:nvPr/>
                    </p:nvPicPr>
                    <p:blipFill>
                      <a:blip r:embed="rId7"/>
                      <a:stretch>
                        <a:fillRect/>
                      </a:stretch>
                    </p:blipFill>
                    <p:spPr>
                      <a:xfrm>
                        <a:off x="4355975" y="764704"/>
                        <a:ext cx="4536505" cy="5328592"/>
                      </a:xfrm>
                      <a:prstGeom prst="rect">
                        <a:avLst/>
                      </a:prstGeom>
                    </p:spPr>
                  </p:pic>
                </p:oleObj>
              </mc:Fallback>
            </mc:AlternateContent>
          </a:graphicData>
        </a:graphic>
      </p:graphicFrame>
      <p:sp>
        <p:nvSpPr>
          <p:cNvPr id="5" name="角丸四角形 4"/>
          <p:cNvSpPr/>
          <p:nvPr/>
        </p:nvSpPr>
        <p:spPr>
          <a:xfrm>
            <a:off x="107504" y="692696"/>
            <a:ext cx="8712968" cy="936104"/>
          </a:xfrm>
          <a:prstGeom prst="roundRect">
            <a:avLst>
              <a:gd name="adj" fmla="val 0"/>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lnSpc>
                <a:spcPts val="2500"/>
              </a:lnSpc>
            </a:pPr>
            <a:r>
              <a:rPr kumimoji="1" lang="ja-JP" altLang="en-US" b="1" dirty="0" smtClean="0">
                <a:solidFill>
                  <a:schemeClr val="bg1"/>
                </a:solidFill>
                <a:latin typeface="メイリオ" pitchFamily="50" charset="-128"/>
                <a:ea typeface="メイリオ" pitchFamily="50" charset="-128"/>
                <a:cs typeface="メイリオ" pitchFamily="50" charset="-128"/>
              </a:rPr>
              <a:t>総合事業の基本的な考え方</a:t>
            </a:r>
            <a:endParaRPr kumimoji="1" lang="en-US" altLang="ja-JP" b="1" dirty="0" smtClean="0">
              <a:solidFill>
                <a:schemeClr val="bg1"/>
              </a:solidFill>
              <a:latin typeface="メイリオ" pitchFamily="50" charset="-128"/>
              <a:ea typeface="メイリオ" pitchFamily="50" charset="-128"/>
              <a:cs typeface="メイリオ" pitchFamily="50" charset="-128"/>
            </a:endParaRPr>
          </a:p>
        </p:txBody>
      </p:sp>
      <p:sp>
        <p:nvSpPr>
          <p:cNvPr id="6" name="角丸四角形 5"/>
          <p:cNvSpPr/>
          <p:nvPr/>
        </p:nvSpPr>
        <p:spPr>
          <a:xfrm>
            <a:off x="138962" y="836712"/>
            <a:ext cx="6233238" cy="468052"/>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a:lnSpc>
                <a:spcPts val="2500"/>
              </a:lnSpc>
            </a:pPr>
            <a:r>
              <a:rPr kumimoji="1" lang="ja-JP" altLang="en-US" sz="1600" b="1" dirty="0" smtClean="0">
                <a:solidFill>
                  <a:schemeClr val="tx1"/>
                </a:solidFill>
                <a:latin typeface="メイリオ" pitchFamily="50" charset="-128"/>
                <a:ea typeface="メイリオ" pitchFamily="50" charset="-128"/>
                <a:cs typeface="メイリオ" pitchFamily="50" charset="-128"/>
              </a:rPr>
              <a:t>これから直面する「人口減少と需要の増加」に対応するために</a:t>
            </a:r>
            <a:endParaRPr kumimoji="1" lang="en-US" altLang="ja-JP" sz="1600" b="1" dirty="0" smtClean="0">
              <a:solidFill>
                <a:schemeClr val="tx1"/>
              </a:solidFill>
              <a:latin typeface="メイリオ" pitchFamily="50" charset="-128"/>
              <a:ea typeface="メイリオ" pitchFamily="50" charset="-128"/>
              <a:cs typeface="メイリオ" pitchFamily="50" charset="-128"/>
            </a:endParaRPr>
          </a:p>
        </p:txBody>
      </p:sp>
      <p:sp>
        <p:nvSpPr>
          <p:cNvPr id="8" name="角丸四角形 7"/>
          <p:cNvSpPr/>
          <p:nvPr/>
        </p:nvSpPr>
        <p:spPr>
          <a:xfrm>
            <a:off x="4788024" y="5229200"/>
            <a:ext cx="576064" cy="288032"/>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角丸四角形 8"/>
          <p:cNvSpPr/>
          <p:nvPr/>
        </p:nvSpPr>
        <p:spPr>
          <a:xfrm>
            <a:off x="6084168" y="5229200"/>
            <a:ext cx="576064" cy="288032"/>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1" name="直線コネクタ 10"/>
          <p:cNvCxnSpPr/>
          <p:nvPr/>
        </p:nvCxnSpPr>
        <p:spPr>
          <a:xfrm>
            <a:off x="5940152" y="2852936"/>
            <a:ext cx="5760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6063952" y="3501008"/>
            <a:ext cx="4522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7812360" y="2780928"/>
            <a:ext cx="5760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7936160" y="4221088"/>
            <a:ext cx="4522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角丸四角形 15"/>
          <p:cNvSpPr/>
          <p:nvPr/>
        </p:nvSpPr>
        <p:spPr>
          <a:xfrm>
            <a:off x="7884368" y="5229200"/>
            <a:ext cx="576064" cy="288032"/>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7" name="直線コネクタ 16"/>
          <p:cNvCxnSpPr/>
          <p:nvPr/>
        </p:nvCxnSpPr>
        <p:spPr>
          <a:xfrm>
            <a:off x="4911824" y="3717032"/>
            <a:ext cx="4522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角丸四角形 17"/>
          <p:cNvSpPr/>
          <p:nvPr/>
        </p:nvSpPr>
        <p:spPr>
          <a:xfrm>
            <a:off x="0" y="-27384"/>
            <a:ext cx="9144000" cy="576064"/>
          </a:xfrm>
          <a:prstGeom prst="roundRect">
            <a:avLst>
              <a:gd name="adj" fmla="val 0"/>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spcAft>
                <a:spcPts val="0"/>
              </a:spcAft>
            </a:pPr>
            <a:r>
              <a:rPr lang="ja-JP" altLang="en-US" sz="2000" b="1" kern="100" dirty="0" smtClean="0">
                <a:latin typeface="メイリオ" pitchFamily="50" charset="-128"/>
                <a:ea typeface="メイリオ" pitchFamily="50" charset="-128"/>
                <a:cs typeface="メイリオ" pitchFamily="50" charset="-128"/>
              </a:rPr>
              <a:t>総合事業実施の背景</a:t>
            </a:r>
            <a:endParaRPr lang="ja-JP" sz="2000" b="1" kern="100" dirty="0">
              <a:latin typeface="メイリオ" pitchFamily="50" charset="-128"/>
              <a:ea typeface="メイリオ" pitchFamily="50" charset="-128"/>
              <a:cs typeface="メイリオ" pitchFamily="50" charset="-128"/>
            </a:endParaRPr>
          </a:p>
        </p:txBody>
      </p:sp>
      <p:sp>
        <p:nvSpPr>
          <p:cNvPr id="7" name="角丸四角形 6"/>
          <p:cNvSpPr/>
          <p:nvPr/>
        </p:nvSpPr>
        <p:spPr>
          <a:xfrm>
            <a:off x="8244408" y="6453336"/>
            <a:ext cx="504056" cy="2160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254373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04665"/>
            <a:ext cx="8640960" cy="6120679"/>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直線コネクタ 10"/>
          <p:cNvCxnSpPr/>
          <p:nvPr/>
        </p:nvCxnSpPr>
        <p:spPr>
          <a:xfrm>
            <a:off x="611560" y="1196752"/>
            <a:ext cx="763284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575556" y="4149080"/>
            <a:ext cx="763284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角丸四角形 11"/>
          <p:cNvSpPr/>
          <p:nvPr/>
        </p:nvSpPr>
        <p:spPr>
          <a:xfrm>
            <a:off x="1115616" y="1484784"/>
            <a:ext cx="6552728" cy="1224136"/>
          </a:xfrm>
          <a:prstGeom prst="roundRect">
            <a:avLst>
              <a:gd name="adj" fmla="val 6552"/>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角丸四角形 14"/>
          <p:cNvSpPr/>
          <p:nvPr/>
        </p:nvSpPr>
        <p:spPr>
          <a:xfrm>
            <a:off x="1835696" y="4437112"/>
            <a:ext cx="4896544" cy="1296144"/>
          </a:xfrm>
          <a:prstGeom prst="roundRect">
            <a:avLst>
              <a:gd name="adj" fmla="val 7218"/>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角丸四角形 15"/>
          <p:cNvSpPr/>
          <p:nvPr/>
        </p:nvSpPr>
        <p:spPr>
          <a:xfrm>
            <a:off x="467544" y="260648"/>
            <a:ext cx="2088232" cy="288032"/>
          </a:xfrm>
          <a:prstGeom prst="roundRect">
            <a:avLst>
              <a:gd name="adj" fmla="val 50000"/>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smtClean="0">
                <a:latin typeface="メイリオ" pitchFamily="50" charset="-128"/>
                <a:ea typeface="メイリオ" pitchFamily="50" charset="-128"/>
                <a:cs typeface="メイリオ" pitchFamily="50" charset="-128"/>
              </a:rPr>
              <a:t>2015</a:t>
            </a:r>
            <a:r>
              <a:rPr kumimoji="1" lang="ja-JP" altLang="en-US" sz="1200" b="1" dirty="0" smtClean="0">
                <a:latin typeface="メイリオ" pitchFamily="50" charset="-128"/>
                <a:ea typeface="メイリオ" pitchFamily="50" charset="-128"/>
                <a:cs typeface="メイリオ" pitchFamily="50" charset="-128"/>
              </a:rPr>
              <a:t>年</a:t>
            </a:r>
            <a:r>
              <a:rPr kumimoji="1" lang="en-US" altLang="ja-JP" sz="1200" b="1" dirty="0" smtClean="0">
                <a:latin typeface="メイリオ" pitchFamily="50" charset="-128"/>
                <a:ea typeface="メイリオ" pitchFamily="50" charset="-128"/>
                <a:cs typeface="メイリオ" pitchFamily="50" charset="-128"/>
              </a:rPr>
              <a:t>(</a:t>
            </a:r>
            <a:r>
              <a:rPr kumimoji="1" lang="ja-JP" altLang="en-US" sz="1200" b="1" dirty="0" smtClean="0">
                <a:latin typeface="メイリオ" pitchFamily="50" charset="-128"/>
                <a:ea typeface="メイリオ" pitchFamily="50" charset="-128"/>
                <a:cs typeface="メイリオ" pitchFamily="50" charset="-128"/>
              </a:rPr>
              <a:t>平成</a:t>
            </a:r>
            <a:r>
              <a:rPr kumimoji="1" lang="en-US" altLang="ja-JP" sz="1200" b="1" dirty="0" smtClean="0">
                <a:latin typeface="メイリオ" pitchFamily="50" charset="-128"/>
                <a:ea typeface="メイリオ" pitchFamily="50" charset="-128"/>
                <a:cs typeface="メイリオ" pitchFamily="50" charset="-128"/>
              </a:rPr>
              <a:t>27</a:t>
            </a:r>
            <a:r>
              <a:rPr kumimoji="1" lang="ja-JP" altLang="en-US" sz="1200" b="1" dirty="0" smtClean="0">
                <a:latin typeface="メイリオ" pitchFamily="50" charset="-128"/>
                <a:ea typeface="メイリオ" pitchFamily="50" charset="-128"/>
                <a:cs typeface="メイリオ" pitchFamily="50" charset="-128"/>
              </a:rPr>
              <a:t>年</a:t>
            </a:r>
            <a:r>
              <a:rPr kumimoji="1" lang="en-US" altLang="ja-JP" sz="1200" b="1" dirty="0" smtClean="0">
                <a:latin typeface="メイリオ" pitchFamily="50" charset="-128"/>
                <a:ea typeface="メイリオ" pitchFamily="50" charset="-128"/>
                <a:cs typeface="メイリオ" pitchFamily="50" charset="-128"/>
              </a:rPr>
              <a:t>)</a:t>
            </a:r>
          </a:p>
        </p:txBody>
      </p:sp>
      <p:sp>
        <p:nvSpPr>
          <p:cNvPr id="17" name="角丸四角形 16"/>
          <p:cNvSpPr/>
          <p:nvPr/>
        </p:nvSpPr>
        <p:spPr>
          <a:xfrm>
            <a:off x="467544" y="3418942"/>
            <a:ext cx="2088232" cy="288032"/>
          </a:xfrm>
          <a:prstGeom prst="roundRect">
            <a:avLst>
              <a:gd name="adj" fmla="val 50000"/>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smtClean="0">
                <a:latin typeface="メイリオ" pitchFamily="50" charset="-128"/>
                <a:ea typeface="メイリオ" pitchFamily="50" charset="-128"/>
                <a:cs typeface="メイリオ" pitchFamily="50" charset="-128"/>
              </a:rPr>
              <a:t>2035</a:t>
            </a:r>
            <a:r>
              <a:rPr kumimoji="1" lang="ja-JP" altLang="en-US" sz="1200" b="1" dirty="0" smtClean="0">
                <a:latin typeface="メイリオ" pitchFamily="50" charset="-128"/>
                <a:ea typeface="メイリオ" pitchFamily="50" charset="-128"/>
                <a:cs typeface="メイリオ" pitchFamily="50" charset="-128"/>
              </a:rPr>
              <a:t>年</a:t>
            </a:r>
            <a:r>
              <a:rPr kumimoji="1" lang="en-US" altLang="ja-JP" sz="1200" b="1" dirty="0" smtClean="0">
                <a:latin typeface="メイリオ" pitchFamily="50" charset="-128"/>
                <a:ea typeface="メイリオ" pitchFamily="50" charset="-128"/>
                <a:cs typeface="メイリオ" pitchFamily="50" charset="-128"/>
              </a:rPr>
              <a:t>(</a:t>
            </a:r>
            <a:r>
              <a:rPr kumimoji="1" lang="ja-JP" altLang="en-US" sz="1200" b="1" dirty="0" smtClean="0">
                <a:latin typeface="メイリオ" pitchFamily="50" charset="-128"/>
                <a:ea typeface="メイリオ" pitchFamily="50" charset="-128"/>
                <a:cs typeface="メイリオ" pitchFamily="50" charset="-128"/>
              </a:rPr>
              <a:t>平成</a:t>
            </a:r>
            <a:r>
              <a:rPr kumimoji="1" lang="en-US" altLang="ja-JP" sz="1200" b="1" dirty="0" smtClean="0">
                <a:latin typeface="メイリオ" pitchFamily="50" charset="-128"/>
                <a:ea typeface="メイリオ" pitchFamily="50" charset="-128"/>
                <a:cs typeface="メイリオ" pitchFamily="50" charset="-128"/>
              </a:rPr>
              <a:t>47</a:t>
            </a:r>
            <a:r>
              <a:rPr kumimoji="1" lang="ja-JP" altLang="en-US" sz="1200" b="1" dirty="0" smtClean="0">
                <a:latin typeface="メイリオ" pitchFamily="50" charset="-128"/>
                <a:ea typeface="メイリオ" pitchFamily="50" charset="-128"/>
                <a:cs typeface="メイリオ" pitchFamily="50" charset="-128"/>
              </a:rPr>
              <a:t>年</a:t>
            </a:r>
            <a:r>
              <a:rPr kumimoji="1" lang="en-US" altLang="ja-JP" sz="1200" b="1" dirty="0" smtClean="0">
                <a:latin typeface="メイリオ" pitchFamily="50" charset="-128"/>
                <a:ea typeface="メイリオ" pitchFamily="50" charset="-128"/>
                <a:cs typeface="メイリオ" pitchFamily="50" charset="-128"/>
              </a:rPr>
              <a:t>)</a:t>
            </a:r>
          </a:p>
        </p:txBody>
      </p:sp>
      <p:sp>
        <p:nvSpPr>
          <p:cNvPr id="18" name="角丸四角形 17"/>
          <p:cNvSpPr/>
          <p:nvPr/>
        </p:nvSpPr>
        <p:spPr>
          <a:xfrm>
            <a:off x="611560" y="512677"/>
            <a:ext cx="1728192" cy="32403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smtClean="0">
                <a:solidFill>
                  <a:schemeClr val="tx1"/>
                </a:solidFill>
                <a:latin typeface="メイリオ" pitchFamily="50" charset="-128"/>
                <a:ea typeface="メイリオ" pitchFamily="50" charset="-128"/>
                <a:cs typeface="メイリオ" pitchFamily="50" charset="-128"/>
              </a:rPr>
              <a:t>総人口：</a:t>
            </a:r>
            <a:r>
              <a:rPr kumimoji="1" lang="en-US" altLang="ja-JP" sz="16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20,449</a:t>
            </a:r>
            <a:r>
              <a:rPr kumimoji="1" lang="ja-JP" altLang="en-US" sz="1200" b="1" dirty="0" smtClean="0">
                <a:solidFill>
                  <a:schemeClr val="tx1"/>
                </a:solidFill>
                <a:latin typeface="メイリオ" pitchFamily="50" charset="-128"/>
                <a:ea typeface="メイリオ" pitchFamily="50" charset="-128"/>
                <a:cs typeface="メイリオ" pitchFamily="50" charset="-128"/>
              </a:rPr>
              <a:t>人</a:t>
            </a:r>
            <a:endParaRPr kumimoji="1" lang="en-US" altLang="ja-JP" sz="1200" b="1" dirty="0" smtClean="0">
              <a:solidFill>
                <a:schemeClr val="tx1"/>
              </a:solidFill>
              <a:latin typeface="メイリオ" pitchFamily="50" charset="-128"/>
              <a:ea typeface="メイリオ" pitchFamily="50" charset="-128"/>
              <a:cs typeface="メイリオ" pitchFamily="50" charset="-128"/>
            </a:endParaRPr>
          </a:p>
        </p:txBody>
      </p:sp>
      <p:sp>
        <p:nvSpPr>
          <p:cNvPr id="19" name="角丸四角形 18"/>
          <p:cNvSpPr/>
          <p:nvPr/>
        </p:nvSpPr>
        <p:spPr>
          <a:xfrm>
            <a:off x="611560" y="3681029"/>
            <a:ext cx="1728192" cy="32403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smtClean="0">
                <a:solidFill>
                  <a:schemeClr val="tx1"/>
                </a:solidFill>
                <a:latin typeface="メイリオ" pitchFamily="50" charset="-128"/>
                <a:ea typeface="メイリオ" pitchFamily="50" charset="-128"/>
                <a:cs typeface="メイリオ" pitchFamily="50" charset="-128"/>
              </a:rPr>
              <a:t>総人口：</a:t>
            </a:r>
            <a:r>
              <a:rPr kumimoji="1" lang="en-US" altLang="ja-JP" sz="16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15,522</a:t>
            </a:r>
            <a:r>
              <a:rPr kumimoji="1" lang="ja-JP" altLang="en-US" sz="1200" b="1" dirty="0" smtClean="0">
                <a:solidFill>
                  <a:schemeClr val="tx1"/>
                </a:solidFill>
                <a:latin typeface="メイリオ" pitchFamily="50" charset="-128"/>
                <a:ea typeface="メイリオ" pitchFamily="50" charset="-128"/>
                <a:cs typeface="メイリオ" pitchFamily="50" charset="-128"/>
              </a:rPr>
              <a:t>人</a:t>
            </a:r>
            <a:endParaRPr kumimoji="1" lang="en-US" altLang="ja-JP" sz="1200" b="1" dirty="0" smtClean="0">
              <a:solidFill>
                <a:schemeClr val="tx1"/>
              </a:solidFill>
              <a:latin typeface="メイリオ" pitchFamily="50" charset="-128"/>
              <a:ea typeface="メイリオ" pitchFamily="50" charset="-128"/>
              <a:cs typeface="メイリオ" pitchFamily="50" charset="-128"/>
            </a:endParaRPr>
          </a:p>
        </p:txBody>
      </p:sp>
      <p:sp>
        <p:nvSpPr>
          <p:cNvPr id="20" name="角丸四角形 19"/>
          <p:cNvSpPr/>
          <p:nvPr/>
        </p:nvSpPr>
        <p:spPr>
          <a:xfrm>
            <a:off x="7596336" y="692696"/>
            <a:ext cx="1296144" cy="450050"/>
          </a:xfrm>
          <a:prstGeom prst="roundRect">
            <a:avLst>
              <a:gd name="adj" fmla="val 2031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75</a:t>
            </a:r>
            <a:r>
              <a:rPr lang="ja-JP" altLang="en-US" sz="11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歳以上　　</a:t>
            </a:r>
            <a:endParaRPr lang="en-US" altLang="ja-JP" sz="11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a:p>
            <a:r>
              <a:rPr kumimoji="1" lang="ja-JP" altLang="en-US" sz="1100" b="1"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　</a:t>
            </a:r>
            <a:r>
              <a:rPr kumimoji="1" lang="en-US" altLang="ja-JP" sz="1600" b="1" dirty="0" smtClean="0">
                <a:solidFill>
                  <a:srgbClr val="FF000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3,564</a:t>
            </a:r>
            <a:r>
              <a:rPr kumimoji="1" lang="ja-JP" altLang="en-US" sz="1200" b="1" dirty="0" smtClean="0">
                <a:solidFill>
                  <a:schemeClr val="tx1"/>
                </a:solidFill>
                <a:latin typeface="メイリオ" pitchFamily="50" charset="-128"/>
                <a:ea typeface="メイリオ" pitchFamily="50" charset="-128"/>
                <a:cs typeface="メイリオ" pitchFamily="50" charset="-128"/>
              </a:rPr>
              <a:t>人</a:t>
            </a:r>
            <a:endParaRPr kumimoji="1" lang="en-US" altLang="ja-JP" sz="1200" b="1" dirty="0" smtClean="0">
              <a:solidFill>
                <a:schemeClr val="tx1"/>
              </a:solidFill>
              <a:latin typeface="メイリオ" pitchFamily="50" charset="-128"/>
              <a:ea typeface="メイリオ" pitchFamily="50" charset="-128"/>
              <a:cs typeface="メイリオ" pitchFamily="50" charset="-128"/>
            </a:endParaRPr>
          </a:p>
        </p:txBody>
      </p:sp>
      <p:sp>
        <p:nvSpPr>
          <p:cNvPr id="21" name="角丸四角形 20"/>
          <p:cNvSpPr/>
          <p:nvPr/>
        </p:nvSpPr>
        <p:spPr>
          <a:xfrm>
            <a:off x="7596336" y="3645024"/>
            <a:ext cx="1296144" cy="450050"/>
          </a:xfrm>
          <a:prstGeom prst="roundRect">
            <a:avLst>
              <a:gd name="adj" fmla="val 19471"/>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75</a:t>
            </a:r>
            <a:r>
              <a:rPr lang="ja-JP" altLang="en-US" sz="11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歳以上　　</a:t>
            </a:r>
            <a:endParaRPr lang="en-US" altLang="ja-JP" sz="11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a:p>
            <a:r>
              <a:rPr kumimoji="1" lang="ja-JP" altLang="en-US" sz="1100" b="1"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　</a:t>
            </a:r>
            <a:r>
              <a:rPr kumimoji="1" lang="en-US" altLang="ja-JP" sz="1600" b="1" dirty="0" smtClean="0">
                <a:solidFill>
                  <a:srgbClr val="FF000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4,255</a:t>
            </a:r>
            <a:r>
              <a:rPr kumimoji="1" lang="ja-JP" altLang="en-US" sz="1200" b="1" dirty="0" smtClean="0">
                <a:solidFill>
                  <a:schemeClr val="tx1"/>
                </a:solidFill>
                <a:latin typeface="メイリオ" pitchFamily="50" charset="-128"/>
                <a:ea typeface="メイリオ" pitchFamily="50" charset="-128"/>
                <a:cs typeface="メイリオ" pitchFamily="50" charset="-128"/>
              </a:rPr>
              <a:t>人</a:t>
            </a:r>
            <a:endParaRPr kumimoji="1" lang="en-US" altLang="ja-JP" sz="1200" b="1" dirty="0" smtClean="0">
              <a:solidFill>
                <a:schemeClr val="tx1"/>
              </a:solidFill>
              <a:latin typeface="メイリオ" pitchFamily="50" charset="-128"/>
              <a:ea typeface="メイリオ" pitchFamily="50" charset="-128"/>
              <a:cs typeface="メイリオ" pitchFamily="50" charset="-128"/>
            </a:endParaRPr>
          </a:p>
        </p:txBody>
      </p:sp>
      <p:sp>
        <p:nvSpPr>
          <p:cNvPr id="22" name="角丸四角形 21"/>
          <p:cNvSpPr/>
          <p:nvPr/>
        </p:nvSpPr>
        <p:spPr>
          <a:xfrm>
            <a:off x="6876256" y="1916832"/>
            <a:ext cx="1296144" cy="693077"/>
          </a:xfrm>
          <a:prstGeom prst="roundRect">
            <a:avLst>
              <a:gd name="adj" fmla="val 10994"/>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生産年齢層</a:t>
            </a:r>
            <a:endParaRPr lang="en-US" altLang="ja-JP" sz="11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a:p>
            <a:r>
              <a:rPr lang="en-US" altLang="ja-JP" sz="11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(15</a:t>
            </a:r>
            <a:r>
              <a:rPr lang="ja-JP" altLang="en-US" sz="11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a:t>
            </a:r>
            <a:r>
              <a:rPr lang="en-US" altLang="ja-JP" sz="11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64</a:t>
            </a:r>
            <a:r>
              <a:rPr lang="ja-JP" altLang="en-US" sz="11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歳</a:t>
            </a:r>
            <a:r>
              <a:rPr lang="en-US" altLang="ja-JP" sz="11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a:t>
            </a:r>
            <a:r>
              <a:rPr lang="ja-JP" altLang="en-US" sz="11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　　</a:t>
            </a:r>
            <a:endParaRPr lang="en-US" altLang="ja-JP" sz="11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a:p>
            <a:r>
              <a:rPr kumimoji="1" lang="ja-JP" altLang="en-US" sz="1100" b="1"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　</a:t>
            </a:r>
            <a:r>
              <a:rPr kumimoji="1" lang="en-US" altLang="ja-JP" sz="1600" b="1" dirty="0" smtClean="0">
                <a:solidFill>
                  <a:schemeClr val="accent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11,348</a:t>
            </a:r>
            <a:r>
              <a:rPr kumimoji="1" lang="ja-JP" altLang="en-US" sz="1200" b="1" dirty="0" smtClean="0">
                <a:solidFill>
                  <a:schemeClr val="tx1"/>
                </a:solidFill>
                <a:latin typeface="メイリオ" pitchFamily="50" charset="-128"/>
                <a:ea typeface="メイリオ" pitchFamily="50" charset="-128"/>
                <a:cs typeface="メイリオ" pitchFamily="50" charset="-128"/>
              </a:rPr>
              <a:t>人</a:t>
            </a:r>
            <a:endParaRPr kumimoji="1" lang="en-US" altLang="ja-JP" sz="1200" b="1" dirty="0" smtClean="0">
              <a:solidFill>
                <a:schemeClr val="tx1"/>
              </a:solidFill>
              <a:latin typeface="メイリオ" pitchFamily="50" charset="-128"/>
              <a:ea typeface="メイリオ" pitchFamily="50" charset="-128"/>
              <a:cs typeface="メイリオ" pitchFamily="50" charset="-128"/>
            </a:endParaRPr>
          </a:p>
        </p:txBody>
      </p:sp>
      <p:sp>
        <p:nvSpPr>
          <p:cNvPr id="23" name="角丸四角形 22"/>
          <p:cNvSpPr/>
          <p:nvPr/>
        </p:nvSpPr>
        <p:spPr>
          <a:xfrm>
            <a:off x="6228184" y="4896163"/>
            <a:ext cx="1296144" cy="693077"/>
          </a:xfrm>
          <a:prstGeom prst="roundRect">
            <a:avLst>
              <a:gd name="adj" fmla="val 962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生産年齢層</a:t>
            </a:r>
            <a:endParaRPr lang="en-US" altLang="ja-JP" sz="11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a:p>
            <a:r>
              <a:rPr lang="en-US" altLang="ja-JP" sz="11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(15</a:t>
            </a:r>
            <a:r>
              <a:rPr lang="ja-JP" altLang="en-US" sz="11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a:t>
            </a:r>
            <a:r>
              <a:rPr lang="en-US" altLang="ja-JP" sz="11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64</a:t>
            </a:r>
            <a:r>
              <a:rPr lang="ja-JP" altLang="en-US" sz="11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歳</a:t>
            </a:r>
            <a:r>
              <a:rPr lang="en-US" altLang="ja-JP" sz="11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a:t>
            </a:r>
            <a:r>
              <a:rPr lang="ja-JP" altLang="en-US" sz="11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　　</a:t>
            </a:r>
            <a:endParaRPr lang="en-US" altLang="ja-JP" sz="11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a:p>
            <a:r>
              <a:rPr kumimoji="1" lang="ja-JP" altLang="en-US" sz="1100" b="1"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　</a:t>
            </a:r>
            <a:r>
              <a:rPr kumimoji="1" lang="en-US" altLang="ja-JP" sz="1600" b="1" dirty="0" smtClean="0">
                <a:solidFill>
                  <a:schemeClr val="accent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7,591</a:t>
            </a:r>
            <a:r>
              <a:rPr kumimoji="1" lang="ja-JP" altLang="en-US" sz="1200" b="1" dirty="0" smtClean="0">
                <a:solidFill>
                  <a:schemeClr val="tx1"/>
                </a:solidFill>
                <a:latin typeface="メイリオ" pitchFamily="50" charset="-128"/>
                <a:ea typeface="メイリオ" pitchFamily="50" charset="-128"/>
                <a:cs typeface="メイリオ" pitchFamily="50" charset="-128"/>
              </a:rPr>
              <a:t>人</a:t>
            </a:r>
            <a:endParaRPr kumimoji="1" lang="en-US" altLang="ja-JP" sz="1200" b="1" dirty="0" smtClean="0">
              <a:solidFill>
                <a:schemeClr val="tx1"/>
              </a:solidFill>
              <a:latin typeface="メイリオ" pitchFamily="50" charset="-128"/>
              <a:ea typeface="メイリオ" pitchFamily="50" charset="-128"/>
              <a:cs typeface="メイリオ" pitchFamily="50" charset="-128"/>
            </a:endParaRPr>
          </a:p>
        </p:txBody>
      </p:sp>
      <p:sp>
        <p:nvSpPr>
          <p:cNvPr id="24" name="角丸四角形 23"/>
          <p:cNvSpPr/>
          <p:nvPr/>
        </p:nvSpPr>
        <p:spPr>
          <a:xfrm>
            <a:off x="7740352" y="1241757"/>
            <a:ext cx="1152128" cy="450050"/>
          </a:xfrm>
          <a:prstGeom prst="roundRect">
            <a:avLst>
              <a:gd name="adj" fmla="val 2031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65</a:t>
            </a:r>
            <a:r>
              <a:rPr kumimoji="1" lang="ja-JP" altLang="en-US" sz="11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a:t>
            </a:r>
            <a:r>
              <a:rPr kumimoji="1" lang="en-US" altLang="ja-JP" sz="11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74</a:t>
            </a:r>
            <a:r>
              <a:rPr kumimoji="1" lang="ja-JP" altLang="en-US" sz="11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歳</a:t>
            </a:r>
            <a:r>
              <a:rPr lang="ja-JP" altLang="en-US" sz="11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　　</a:t>
            </a:r>
            <a:endParaRPr lang="en-US" altLang="ja-JP" sz="11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a:p>
            <a:r>
              <a:rPr kumimoji="1" lang="ja-JP" altLang="en-US" sz="1100" b="1"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　</a:t>
            </a:r>
            <a:r>
              <a:rPr kumimoji="1" lang="en-US" altLang="ja-JP" sz="1600" b="1" dirty="0" smtClean="0">
                <a:solidFill>
                  <a:srgbClr val="0070C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3,123</a:t>
            </a:r>
            <a:r>
              <a:rPr kumimoji="1" lang="ja-JP" altLang="en-US" sz="1200" b="1" dirty="0" smtClean="0">
                <a:solidFill>
                  <a:schemeClr val="tx1"/>
                </a:solidFill>
                <a:latin typeface="メイリオ" pitchFamily="50" charset="-128"/>
                <a:ea typeface="メイリオ" pitchFamily="50" charset="-128"/>
                <a:cs typeface="メイリオ" pitchFamily="50" charset="-128"/>
              </a:rPr>
              <a:t>人</a:t>
            </a:r>
            <a:endParaRPr kumimoji="1" lang="en-US" altLang="ja-JP" sz="1200" b="1" dirty="0" smtClean="0">
              <a:solidFill>
                <a:schemeClr val="tx1"/>
              </a:solidFill>
              <a:latin typeface="メイリオ" pitchFamily="50" charset="-128"/>
              <a:ea typeface="メイリオ" pitchFamily="50" charset="-128"/>
              <a:cs typeface="メイリオ" pitchFamily="50" charset="-128"/>
            </a:endParaRPr>
          </a:p>
        </p:txBody>
      </p:sp>
      <p:sp>
        <p:nvSpPr>
          <p:cNvPr id="25" name="角丸四角形 24"/>
          <p:cNvSpPr/>
          <p:nvPr/>
        </p:nvSpPr>
        <p:spPr>
          <a:xfrm>
            <a:off x="7740352" y="4212087"/>
            <a:ext cx="1152128" cy="450050"/>
          </a:xfrm>
          <a:prstGeom prst="roundRect">
            <a:avLst>
              <a:gd name="adj" fmla="val 2031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65</a:t>
            </a:r>
            <a:r>
              <a:rPr kumimoji="1" lang="ja-JP" altLang="en-US" sz="11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a:t>
            </a:r>
            <a:r>
              <a:rPr kumimoji="1" lang="en-US" altLang="ja-JP" sz="11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74</a:t>
            </a:r>
            <a:r>
              <a:rPr kumimoji="1" lang="ja-JP" altLang="en-US" sz="11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歳</a:t>
            </a:r>
            <a:r>
              <a:rPr lang="ja-JP" altLang="en-US" sz="11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　　</a:t>
            </a:r>
            <a:endParaRPr lang="en-US" altLang="ja-JP" sz="11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a:p>
            <a:r>
              <a:rPr kumimoji="1" lang="ja-JP" altLang="en-US" sz="1100" b="1" dirty="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　</a:t>
            </a:r>
            <a:r>
              <a:rPr kumimoji="1" lang="en-US" altLang="ja-JP" sz="1600" b="1" dirty="0" smtClean="0">
                <a:solidFill>
                  <a:srgbClr val="0070C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2,237</a:t>
            </a:r>
            <a:r>
              <a:rPr kumimoji="1" lang="ja-JP" altLang="en-US" sz="1200" b="1" dirty="0" smtClean="0">
                <a:solidFill>
                  <a:schemeClr val="tx1"/>
                </a:solidFill>
                <a:latin typeface="メイリオ" pitchFamily="50" charset="-128"/>
                <a:ea typeface="メイリオ" pitchFamily="50" charset="-128"/>
                <a:cs typeface="メイリオ" pitchFamily="50" charset="-128"/>
              </a:rPr>
              <a:t>人</a:t>
            </a:r>
            <a:endParaRPr kumimoji="1" lang="en-US" altLang="ja-JP" sz="1200" b="1" dirty="0" smtClean="0">
              <a:solidFill>
                <a:schemeClr val="tx1"/>
              </a:solidFill>
              <a:latin typeface="メイリオ" pitchFamily="50" charset="-128"/>
              <a:ea typeface="メイリオ" pitchFamily="50" charset="-128"/>
              <a:cs typeface="メイリオ" pitchFamily="50" charset="-128"/>
            </a:endParaRPr>
          </a:p>
        </p:txBody>
      </p:sp>
      <p:sp>
        <p:nvSpPr>
          <p:cNvPr id="26" name="角丸四角形 25"/>
          <p:cNvSpPr/>
          <p:nvPr/>
        </p:nvSpPr>
        <p:spPr>
          <a:xfrm>
            <a:off x="611560" y="6407950"/>
            <a:ext cx="2808312" cy="333418"/>
          </a:xfrm>
          <a:prstGeom prst="roundRect">
            <a:avLst>
              <a:gd name="adj" fmla="val 20318"/>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b="1" dirty="0" smtClean="0">
                <a:solidFill>
                  <a:schemeClr val="tx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国立社会保障・人口問題研究所資料より</a:t>
            </a:r>
            <a:endParaRPr kumimoji="1" lang="en-US" altLang="ja-JP" sz="1200" b="1" dirty="0" smtClean="0">
              <a:solidFill>
                <a:schemeClr val="tx1"/>
              </a:solidFill>
              <a:latin typeface="メイリオ" pitchFamily="50" charset="-128"/>
              <a:ea typeface="メイリオ" pitchFamily="50" charset="-128"/>
              <a:cs typeface="メイリオ" pitchFamily="50" charset="-128"/>
            </a:endParaRPr>
          </a:p>
        </p:txBody>
      </p:sp>
      <p:sp>
        <p:nvSpPr>
          <p:cNvPr id="27" name="角丸四角形 26"/>
          <p:cNvSpPr/>
          <p:nvPr/>
        </p:nvSpPr>
        <p:spPr>
          <a:xfrm>
            <a:off x="3635897" y="102821"/>
            <a:ext cx="1872208" cy="301843"/>
          </a:xfrm>
          <a:prstGeom prst="roundRect">
            <a:avLst>
              <a:gd name="adj" fmla="val 0"/>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lnSpc>
                <a:spcPts val="2500"/>
              </a:lnSpc>
            </a:pPr>
            <a:r>
              <a:rPr kumimoji="1" lang="ja-JP" altLang="en-US" sz="1600" b="1" dirty="0" smtClean="0">
                <a:solidFill>
                  <a:schemeClr val="tx1"/>
                </a:solidFill>
                <a:latin typeface="メイリオ" pitchFamily="50" charset="-128"/>
                <a:ea typeface="メイリオ" pitchFamily="50" charset="-128"/>
                <a:cs typeface="メイリオ" pitchFamily="50" charset="-128"/>
              </a:rPr>
              <a:t>（美幌町）</a:t>
            </a:r>
            <a:endParaRPr kumimoji="1" lang="en-US" altLang="ja-JP" sz="1600" b="1" dirty="0" smtClean="0">
              <a:solidFill>
                <a:schemeClr val="tx1"/>
              </a:solidFill>
              <a:latin typeface="メイリオ" pitchFamily="50" charset="-128"/>
              <a:ea typeface="メイリオ" pitchFamily="50" charset="-128"/>
              <a:cs typeface="メイリオ" pitchFamily="50" charset="-128"/>
            </a:endParaRPr>
          </a:p>
        </p:txBody>
      </p:sp>
      <p:sp>
        <p:nvSpPr>
          <p:cNvPr id="6" name="スライド番号プレースホルダー 5"/>
          <p:cNvSpPr>
            <a:spLocks noGrp="1"/>
          </p:cNvSpPr>
          <p:nvPr>
            <p:ph type="sldNum" sz="quarter" idx="12"/>
          </p:nvPr>
        </p:nvSpPr>
        <p:spPr>
          <a:xfrm>
            <a:off x="3325180" y="6574659"/>
            <a:ext cx="2133600" cy="365125"/>
          </a:xfrm>
        </p:spPr>
        <p:txBody>
          <a:bodyPr/>
          <a:lstStyle/>
          <a:p>
            <a:pPr algn="ctr"/>
            <a:r>
              <a:rPr kumimoji="1" lang="ja-JP" altLang="en-US" sz="1600" b="1" dirty="0" smtClean="0">
                <a:solidFill>
                  <a:schemeClr val="tx1"/>
                </a:solidFill>
              </a:rPr>
              <a:t>３</a:t>
            </a:r>
            <a:endParaRPr kumimoji="1" lang="ja-JP" altLang="en-US" sz="1600" b="1" dirty="0">
              <a:solidFill>
                <a:schemeClr val="tx1"/>
              </a:solidFill>
            </a:endParaRPr>
          </a:p>
        </p:txBody>
      </p:sp>
    </p:spTree>
    <p:extLst>
      <p:ext uri="{BB962C8B-B14F-4D97-AF65-F5344CB8AC3E}">
        <p14:creationId xmlns:p14="http://schemas.microsoft.com/office/powerpoint/2010/main" val="22930461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オブジェクト 5"/>
          <p:cNvGraphicFramePr>
            <a:graphicFrameLocks noChangeAspect="1"/>
          </p:cNvGraphicFramePr>
          <p:nvPr>
            <p:extLst>
              <p:ext uri="{D42A27DB-BD31-4B8C-83A1-F6EECF244321}">
                <p14:modId xmlns:p14="http://schemas.microsoft.com/office/powerpoint/2010/main" val="568709305"/>
              </p:ext>
            </p:extLst>
          </p:nvPr>
        </p:nvGraphicFramePr>
        <p:xfrm>
          <a:off x="107504" y="692696"/>
          <a:ext cx="8784976" cy="6081906"/>
        </p:xfrm>
        <a:graphic>
          <a:graphicData uri="http://schemas.openxmlformats.org/presentationml/2006/ole">
            <mc:AlternateContent xmlns:mc="http://schemas.openxmlformats.org/markup-compatibility/2006">
              <mc:Choice xmlns:v="urn:schemas-microsoft-com:vml" Requires="v">
                <p:oleObj spid="_x0000_s2335" name="Acrobat Document" r:id="rId4" imgW="7429313" imgH="5143314" progId="AcroExch.Document.7">
                  <p:embed/>
                </p:oleObj>
              </mc:Choice>
              <mc:Fallback>
                <p:oleObj name="Acrobat Document" r:id="rId4" imgW="7429313" imgH="5143314" progId="AcroExch.Document.7">
                  <p:embed/>
                  <p:pic>
                    <p:nvPicPr>
                      <p:cNvPr id="0" name=""/>
                      <p:cNvPicPr/>
                      <p:nvPr/>
                    </p:nvPicPr>
                    <p:blipFill>
                      <a:blip r:embed="rId5"/>
                      <a:stretch>
                        <a:fillRect/>
                      </a:stretch>
                    </p:blipFill>
                    <p:spPr>
                      <a:xfrm>
                        <a:off x="107504" y="692696"/>
                        <a:ext cx="8784976" cy="6081906"/>
                      </a:xfrm>
                      <a:prstGeom prst="rect">
                        <a:avLst/>
                      </a:prstGeom>
                    </p:spPr>
                  </p:pic>
                </p:oleObj>
              </mc:Fallback>
            </mc:AlternateContent>
          </a:graphicData>
        </a:graphic>
      </p:graphicFrame>
      <p:sp>
        <p:nvSpPr>
          <p:cNvPr id="7" name="角丸四角形 6"/>
          <p:cNvSpPr/>
          <p:nvPr/>
        </p:nvSpPr>
        <p:spPr>
          <a:xfrm>
            <a:off x="107504" y="692696"/>
            <a:ext cx="8712968" cy="936104"/>
          </a:xfrm>
          <a:prstGeom prst="roundRect">
            <a:avLst>
              <a:gd name="adj" fmla="val 0"/>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lnSpc>
                <a:spcPts val="2500"/>
              </a:lnSpc>
            </a:pPr>
            <a:r>
              <a:rPr kumimoji="1" lang="ja-JP" altLang="en-US" b="1" dirty="0" smtClean="0">
                <a:solidFill>
                  <a:schemeClr val="bg1"/>
                </a:solidFill>
                <a:latin typeface="メイリオ" pitchFamily="50" charset="-128"/>
                <a:ea typeface="メイリオ" pitchFamily="50" charset="-128"/>
                <a:cs typeface="メイリオ" pitchFamily="50" charset="-128"/>
              </a:rPr>
              <a:t>総合事業の基本的な考え方</a:t>
            </a:r>
            <a:endParaRPr kumimoji="1" lang="en-US" altLang="ja-JP" b="1" dirty="0" smtClean="0">
              <a:solidFill>
                <a:schemeClr val="bg1"/>
              </a:solidFill>
              <a:latin typeface="メイリオ" pitchFamily="50" charset="-128"/>
              <a:ea typeface="メイリオ" pitchFamily="50" charset="-128"/>
              <a:cs typeface="メイリオ" pitchFamily="50" charset="-128"/>
            </a:endParaRPr>
          </a:p>
        </p:txBody>
      </p:sp>
      <p:sp>
        <p:nvSpPr>
          <p:cNvPr id="9" name="角丸四角形 8"/>
          <p:cNvSpPr/>
          <p:nvPr/>
        </p:nvSpPr>
        <p:spPr>
          <a:xfrm>
            <a:off x="251521" y="548680"/>
            <a:ext cx="8568952" cy="1152128"/>
          </a:xfrm>
          <a:prstGeom prst="roundRect">
            <a:avLst>
              <a:gd name="adj" fmla="val 0"/>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kumimoji="1" lang="ja-JP" altLang="en-US" sz="1600" dirty="0" smtClean="0">
                <a:solidFill>
                  <a:schemeClr val="tx1"/>
                </a:solidFill>
                <a:latin typeface="メイリオ" pitchFamily="50" charset="-128"/>
                <a:ea typeface="メイリオ" pitchFamily="50" charset="-128"/>
                <a:cs typeface="メイリオ" pitchFamily="50" charset="-128"/>
              </a:rPr>
              <a:t>人口減少社会による担い手不足の中で、増大する地域のニーズに応えるためには、</a:t>
            </a:r>
            <a:endParaRPr kumimoji="1" lang="en-US" altLang="ja-JP" sz="1600" dirty="0" smtClean="0">
              <a:solidFill>
                <a:schemeClr val="tx1"/>
              </a:solidFill>
              <a:latin typeface="メイリオ" pitchFamily="50" charset="-128"/>
              <a:ea typeface="メイリオ" pitchFamily="50" charset="-128"/>
              <a:cs typeface="メイリオ" pitchFamily="50" charset="-128"/>
            </a:endParaRPr>
          </a:p>
          <a:p>
            <a:pPr>
              <a:lnSpc>
                <a:spcPts val="2500"/>
              </a:lnSpc>
            </a:pPr>
            <a:r>
              <a:rPr kumimoji="1" lang="ja-JP" altLang="en-US" sz="1600" dirty="0" smtClean="0">
                <a:solidFill>
                  <a:schemeClr val="tx1"/>
                </a:solidFill>
                <a:latin typeface="メイリオ" pitchFamily="50" charset="-128"/>
                <a:ea typeface="メイリオ" pitchFamily="50" charset="-128"/>
                <a:cs typeface="メイリオ" pitchFamily="50" charset="-128"/>
              </a:rPr>
              <a:t>支援する側の担い手確保はもちろんのこと、支援される高齢者等自らの介護予防も重要。</a:t>
            </a:r>
            <a:endParaRPr kumimoji="1" lang="en-US" altLang="ja-JP" sz="1600" dirty="0" smtClean="0">
              <a:solidFill>
                <a:schemeClr val="tx1"/>
              </a:solidFill>
              <a:latin typeface="メイリオ" pitchFamily="50" charset="-128"/>
              <a:ea typeface="メイリオ" pitchFamily="50" charset="-128"/>
              <a:cs typeface="メイリオ" pitchFamily="50" charset="-128"/>
            </a:endParaRPr>
          </a:p>
        </p:txBody>
      </p:sp>
      <p:sp>
        <p:nvSpPr>
          <p:cNvPr id="2" name="正方形/長方形 1"/>
          <p:cNvSpPr/>
          <p:nvPr/>
        </p:nvSpPr>
        <p:spPr>
          <a:xfrm>
            <a:off x="1331640" y="5373216"/>
            <a:ext cx="1584176"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p:cNvSpPr/>
          <p:nvPr/>
        </p:nvSpPr>
        <p:spPr>
          <a:xfrm>
            <a:off x="4211960" y="5373216"/>
            <a:ext cx="1584176"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p:cNvSpPr/>
          <p:nvPr/>
        </p:nvSpPr>
        <p:spPr>
          <a:xfrm>
            <a:off x="7164288" y="5373216"/>
            <a:ext cx="1584176"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正方形/長方形 11"/>
          <p:cNvSpPr/>
          <p:nvPr/>
        </p:nvSpPr>
        <p:spPr>
          <a:xfrm>
            <a:off x="1475656" y="5301208"/>
            <a:ext cx="1368152"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smtClean="0">
                <a:solidFill>
                  <a:srgbClr val="FF0000"/>
                </a:solidFill>
                <a:latin typeface="メイリオ" pitchFamily="50" charset="-128"/>
                <a:ea typeface="メイリオ" pitchFamily="50" charset="-128"/>
                <a:cs typeface="メイリオ" pitchFamily="50" charset="-128"/>
              </a:rPr>
              <a:t>４</a:t>
            </a:r>
            <a:r>
              <a:rPr kumimoji="1" lang="en-US" altLang="ja-JP" sz="3200" b="1" dirty="0" smtClean="0">
                <a:solidFill>
                  <a:srgbClr val="FF0000"/>
                </a:solidFill>
                <a:latin typeface="メイリオ" pitchFamily="50" charset="-128"/>
                <a:ea typeface="メイリオ" pitchFamily="50" charset="-128"/>
                <a:cs typeface="メイリオ" pitchFamily="50" charset="-128"/>
              </a:rPr>
              <a:t>.</a:t>
            </a:r>
            <a:r>
              <a:rPr kumimoji="1" lang="ja-JP" altLang="en-US" sz="3200" b="1" dirty="0" smtClean="0">
                <a:solidFill>
                  <a:srgbClr val="FF0000"/>
                </a:solidFill>
                <a:latin typeface="メイリオ" pitchFamily="50" charset="-128"/>
                <a:ea typeface="メイリオ" pitchFamily="50" charset="-128"/>
                <a:cs typeface="メイリオ" pitchFamily="50" charset="-128"/>
              </a:rPr>
              <a:t>１</a:t>
            </a:r>
            <a:r>
              <a:rPr kumimoji="1" lang="ja-JP" altLang="en-US" sz="1400" b="1" dirty="0" smtClean="0">
                <a:solidFill>
                  <a:srgbClr val="FF0000"/>
                </a:solidFill>
                <a:latin typeface="メイリオ" pitchFamily="50" charset="-128"/>
                <a:ea typeface="メイリオ" pitchFamily="50" charset="-128"/>
                <a:cs typeface="メイリオ" pitchFamily="50" charset="-128"/>
              </a:rPr>
              <a:t>人</a:t>
            </a:r>
            <a:endParaRPr kumimoji="1" lang="ja-JP" altLang="en-US" sz="1400" b="1" dirty="0">
              <a:solidFill>
                <a:srgbClr val="FF0000"/>
              </a:solidFill>
              <a:latin typeface="メイリオ" pitchFamily="50" charset="-128"/>
              <a:ea typeface="メイリオ" pitchFamily="50" charset="-128"/>
              <a:cs typeface="メイリオ" pitchFamily="50" charset="-128"/>
            </a:endParaRPr>
          </a:p>
        </p:txBody>
      </p:sp>
      <p:sp>
        <p:nvSpPr>
          <p:cNvPr id="13" name="正方形/長方形 12"/>
          <p:cNvSpPr/>
          <p:nvPr/>
        </p:nvSpPr>
        <p:spPr>
          <a:xfrm>
            <a:off x="4283968" y="5301208"/>
            <a:ext cx="1368152"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srgbClr val="FF0000"/>
                </a:solidFill>
                <a:latin typeface="メイリオ" pitchFamily="50" charset="-128"/>
                <a:ea typeface="メイリオ" pitchFamily="50" charset="-128"/>
                <a:cs typeface="メイリオ" pitchFamily="50" charset="-128"/>
              </a:rPr>
              <a:t>２</a:t>
            </a:r>
            <a:r>
              <a:rPr kumimoji="1" lang="en-US" altLang="ja-JP" sz="3200" b="1" dirty="0" smtClean="0">
                <a:solidFill>
                  <a:srgbClr val="FF0000"/>
                </a:solidFill>
                <a:latin typeface="メイリオ" pitchFamily="50" charset="-128"/>
                <a:ea typeface="メイリオ" pitchFamily="50" charset="-128"/>
                <a:cs typeface="メイリオ" pitchFamily="50" charset="-128"/>
              </a:rPr>
              <a:t>.</a:t>
            </a:r>
            <a:r>
              <a:rPr kumimoji="1" lang="ja-JP" altLang="en-US" sz="3200" b="1" dirty="0" smtClean="0">
                <a:solidFill>
                  <a:srgbClr val="FF0000"/>
                </a:solidFill>
                <a:latin typeface="メイリオ" pitchFamily="50" charset="-128"/>
                <a:ea typeface="メイリオ" pitchFamily="50" charset="-128"/>
                <a:cs typeface="メイリオ" pitchFamily="50" charset="-128"/>
              </a:rPr>
              <a:t>８</a:t>
            </a:r>
            <a:r>
              <a:rPr kumimoji="1" lang="ja-JP" altLang="en-US" sz="1400" b="1" dirty="0" smtClean="0">
                <a:solidFill>
                  <a:srgbClr val="FF0000"/>
                </a:solidFill>
                <a:latin typeface="メイリオ" pitchFamily="50" charset="-128"/>
                <a:ea typeface="メイリオ" pitchFamily="50" charset="-128"/>
                <a:cs typeface="メイリオ" pitchFamily="50" charset="-128"/>
              </a:rPr>
              <a:t>人</a:t>
            </a:r>
            <a:endParaRPr kumimoji="1" lang="ja-JP" altLang="en-US" sz="1400" b="1" dirty="0">
              <a:solidFill>
                <a:srgbClr val="FF0000"/>
              </a:solidFill>
              <a:latin typeface="メイリオ" pitchFamily="50" charset="-128"/>
              <a:ea typeface="メイリオ" pitchFamily="50" charset="-128"/>
              <a:cs typeface="メイリオ" pitchFamily="50" charset="-128"/>
            </a:endParaRPr>
          </a:p>
        </p:txBody>
      </p:sp>
      <p:sp>
        <p:nvSpPr>
          <p:cNvPr id="14" name="正方形/長方形 13"/>
          <p:cNvSpPr/>
          <p:nvPr/>
        </p:nvSpPr>
        <p:spPr>
          <a:xfrm>
            <a:off x="7164288" y="5301208"/>
            <a:ext cx="1368152"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srgbClr val="FF0000"/>
                </a:solidFill>
                <a:latin typeface="メイリオ" pitchFamily="50" charset="-128"/>
                <a:ea typeface="メイリオ" pitchFamily="50" charset="-128"/>
                <a:cs typeface="メイリオ" pitchFamily="50" charset="-128"/>
              </a:rPr>
              <a:t>２</a:t>
            </a:r>
            <a:r>
              <a:rPr kumimoji="1" lang="en-US" altLang="ja-JP" sz="3200" b="1" dirty="0" smtClean="0">
                <a:solidFill>
                  <a:srgbClr val="FF0000"/>
                </a:solidFill>
                <a:latin typeface="メイリオ" pitchFamily="50" charset="-128"/>
                <a:ea typeface="メイリオ" pitchFamily="50" charset="-128"/>
                <a:cs typeface="メイリオ" pitchFamily="50" charset="-128"/>
              </a:rPr>
              <a:t>.</a:t>
            </a:r>
            <a:r>
              <a:rPr kumimoji="1" lang="ja-JP" altLang="en-US" sz="3200" b="1" dirty="0" smtClean="0">
                <a:solidFill>
                  <a:srgbClr val="FF0000"/>
                </a:solidFill>
                <a:latin typeface="メイリオ" pitchFamily="50" charset="-128"/>
                <a:ea typeface="メイリオ" pitchFamily="50" charset="-128"/>
                <a:cs typeface="メイリオ" pitchFamily="50" charset="-128"/>
              </a:rPr>
              <a:t>１</a:t>
            </a:r>
            <a:r>
              <a:rPr kumimoji="1" lang="ja-JP" altLang="en-US" sz="1400" b="1" dirty="0" smtClean="0">
                <a:solidFill>
                  <a:srgbClr val="FF0000"/>
                </a:solidFill>
                <a:latin typeface="メイリオ" pitchFamily="50" charset="-128"/>
                <a:ea typeface="メイリオ" pitchFamily="50" charset="-128"/>
                <a:cs typeface="メイリオ" pitchFamily="50" charset="-128"/>
              </a:rPr>
              <a:t>人</a:t>
            </a:r>
            <a:endParaRPr kumimoji="1" lang="ja-JP" altLang="en-US" sz="1400" b="1" dirty="0">
              <a:solidFill>
                <a:srgbClr val="FF0000"/>
              </a:solidFill>
              <a:latin typeface="メイリオ" pitchFamily="50" charset="-128"/>
              <a:ea typeface="メイリオ" pitchFamily="50" charset="-128"/>
              <a:cs typeface="メイリオ" pitchFamily="50" charset="-128"/>
            </a:endParaRPr>
          </a:p>
        </p:txBody>
      </p:sp>
      <p:sp>
        <p:nvSpPr>
          <p:cNvPr id="16" name="正方形/長方形 15"/>
          <p:cNvSpPr/>
          <p:nvPr/>
        </p:nvSpPr>
        <p:spPr>
          <a:xfrm>
            <a:off x="3131841" y="6021288"/>
            <a:ext cx="2664294"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b="1" dirty="0">
              <a:solidFill>
                <a:srgbClr val="FF0000"/>
              </a:solidFill>
              <a:latin typeface="メイリオ" pitchFamily="50" charset="-128"/>
              <a:ea typeface="メイリオ" pitchFamily="50" charset="-128"/>
              <a:cs typeface="メイリオ" pitchFamily="50" charset="-128"/>
            </a:endParaRPr>
          </a:p>
        </p:txBody>
      </p:sp>
      <p:sp>
        <p:nvSpPr>
          <p:cNvPr id="17" name="正方形/長方形 16"/>
          <p:cNvSpPr/>
          <p:nvPr/>
        </p:nvSpPr>
        <p:spPr>
          <a:xfrm>
            <a:off x="6084170" y="6021288"/>
            <a:ext cx="2664294"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b="1" dirty="0">
              <a:solidFill>
                <a:srgbClr val="FF0000"/>
              </a:solidFill>
              <a:latin typeface="メイリオ" pitchFamily="50" charset="-128"/>
              <a:ea typeface="メイリオ" pitchFamily="50" charset="-128"/>
              <a:cs typeface="メイリオ" pitchFamily="50" charset="-128"/>
            </a:endParaRPr>
          </a:p>
        </p:txBody>
      </p:sp>
      <p:sp>
        <p:nvSpPr>
          <p:cNvPr id="21" name="角丸四角形 20"/>
          <p:cNvSpPr/>
          <p:nvPr/>
        </p:nvSpPr>
        <p:spPr>
          <a:xfrm>
            <a:off x="0" y="-27384"/>
            <a:ext cx="9144000" cy="576064"/>
          </a:xfrm>
          <a:prstGeom prst="roundRect">
            <a:avLst>
              <a:gd name="adj" fmla="val 0"/>
            </a:avLst>
          </a:prstGeom>
          <a:solidFill>
            <a:srgbClr val="FFFF99"/>
          </a:solid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spcAft>
                <a:spcPts val="0"/>
              </a:spcAft>
            </a:pPr>
            <a:r>
              <a:rPr lang="ja-JP" altLang="en-US" sz="2000" b="1" kern="100" dirty="0" smtClean="0">
                <a:latin typeface="メイリオ" pitchFamily="50" charset="-128"/>
                <a:ea typeface="メイリオ" pitchFamily="50" charset="-128"/>
                <a:cs typeface="メイリオ" pitchFamily="50" charset="-128"/>
              </a:rPr>
              <a:t>総合事業の基本的な考え方</a:t>
            </a:r>
            <a:endParaRPr lang="ja-JP" sz="2000" b="1" kern="100" dirty="0">
              <a:latin typeface="メイリオ" pitchFamily="50" charset="-128"/>
              <a:ea typeface="メイリオ" pitchFamily="50" charset="-128"/>
              <a:cs typeface="メイリオ" pitchFamily="50" charset="-128"/>
            </a:endParaRPr>
          </a:p>
        </p:txBody>
      </p:sp>
      <p:sp>
        <p:nvSpPr>
          <p:cNvPr id="4" name="角丸四角形 3"/>
          <p:cNvSpPr/>
          <p:nvPr/>
        </p:nvSpPr>
        <p:spPr>
          <a:xfrm>
            <a:off x="8172400" y="6453336"/>
            <a:ext cx="360040" cy="2880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p:cNvSpPr/>
          <p:nvPr/>
        </p:nvSpPr>
        <p:spPr>
          <a:xfrm>
            <a:off x="35496" y="1844824"/>
            <a:ext cx="1107741" cy="315652"/>
          </a:xfrm>
          <a:prstGeom prst="roundRect">
            <a:avLst>
              <a:gd name="adj" fmla="val 0"/>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kumimoji="1" lang="ja-JP" altLang="en-US" sz="1400" b="1" dirty="0" smtClean="0">
                <a:solidFill>
                  <a:schemeClr val="tx1"/>
                </a:solidFill>
                <a:latin typeface="メイリオ" pitchFamily="50" charset="-128"/>
                <a:ea typeface="メイリオ" pitchFamily="50" charset="-128"/>
                <a:cs typeface="メイリオ" pitchFamily="50" charset="-128"/>
              </a:rPr>
              <a:t>（美幌町）</a:t>
            </a:r>
            <a:endParaRPr kumimoji="1" lang="en-US" altLang="ja-JP" sz="1400" b="1" dirty="0" smtClean="0">
              <a:solidFill>
                <a:schemeClr val="tx1"/>
              </a:solidFill>
              <a:latin typeface="メイリオ" pitchFamily="50" charset="-128"/>
              <a:ea typeface="メイリオ" pitchFamily="50" charset="-128"/>
              <a:cs typeface="メイリオ" pitchFamily="50" charset="-128"/>
            </a:endParaRPr>
          </a:p>
        </p:txBody>
      </p:sp>
      <p:sp>
        <p:nvSpPr>
          <p:cNvPr id="20" name="角丸四角形 19"/>
          <p:cNvSpPr/>
          <p:nvPr/>
        </p:nvSpPr>
        <p:spPr>
          <a:xfrm>
            <a:off x="3032211" y="1844824"/>
            <a:ext cx="1107741" cy="315652"/>
          </a:xfrm>
          <a:prstGeom prst="roundRect">
            <a:avLst>
              <a:gd name="adj" fmla="val 0"/>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kumimoji="1" lang="ja-JP" altLang="en-US" sz="1400" b="1" dirty="0" smtClean="0">
                <a:solidFill>
                  <a:schemeClr val="tx1"/>
                </a:solidFill>
                <a:latin typeface="メイリオ" pitchFamily="50" charset="-128"/>
                <a:ea typeface="メイリオ" pitchFamily="50" charset="-128"/>
                <a:cs typeface="メイリオ" pitchFamily="50" charset="-128"/>
              </a:rPr>
              <a:t>（美幌町）</a:t>
            </a:r>
            <a:endParaRPr kumimoji="1" lang="en-US" altLang="ja-JP" sz="1400" b="1" dirty="0" smtClean="0">
              <a:solidFill>
                <a:schemeClr val="tx1"/>
              </a:solidFill>
              <a:latin typeface="メイリオ" pitchFamily="50" charset="-128"/>
              <a:ea typeface="メイリオ" pitchFamily="50" charset="-128"/>
              <a:cs typeface="メイリオ" pitchFamily="50" charset="-128"/>
            </a:endParaRPr>
          </a:p>
        </p:txBody>
      </p:sp>
      <p:sp>
        <p:nvSpPr>
          <p:cNvPr id="22" name="角丸四角形 21"/>
          <p:cNvSpPr/>
          <p:nvPr/>
        </p:nvSpPr>
        <p:spPr>
          <a:xfrm>
            <a:off x="5868144" y="1844824"/>
            <a:ext cx="1107741" cy="315652"/>
          </a:xfrm>
          <a:prstGeom prst="roundRect">
            <a:avLst>
              <a:gd name="adj" fmla="val 0"/>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nSpc>
                <a:spcPts val="2500"/>
              </a:lnSpc>
            </a:pPr>
            <a:r>
              <a:rPr kumimoji="1" lang="ja-JP" altLang="en-US" sz="1400" b="1" dirty="0" smtClean="0">
                <a:solidFill>
                  <a:schemeClr val="tx1"/>
                </a:solidFill>
                <a:latin typeface="メイリオ" pitchFamily="50" charset="-128"/>
                <a:ea typeface="メイリオ" pitchFamily="50" charset="-128"/>
                <a:cs typeface="メイリオ" pitchFamily="50" charset="-128"/>
              </a:rPr>
              <a:t>（美幌町）</a:t>
            </a:r>
            <a:endParaRPr kumimoji="1" lang="en-US" altLang="ja-JP" sz="1400" b="1" dirty="0" smtClean="0">
              <a:solidFill>
                <a:schemeClr val="tx1"/>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2032457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8016</TotalTime>
  <Words>4764</Words>
  <Application>Microsoft Office PowerPoint</Application>
  <PresentationFormat>画面に合わせる (4:3)</PresentationFormat>
  <Paragraphs>1199</Paragraphs>
  <Slides>69</Slides>
  <Notes>36</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69</vt:i4>
      </vt:variant>
    </vt:vector>
  </HeadingPairs>
  <TitlesOfParts>
    <vt:vector size="71" baseType="lpstr">
      <vt:lpstr>Office ​​テーマ</vt:lpstr>
      <vt:lpstr>Acrobat Document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bihoro041</dc:creator>
  <cp:lastModifiedBy>bihoro041</cp:lastModifiedBy>
  <cp:revision>479</cp:revision>
  <cp:lastPrinted>2017-02-16T02:06:39Z</cp:lastPrinted>
  <dcterms:created xsi:type="dcterms:W3CDTF">2016-04-11T07:07:09Z</dcterms:created>
  <dcterms:modified xsi:type="dcterms:W3CDTF">2017-02-16T02:10:41Z</dcterms:modified>
</cp:coreProperties>
</file>